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40" r:id="rId2"/>
    <p:sldId id="481" r:id="rId3"/>
    <p:sldId id="482" r:id="rId4"/>
    <p:sldId id="487" r:id="rId5"/>
    <p:sldId id="490" r:id="rId6"/>
    <p:sldId id="492" r:id="rId7"/>
    <p:sldId id="493" r:id="rId8"/>
    <p:sldId id="483" r:id="rId9"/>
    <p:sldId id="484" r:id="rId10"/>
    <p:sldId id="488" r:id="rId11"/>
    <p:sldId id="489" r:id="rId12"/>
    <p:sldId id="485" r:id="rId13"/>
    <p:sldId id="491" r:id="rId14"/>
    <p:sldId id="261"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492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 Bazille-Letard" initials="LB" lastIdx="5" clrIdx="0">
    <p:extLst>
      <p:ext uri="{19B8F6BF-5375-455C-9EA6-DF929625EA0E}">
        <p15:presenceInfo xmlns:p15="http://schemas.microsoft.com/office/powerpoint/2012/main" userId="S::lea.bazilleletard@scpobx.fr::127fc189-bf91-4c65-960b-c643cdc1da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00"/>
    <a:srgbClr val="E84619"/>
    <a:srgbClr val="03B9BD"/>
    <a:srgbClr val="D2FDFE"/>
    <a:srgbClr val="FF8C70"/>
    <a:srgbClr val="EFF061"/>
    <a:srgbClr val="F4D668"/>
    <a:srgbClr val="8AEE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4" autoAdjust="0"/>
    <p:restoredTop sz="95371" autoAdjust="0"/>
  </p:normalViewPr>
  <p:slideViewPr>
    <p:cSldViewPr snapToGrid="0">
      <p:cViewPr varScale="1">
        <p:scale>
          <a:sx n="79" d="100"/>
          <a:sy n="79" d="100"/>
        </p:scale>
        <p:origin x="132" y="612"/>
      </p:cViewPr>
      <p:guideLst>
        <p:guide orient="horz" pos="2478"/>
        <p:guide pos="4929"/>
      </p:guideLst>
    </p:cSldViewPr>
  </p:slideViewPr>
  <p:notesTextViewPr>
    <p:cViewPr>
      <p:scale>
        <a:sx n="1" d="1"/>
        <a:sy n="1" d="1"/>
      </p:scale>
      <p:origin x="0" y="0"/>
    </p:cViewPr>
  </p:notesTextViewPr>
  <p:sorterViewPr>
    <p:cViewPr>
      <p:scale>
        <a:sx n="126" d="100"/>
        <a:sy n="126" d="100"/>
      </p:scale>
      <p:origin x="0" y="0"/>
    </p:cViewPr>
  </p:sorterViewPr>
  <p:notesViewPr>
    <p:cSldViewPr snapToGrid="0">
      <p:cViewPr varScale="1">
        <p:scale>
          <a:sx n="62" d="100"/>
          <a:sy n="62" d="100"/>
        </p:scale>
        <p:origin x="31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4E54C70-9D95-46E2-8493-7BEB43EAE6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18004D4-6B5A-4EAC-95E6-C9FBB8329B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A7CC79-3EA3-47D5-9432-E4DEE515EF44}" type="datetimeFigureOut">
              <a:rPr lang="fr-FR" smtClean="0"/>
              <a:t>08/12/2020</a:t>
            </a:fld>
            <a:endParaRPr lang="fr-FR"/>
          </a:p>
        </p:txBody>
      </p:sp>
      <p:sp>
        <p:nvSpPr>
          <p:cNvPr id="4" name="Espace réservé du pied de page 3">
            <a:extLst>
              <a:ext uri="{FF2B5EF4-FFF2-40B4-BE49-F238E27FC236}">
                <a16:creationId xmlns:a16="http://schemas.microsoft.com/office/drawing/2014/main" id="{A262E7F7-2BCF-4D39-A347-B5077F9D17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B8323E3-6426-44E1-A977-3DD6AAE11F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8DB145-C3D8-4849-B591-73DCEE2880D6}" type="slidenum">
              <a:rPr lang="fr-FR" smtClean="0"/>
              <a:t>‹N°›</a:t>
            </a:fld>
            <a:endParaRPr lang="fr-FR"/>
          </a:p>
        </p:txBody>
      </p:sp>
    </p:spTree>
    <p:extLst>
      <p:ext uri="{BB962C8B-B14F-4D97-AF65-F5344CB8AC3E}">
        <p14:creationId xmlns:p14="http://schemas.microsoft.com/office/powerpoint/2010/main" val="360927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8B1B2-75BF-4E26-8C2C-204C19F73978}" type="datetimeFigureOut">
              <a:rPr lang="fr-FR" smtClean="0"/>
              <a:t>08/12/2020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F2C3B-CA45-4175-9520-CE406756BE8A}" type="slidenum">
              <a:rPr lang="fr-FR" smtClean="0"/>
              <a:t>‹N°›</a:t>
            </a:fld>
            <a:endParaRPr lang="fr-FR"/>
          </a:p>
        </p:txBody>
      </p:sp>
    </p:spTree>
    <p:extLst>
      <p:ext uri="{BB962C8B-B14F-4D97-AF65-F5344CB8AC3E}">
        <p14:creationId xmlns:p14="http://schemas.microsoft.com/office/powerpoint/2010/main" val="378890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57297">
              <a:defRPr/>
            </a:pPr>
            <a:r>
              <a:rPr lang="fr-FR" b="1" i="1" dirty="0"/>
              <a:t>A noter : Les</a:t>
            </a:r>
            <a:r>
              <a:rPr lang="fr-FR" b="1" i="1" baseline="0" dirty="0"/>
              <a:t> principes de conception et d’usage de ces PPT sont présentés dans les commentaires de la diapositive suivante en parallèle du sommaire.</a:t>
            </a:r>
            <a:endParaRPr lang="fr-FR" b="1" i="1" dirty="0"/>
          </a:p>
          <a:p>
            <a:pPr defTabSz="957297">
              <a:defRPr/>
            </a:pPr>
            <a:endParaRPr lang="fr-FR" b="1" i="1" dirty="0"/>
          </a:p>
          <a:p>
            <a:pPr defTabSz="957297">
              <a:defRPr/>
            </a:pPr>
            <a:r>
              <a:rPr lang="fr-FR" b="1" i="1" dirty="0"/>
              <a:t>Attention</a:t>
            </a:r>
            <a:r>
              <a:rPr lang="fr-FR" b="1" i="1" baseline="0" dirty="0"/>
              <a:t> : </a:t>
            </a:r>
            <a:r>
              <a:rPr lang="fr-FR" b="1" i="1" dirty="0"/>
              <a:t>Merci</a:t>
            </a:r>
            <a:r>
              <a:rPr lang="fr-FR" b="1" i="1" baseline="0" dirty="0"/>
              <a:t> de compléter sur cette diapositive et les suivantes, le nom de votre DR et la personne contact</a:t>
            </a:r>
            <a:endParaRPr lang="fr-FR" b="1" i="1" dirty="0"/>
          </a:p>
          <a:p>
            <a:endParaRPr lang="fr-FR" b="1" i="1" dirty="0"/>
          </a:p>
          <a:p>
            <a:r>
              <a:rPr lang="fr-FR" sz="1200" b="1" i="1" kern="1200" dirty="0">
                <a:solidFill>
                  <a:schemeClr val="tx1"/>
                </a:solidFill>
                <a:effectLst/>
                <a:latin typeface="+mn-lt"/>
                <a:ea typeface="+mn-ea"/>
                <a:cs typeface="+mn-cs"/>
              </a:rPr>
              <a:t>Et</a:t>
            </a:r>
            <a:r>
              <a:rPr lang="fr-FR" sz="1200" kern="1200" dirty="0">
                <a:solidFill>
                  <a:schemeClr val="tx1"/>
                </a:solidFill>
                <a:effectLst/>
                <a:latin typeface="+mn-lt"/>
                <a:ea typeface="+mn-ea"/>
                <a:cs typeface="+mn-cs"/>
              </a:rPr>
              <a:t> </a:t>
            </a:r>
            <a:r>
              <a:rPr lang="fr-FR" b="1" i="1" dirty="0"/>
              <a:t>PPT associés : </a:t>
            </a:r>
          </a:p>
          <a:p>
            <a:pPr lvl="0"/>
            <a:r>
              <a:rPr lang="fr-FR" sz="1200" kern="1200" dirty="0">
                <a:solidFill>
                  <a:schemeClr val="tx1"/>
                </a:solidFill>
                <a:effectLst/>
                <a:latin typeface="+mn-lt"/>
                <a:ea typeface="+mn-ea"/>
                <a:cs typeface="+mn-cs"/>
              </a:rPr>
              <a:t>Démarche territoriale intégrée</a:t>
            </a:r>
          </a:p>
          <a:p>
            <a:pPr lvl="0"/>
            <a:r>
              <a:rPr lang="fr-FR" sz="1200" kern="1200" dirty="0">
                <a:solidFill>
                  <a:schemeClr val="tx1"/>
                </a:solidFill>
                <a:effectLst/>
                <a:latin typeface="+mn-lt"/>
                <a:ea typeface="+mn-ea"/>
                <a:cs typeface="+mn-cs"/>
              </a:rPr>
              <a:t>Label </a:t>
            </a:r>
            <a:r>
              <a:rPr lang="fr-FR" sz="1200" kern="1200" dirty="0" err="1">
                <a:solidFill>
                  <a:schemeClr val="tx1"/>
                </a:solidFill>
                <a:effectLst/>
                <a:latin typeface="+mn-lt"/>
                <a:ea typeface="+mn-ea"/>
                <a:cs typeface="+mn-cs"/>
              </a:rPr>
              <a:t>Cit’ergie</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Ecomobilité</a:t>
            </a:r>
          </a:p>
          <a:p>
            <a:pPr lvl="0"/>
            <a:r>
              <a:rPr lang="fr-FR" sz="1200" kern="1200" dirty="0">
                <a:solidFill>
                  <a:schemeClr val="tx1"/>
                </a:solidFill>
                <a:effectLst/>
                <a:latin typeface="+mn-lt"/>
                <a:ea typeface="+mn-ea"/>
                <a:cs typeface="+mn-cs"/>
              </a:rPr>
              <a:t>Aménagement durable</a:t>
            </a:r>
          </a:p>
          <a:p>
            <a:pPr lvl="0"/>
            <a:r>
              <a:rPr lang="fr-FR" sz="1200" b="1" i="1" kern="1200" dirty="0">
                <a:solidFill>
                  <a:schemeClr val="tx1"/>
                </a:solidFill>
                <a:effectLst/>
                <a:latin typeface="+mn-lt"/>
                <a:ea typeface="+mn-ea"/>
                <a:cs typeface="+mn-cs"/>
              </a:rPr>
              <a:t>Sujets connexes : </a:t>
            </a:r>
          </a:p>
          <a:p>
            <a:r>
              <a:rPr lang="fr-FR" sz="1200" kern="1200" dirty="0">
                <a:solidFill>
                  <a:schemeClr val="tx1"/>
                </a:solidFill>
                <a:effectLst/>
                <a:latin typeface="+mn-lt"/>
                <a:ea typeface="+mn-ea"/>
                <a:cs typeface="+mn-cs"/>
              </a:rPr>
              <a:t>Résilience du territoire</a:t>
            </a:r>
          </a:p>
          <a:p>
            <a:pPr defTabSz="957297">
              <a:defRPr/>
            </a:pPr>
            <a:endParaRPr lang="fr-FR" dirty="0"/>
          </a:p>
          <a:p>
            <a:r>
              <a:rPr lang="fr-FR" b="1" dirty="0"/>
              <a:t>Accueil </a:t>
            </a:r>
            <a:r>
              <a:rPr lang="fr-FR" b="1" baseline="0" dirty="0"/>
              <a:t>des participants : proposition d’animation en amont de la présentation :</a:t>
            </a:r>
          </a:p>
          <a:p>
            <a:r>
              <a:rPr lang="fr-FR" u="sng" dirty="0"/>
              <a:t>Objectifs </a:t>
            </a:r>
            <a:r>
              <a:rPr lang="fr-FR" dirty="0"/>
              <a:t>: Apprendre à connaître</a:t>
            </a:r>
            <a:r>
              <a:rPr lang="fr-FR" baseline="0" dirty="0"/>
              <a:t> les participants et avoir une vue d’ensemble des caractéristiques des territoires présents</a:t>
            </a:r>
          </a:p>
          <a:p>
            <a:pPr defTabSz="957297">
              <a:defRPr/>
            </a:pPr>
            <a:r>
              <a:rPr lang="fr-FR" u="sng" baseline="0" dirty="0"/>
              <a:t>Matériel </a:t>
            </a:r>
            <a:r>
              <a:rPr lang="fr-FR" u="none" baseline="0" dirty="0"/>
              <a:t>: Des fiches d’identité à compléter </a:t>
            </a:r>
            <a:r>
              <a:rPr lang="fr-FR" baseline="0" dirty="0"/>
              <a:t>et </a:t>
            </a:r>
            <a:r>
              <a:rPr lang="fr-FR" dirty="0"/>
              <a:t>un espace d’affichage mural.</a:t>
            </a:r>
            <a:r>
              <a:rPr lang="fr-FR" baseline="0" dirty="0"/>
              <a:t> </a:t>
            </a:r>
          </a:p>
          <a:p>
            <a:pPr defTabSz="957297">
              <a:defRPr/>
            </a:pPr>
            <a:r>
              <a:rPr lang="fr-FR" u="sng" dirty="0"/>
              <a:t>Modalité</a:t>
            </a:r>
            <a:r>
              <a:rPr lang="fr-FR" u="sng" baseline="0" dirty="0"/>
              <a:t> d’animation : </a:t>
            </a:r>
            <a:endParaRPr lang="fr-FR" baseline="0" dirty="0"/>
          </a:p>
          <a:p>
            <a:pPr marL="239325" indent="-239325">
              <a:buAutoNum type="arabicPeriod"/>
            </a:pPr>
            <a:r>
              <a:rPr lang="fr-FR" b="0" dirty="0"/>
              <a:t>A l’accueil,</a:t>
            </a:r>
            <a:r>
              <a:rPr lang="fr-FR" b="0" baseline="0" dirty="0"/>
              <a:t> parallèlement à l’émargement</a:t>
            </a:r>
            <a:r>
              <a:rPr lang="fr-FR" b="0" dirty="0"/>
              <a:t>,</a:t>
            </a:r>
            <a:r>
              <a:rPr lang="fr-FR" b="0" baseline="0" dirty="0"/>
              <a:t> chaque participant complète la carte d’identité de son territoire sur une fiche qui lui est remise.</a:t>
            </a:r>
          </a:p>
          <a:p>
            <a:pPr marL="717973" lvl="1" indent="-239325">
              <a:buFont typeface="Arial" panose="020B0604020202020204" pitchFamily="34" charset="0"/>
              <a:buChar char="•"/>
            </a:pPr>
            <a:r>
              <a:rPr lang="fr-FR" b="0" baseline="0" dirty="0"/>
              <a:t>Nom de la collectivité</a:t>
            </a:r>
          </a:p>
          <a:p>
            <a:pPr marL="717973" lvl="1" indent="-239325">
              <a:buFont typeface="Arial" panose="020B0604020202020204" pitchFamily="34" charset="0"/>
              <a:buChar char="•"/>
            </a:pPr>
            <a:r>
              <a:rPr lang="fr-FR" b="0" baseline="0" dirty="0"/>
              <a:t>Nombre d’habitants</a:t>
            </a:r>
          </a:p>
          <a:p>
            <a:pPr marL="717973" lvl="1" indent="-239325">
              <a:buFont typeface="Arial" panose="020B0604020202020204" pitchFamily="34" charset="0"/>
              <a:buChar char="•"/>
            </a:pPr>
            <a:r>
              <a:rPr lang="fr-FR" b="0" baseline="0" dirty="0"/>
              <a:t>Le cas échéant : nombre de communes</a:t>
            </a:r>
          </a:p>
          <a:p>
            <a:pPr marL="717973" lvl="1" indent="-239325">
              <a:buFont typeface="Arial" panose="020B0604020202020204" pitchFamily="34" charset="0"/>
              <a:buChar char="•"/>
            </a:pPr>
            <a:r>
              <a:rPr lang="fr-FR" b="0" baseline="0" dirty="0"/>
              <a:t>Territoire : Urbain / Péri-urbain / Rural</a:t>
            </a:r>
          </a:p>
          <a:p>
            <a:pPr marL="717973" lvl="1" indent="-239325">
              <a:buFont typeface="Arial" panose="020B0604020202020204" pitchFamily="34" charset="0"/>
              <a:buChar char="•"/>
            </a:pPr>
            <a:r>
              <a:rPr lang="fr-FR" b="0" baseline="0" dirty="0"/>
              <a:t>Spécificité(s) : </a:t>
            </a:r>
          </a:p>
          <a:p>
            <a:pPr marL="239325" indent="-239325">
              <a:buAutoNum type="arabicPeriod"/>
            </a:pPr>
            <a:r>
              <a:rPr lang="fr-FR" b="0" baseline="0" dirty="0"/>
              <a:t>Lors de l’affichage sur l’espace mural, l’animateur peut établir des regroupements pour mettre en exergue les coopérations éventuelles ou les points communs entre territoire.</a:t>
            </a:r>
          </a:p>
          <a:p>
            <a:endParaRPr lang="fr-FR" dirty="0"/>
          </a:p>
          <a:p>
            <a:endParaRPr lang="fr-FR" b="0" baseline="0" dirty="0"/>
          </a:p>
          <a:p>
            <a:pPr marL="239325" indent="-239325">
              <a:buAutoNum type="arabicPeriod"/>
            </a:pPr>
            <a:endParaRPr lang="fr-FR" b="0" baseline="0"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1</a:t>
            </a:fld>
            <a:endParaRPr lang="fr-FR"/>
          </a:p>
        </p:txBody>
      </p:sp>
    </p:spTree>
    <p:extLst>
      <p:ext uri="{BB962C8B-B14F-4D97-AF65-F5344CB8AC3E}">
        <p14:creationId xmlns:p14="http://schemas.microsoft.com/office/powerpoint/2010/main" val="982174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06CE12A0-A835-40B2-93D9-54E4417B91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0714" y="215727"/>
            <a:ext cx="2165372" cy="1961865"/>
          </a:xfrm>
          <a:prstGeom prst="rect">
            <a:avLst/>
          </a:prstGeom>
        </p:spPr>
      </p:pic>
      <p:sp>
        <p:nvSpPr>
          <p:cNvPr id="2" name="Titre 1">
            <a:extLst>
              <a:ext uri="{FF2B5EF4-FFF2-40B4-BE49-F238E27FC236}">
                <a16:creationId xmlns:a16="http://schemas.microsoft.com/office/drawing/2014/main" id="{F51AF2CC-CA7A-4160-BCB8-EE1B7E4FB5C6}"/>
              </a:ext>
            </a:extLst>
          </p:cNvPr>
          <p:cNvSpPr>
            <a:spLocks noGrp="1"/>
          </p:cNvSpPr>
          <p:nvPr>
            <p:ph type="ctrTitle" hasCustomPrompt="1"/>
          </p:nvPr>
        </p:nvSpPr>
        <p:spPr>
          <a:xfrm>
            <a:off x="401542" y="3081866"/>
            <a:ext cx="11388902" cy="1253061"/>
          </a:xfrm>
        </p:spPr>
        <p:txBody>
          <a:bodyPr anchor="t">
            <a:normAutofit/>
          </a:bodyPr>
          <a:lstStyle>
            <a:lvl1pPr algn="l">
              <a:defRPr sz="4200" b="1"/>
            </a:lvl1pPr>
          </a:lstStyle>
          <a:p>
            <a:r>
              <a:rPr lang="fr-FR" dirty="0"/>
              <a:t>MODIFIEZ LE STYLE DU TITRE</a:t>
            </a:r>
          </a:p>
        </p:txBody>
      </p:sp>
      <p:sp>
        <p:nvSpPr>
          <p:cNvPr id="3" name="Sous-titre 2">
            <a:extLst>
              <a:ext uri="{FF2B5EF4-FFF2-40B4-BE49-F238E27FC236}">
                <a16:creationId xmlns:a16="http://schemas.microsoft.com/office/drawing/2014/main" id="{D89E80AB-5566-4154-891E-B4A2B914C05A}"/>
              </a:ext>
            </a:extLst>
          </p:cNvPr>
          <p:cNvSpPr>
            <a:spLocks noGrp="1"/>
          </p:cNvSpPr>
          <p:nvPr>
            <p:ph type="subTitle" idx="1"/>
          </p:nvPr>
        </p:nvSpPr>
        <p:spPr>
          <a:xfrm>
            <a:off x="401543" y="4559827"/>
            <a:ext cx="11388902" cy="462662"/>
          </a:xfrm>
        </p:spPr>
        <p:txBody>
          <a:bodyPr>
            <a:no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AD02B6FF-75EA-449F-A611-DB245605330A}"/>
              </a:ext>
            </a:extLst>
          </p:cNvPr>
          <p:cNvSpPr>
            <a:spLocks noGrp="1"/>
          </p:cNvSpPr>
          <p:nvPr>
            <p:ph type="dt" sz="half" idx="10"/>
          </p:nvPr>
        </p:nvSpPr>
        <p:spPr>
          <a:xfrm>
            <a:off x="10645422" y="6398170"/>
            <a:ext cx="1145036" cy="365125"/>
          </a:xfrm>
        </p:spPr>
        <p:txBody>
          <a:bodyPr/>
          <a:lstStyle/>
          <a:p>
            <a:fld id="{33433553-D0CE-4839-9B43-53BF64EE9B8E}" type="datetime1">
              <a:rPr lang="fr-FR" smtClean="0"/>
              <a:t>08/12/2020</a:t>
            </a:fld>
            <a:endParaRPr lang="fr-FR"/>
          </a:p>
        </p:txBody>
      </p:sp>
      <p:sp>
        <p:nvSpPr>
          <p:cNvPr id="6" name="Espace réservé du numéro de diapositive 5">
            <a:extLst>
              <a:ext uri="{FF2B5EF4-FFF2-40B4-BE49-F238E27FC236}">
                <a16:creationId xmlns:a16="http://schemas.microsoft.com/office/drawing/2014/main" id="{3D2BFC73-3D1E-4F51-8954-158EBF717458}"/>
              </a:ext>
            </a:extLst>
          </p:cNvPr>
          <p:cNvSpPr>
            <a:spLocks noGrp="1"/>
          </p:cNvSpPr>
          <p:nvPr>
            <p:ph type="sldNum" sz="quarter" idx="12"/>
          </p:nvPr>
        </p:nvSpPr>
        <p:spPr>
          <a:xfrm>
            <a:off x="9550400" y="6398170"/>
            <a:ext cx="714828" cy="365125"/>
          </a:xfrm>
        </p:spPr>
        <p:txBody>
          <a:bodyPr/>
          <a:lstStyle/>
          <a:p>
            <a:fld id="{07C99ADF-20A6-40EF-AAB9-F326D6E12C60}" type="slidenum">
              <a:rPr lang="fr-FR" smtClean="0"/>
              <a:t>‹N°›</a:t>
            </a:fld>
            <a:endParaRPr lang="fr-FR"/>
          </a:p>
        </p:txBody>
      </p:sp>
      <p:pic>
        <p:nvPicPr>
          <p:cNvPr id="25" name="Graphique 24">
            <a:extLst>
              <a:ext uri="{FF2B5EF4-FFF2-40B4-BE49-F238E27FC236}">
                <a16:creationId xmlns:a16="http://schemas.microsoft.com/office/drawing/2014/main" id="{0BE7EFDA-176E-45B6-896B-A98F6FB9973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0295518" y="309561"/>
            <a:ext cx="1554994" cy="1773239"/>
          </a:xfrm>
          <a:prstGeom prst="rect">
            <a:avLst/>
          </a:prstGeom>
        </p:spPr>
      </p:pic>
      <p:sp>
        <p:nvSpPr>
          <p:cNvPr id="9" name="Espace réservé du pied de page 2">
            <a:extLst>
              <a:ext uri="{FF2B5EF4-FFF2-40B4-BE49-F238E27FC236}">
                <a16:creationId xmlns:a16="http://schemas.microsoft.com/office/drawing/2014/main" id="{66B9F521-EC21-41E6-8C80-0965E46E2F41}"/>
              </a:ext>
            </a:extLst>
          </p:cNvPr>
          <p:cNvSpPr>
            <a:spLocks noGrp="1"/>
          </p:cNvSpPr>
          <p:nvPr>
            <p:ph type="ftr" sz="quarter" idx="11"/>
          </p:nvPr>
        </p:nvSpPr>
        <p:spPr>
          <a:xfrm>
            <a:off x="401542" y="6370462"/>
            <a:ext cx="4461783" cy="365125"/>
          </a:xfrm>
        </p:spPr>
        <p:txBody>
          <a:bodyPr/>
          <a:lstStyle/>
          <a:p>
            <a:r>
              <a:rPr lang="fr-FR" dirty="0"/>
              <a:t>Intitulé de la direction/service</a:t>
            </a:r>
          </a:p>
        </p:txBody>
      </p:sp>
    </p:spTree>
    <p:extLst>
      <p:ext uri="{BB962C8B-B14F-4D97-AF65-F5344CB8AC3E}">
        <p14:creationId xmlns:p14="http://schemas.microsoft.com/office/powerpoint/2010/main" val="313176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calaire partie 8">
    <p:spTree>
      <p:nvGrpSpPr>
        <p:cNvPr id="1" name=""/>
        <p:cNvGrpSpPr/>
        <p:nvPr/>
      </p:nvGrpSpPr>
      <p:grpSpPr>
        <a:xfrm>
          <a:off x="0" y="0"/>
          <a:ext cx="0" cy="0"/>
          <a:chOff x="0" y="0"/>
          <a:chExt cx="0" cy="0"/>
        </a:xfrm>
      </p:grpSpPr>
      <p:pic>
        <p:nvPicPr>
          <p:cNvPr id="5" name="Image 4" descr="Une image contenant grand, rue, marchant, blanc&#10;&#10;Description générée automatiquement">
            <a:extLst>
              <a:ext uri="{FF2B5EF4-FFF2-40B4-BE49-F238E27FC236}">
                <a16:creationId xmlns:a16="http://schemas.microsoft.com/office/drawing/2014/main" id="{78DFB92D-29D9-4D25-BBCC-933286CA088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3417888" y="-2448645"/>
            <a:ext cx="5356224" cy="12192001"/>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6073902"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08/12/2020</a:t>
            </a:fld>
            <a:endParaRPr lang="fr-F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492620" y="159014"/>
            <a:ext cx="518634" cy="591425"/>
          </a:xfrm>
          <a:prstGeom prst="rect">
            <a:avLst/>
          </a:prstGeom>
        </p:spPr>
      </p:pic>
      <p:sp>
        <p:nvSpPr>
          <p:cNvPr id="12" name="Espace réservé du pied de page 2">
            <a:extLst>
              <a:ext uri="{FF2B5EF4-FFF2-40B4-BE49-F238E27FC236}">
                <a16:creationId xmlns:a16="http://schemas.microsoft.com/office/drawing/2014/main" id="{E5961E9A-ECC2-47F7-A71C-21001BFB4A39}"/>
              </a:ext>
            </a:extLst>
          </p:cNvPr>
          <p:cNvSpPr>
            <a:spLocks noGrp="1"/>
          </p:cNvSpPr>
          <p:nvPr>
            <p:ph type="ftr" sz="quarter" idx="11"/>
          </p:nvPr>
        </p:nvSpPr>
        <p:spPr>
          <a:xfrm>
            <a:off x="777775" y="6370462"/>
            <a:ext cx="4085550" cy="365125"/>
          </a:xfrm>
        </p:spPr>
        <p:txBody>
          <a:bodyPr/>
          <a:lstStyle/>
          <a:p>
            <a:r>
              <a:rPr lang="fr-FR"/>
              <a:t>Intitulé de la direction/service</a:t>
            </a:r>
          </a:p>
        </p:txBody>
      </p:sp>
      <p:pic>
        <p:nvPicPr>
          <p:cNvPr id="15" name="Image 14">
            <a:extLst>
              <a:ext uri="{FF2B5EF4-FFF2-40B4-BE49-F238E27FC236}">
                <a16:creationId xmlns:a16="http://schemas.microsoft.com/office/drawing/2014/main" id="{E6C1AF00-0F8B-4B08-BD06-69BCDC8F35F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168923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calaire partie 9">
    <p:spTree>
      <p:nvGrpSpPr>
        <p:cNvPr id="1" name=""/>
        <p:cNvGrpSpPr/>
        <p:nvPr/>
      </p:nvGrpSpPr>
      <p:grpSpPr>
        <a:xfrm>
          <a:off x="0" y="0"/>
          <a:ext cx="0" cy="0"/>
          <a:chOff x="0" y="0"/>
          <a:chExt cx="0" cy="0"/>
        </a:xfrm>
      </p:grpSpPr>
      <p:pic>
        <p:nvPicPr>
          <p:cNvPr id="5" name="Image 4" descr="Une image contenant rue, marchant, skiant, blanc&#10;&#10;Description générée automatiquement">
            <a:extLst>
              <a:ext uri="{FF2B5EF4-FFF2-40B4-BE49-F238E27FC236}">
                <a16:creationId xmlns:a16="http://schemas.microsoft.com/office/drawing/2014/main" id="{59F61599-0EE4-4CA2-B937-7F8CEDD00C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
          <a:stretch/>
        </p:blipFill>
        <p:spPr>
          <a:xfrm rot="16200000">
            <a:off x="3417887" y="-2448643"/>
            <a:ext cx="5356226" cy="12192001"/>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6073902"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08/12/2020</a:t>
            </a:fld>
            <a:endParaRPr lang="fr-F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492620" y="159014"/>
            <a:ext cx="518634" cy="591425"/>
          </a:xfrm>
          <a:prstGeom prst="rect">
            <a:avLst/>
          </a:prstGeom>
        </p:spPr>
      </p:pic>
      <p:sp>
        <p:nvSpPr>
          <p:cNvPr id="12" name="Espace réservé du pied de page 2">
            <a:extLst>
              <a:ext uri="{FF2B5EF4-FFF2-40B4-BE49-F238E27FC236}">
                <a16:creationId xmlns:a16="http://schemas.microsoft.com/office/drawing/2014/main" id="{E5961E9A-ECC2-47F7-A71C-21001BFB4A39}"/>
              </a:ext>
            </a:extLst>
          </p:cNvPr>
          <p:cNvSpPr>
            <a:spLocks noGrp="1"/>
          </p:cNvSpPr>
          <p:nvPr>
            <p:ph type="ftr" sz="quarter" idx="11"/>
          </p:nvPr>
        </p:nvSpPr>
        <p:spPr>
          <a:xfrm>
            <a:off x="777775" y="6370462"/>
            <a:ext cx="4085550" cy="365125"/>
          </a:xfrm>
        </p:spPr>
        <p:txBody>
          <a:bodyPr/>
          <a:lstStyle/>
          <a:p>
            <a:r>
              <a:rPr lang="fr-FR"/>
              <a:t>Intitulé de la direction/service</a:t>
            </a:r>
          </a:p>
        </p:txBody>
      </p:sp>
      <p:pic>
        <p:nvPicPr>
          <p:cNvPr id="15" name="Image 14">
            <a:extLst>
              <a:ext uri="{FF2B5EF4-FFF2-40B4-BE49-F238E27FC236}">
                <a16:creationId xmlns:a16="http://schemas.microsoft.com/office/drawing/2014/main" id="{E6C1AF00-0F8B-4B08-BD06-69BCDC8F35F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256815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calaire partie 10">
    <p:spTree>
      <p:nvGrpSpPr>
        <p:cNvPr id="1" name=""/>
        <p:cNvGrpSpPr/>
        <p:nvPr/>
      </p:nvGrpSpPr>
      <p:grpSpPr>
        <a:xfrm>
          <a:off x="0" y="0"/>
          <a:ext cx="0" cy="0"/>
          <a:chOff x="0" y="0"/>
          <a:chExt cx="0" cy="0"/>
        </a:xfrm>
      </p:grpSpPr>
      <p:pic>
        <p:nvPicPr>
          <p:cNvPr id="5" name="Image 4" descr="Une image contenant skiant, blanc, rue&#10;&#10;Description générée automatiquement">
            <a:extLst>
              <a:ext uri="{FF2B5EF4-FFF2-40B4-BE49-F238E27FC236}">
                <a16:creationId xmlns:a16="http://schemas.microsoft.com/office/drawing/2014/main" id="{E8C27AB9-1D5D-4F76-859C-56589CBA90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3417888" y="-2448645"/>
            <a:ext cx="5356224" cy="12192001"/>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6073902"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08/12/2020</a:t>
            </a:fld>
            <a:endParaRPr lang="fr-F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492620" y="159014"/>
            <a:ext cx="518634" cy="591425"/>
          </a:xfrm>
          <a:prstGeom prst="rect">
            <a:avLst/>
          </a:prstGeom>
        </p:spPr>
      </p:pic>
      <p:sp>
        <p:nvSpPr>
          <p:cNvPr id="12" name="Espace réservé du pied de page 2">
            <a:extLst>
              <a:ext uri="{FF2B5EF4-FFF2-40B4-BE49-F238E27FC236}">
                <a16:creationId xmlns:a16="http://schemas.microsoft.com/office/drawing/2014/main" id="{E5961E9A-ECC2-47F7-A71C-21001BFB4A39}"/>
              </a:ext>
            </a:extLst>
          </p:cNvPr>
          <p:cNvSpPr>
            <a:spLocks noGrp="1"/>
          </p:cNvSpPr>
          <p:nvPr>
            <p:ph type="ftr" sz="quarter" idx="11"/>
          </p:nvPr>
        </p:nvSpPr>
        <p:spPr>
          <a:xfrm>
            <a:off x="777775" y="6370462"/>
            <a:ext cx="4085550" cy="365125"/>
          </a:xfrm>
        </p:spPr>
        <p:txBody>
          <a:bodyPr/>
          <a:lstStyle/>
          <a:p>
            <a:r>
              <a:rPr lang="fr-FR"/>
              <a:t>Intitulé de la direction/service</a:t>
            </a:r>
          </a:p>
        </p:txBody>
      </p:sp>
      <p:pic>
        <p:nvPicPr>
          <p:cNvPr id="15" name="Image 14">
            <a:extLst>
              <a:ext uri="{FF2B5EF4-FFF2-40B4-BE49-F238E27FC236}">
                <a16:creationId xmlns:a16="http://schemas.microsoft.com/office/drawing/2014/main" id="{E6C1AF00-0F8B-4B08-BD06-69BCDC8F35F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3134267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calaire partie 11">
    <p:spTree>
      <p:nvGrpSpPr>
        <p:cNvPr id="1" name=""/>
        <p:cNvGrpSpPr/>
        <p:nvPr/>
      </p:nvGrpSpPr>
      <p:grpSpPr>
        <a:xfrm>
          <a:off x="0" y="0"/>
          <a:ext cx="0" cy="0"/>
          <a:chOff x="0" y="0"/>
          <a:chExt cx="0" cy="0"/>
        </a:xfrm>
      </p:grpSpPr>
      <p:pic>
        <p:nvPicPr>
          <p:cNvPr id="5" name="Image 4" descr="Une image contenant rue, marchant, skiant, gens&#10;&#10;Description générée automatiquement">
            <a:extLst>
              <a:ext uri="{FF2B5EF4-FFF2-40B4-BE49-F238E27FC236}">
                <a16:creationId xmlns:a16="http://schemas.microsoft.com/office/drawing/2014/main" id="{BB87724E-462D-402B-BE05-15A589AEA9E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3417887" y="-2448700"/>
            <a:ext cx="5356225" cy="12192000"/>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6073902"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08/12/2020</a:t>
            </a:fld>
            <a:endParaRPr lang="fr-F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492620" y="159014"/>
            <a:ext cx="518634" cy="591425"/>
          </a:xfrm>
          <a:prstGeom prst="rect">
            <a:avLst/>
          </a:prstGeom>
        </p:spPr>
      </p:pic>
      <p:sp>
        <p:nvSpPr>
          <p:cNvPr id="12" name="Espace réservé du pied de page 2">
            <a:extLst>
              <a:ext uri="{FF2B5EF4-FFF2-40B4-BE49-F238E27FC236}">
                <a16:creationId xmlns:a16="http://schemas.microsoft.com/office/drawing/2014/main" id="{E5961E9A-ECC2-47F7-A71C-21001BFB4A39}"/>
              </a:ext>
            </a:extLst>
          </p:cNvPr>
          <p:cNvSpPr>
            <a:spLocks noGrp="1"/>
          </p:cNvSpPr>
          <p:nvPr>
            <p:ph type="ftr" sz="quarter" idx="11"/>
          </p:nvPr>
        </p:nvSpPr>
        <p:spPr>
          <a:xfrm>
            <a:off x="777775" y="6370462"/>
            <a:ext cx="4085550" cy="365125"/>
          </a:xfrm>
        </p:spPr>
        <p:txBody>
          <a:bodyPr/>
          <a:lstStyle/>
          <a:p>
            <a:r>
              <a:rPr lang="fr-FR"/>
              <a:t>Intitulé de la direction/service</a:t>
            </a:r>
          </a:p>
        </p:txBody>
      </p:sp>
      <p:pic>
        <p:nvPicPr>
          <p:cNvPr id="15" name="Image 14">
            <a:extLst>
              <a:ext uri="{FF2B5EF4-FFF2-40B4-BE49-F238E27FC236}">
                <a16:creationId xmlns:a16="http://schemas.microsoft.com/office/drawing/2014/main" id="{E6C1AF00-0F8B-4B08-BD06-69BCDC8F35F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983866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calaire partie 12">
    <p:spTree>
      <p:nvGrpSpPr>
        <p:cNvPr id="1" name=""/>
        <p:cNvGrpSpPr/>
        <p:nvPr/>
      </p:nvGrpSpPr>
      <p:grpSpPr>
        <a:xfrm>
          <a:off x="0" y="0"/>
          <a:ext cx="0" cy="0"/>
          <a:chOff x="0" y="0"/>
          <a:chExt cx="0" cy="0"/>
        </a:xfrm>
      </p:grpSpPr>
      <p:pic>
        <p:nvPicPr>
          <p:cNvPr id="5" name="Image 4" descr="Une image contenant rue, blanc&#10;&#10;Description générée automatiquement">
            <a:extLst>
              <a:ext uri="{FF2B5EF4-FFF2-40B4-BE49-F238E27FC236}">
                <a16:creationId xmlns:a16="http://schemas.microsoft.com/office/drawing/2014/main" id="{6C4AC654-5B80-45D0-B5CE-FEB681EF1F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3417887" y="-2448644"/>
            <a:ext cx="5356224" cy="12192000"/>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6073902"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08/12/2020</a:t>
            </a:fld>
            <a:endParaRPr lang="fr-F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492620" y="159014"/>
            <a:ext cx="518634" cy="591425"/>
          </a:xfrm>
          <a:prstGeom prst="rect">
            <a:avLst/>
          </a:prstGeom>
        </p:spPr>
      </p:pic>
      <p:sp>
        <p:nvSpPr>
          <p:cNvPr id="12" name="Espace réservé du pied de page 2">
            <a:extLst>
              <a:ext uri="{FF2B5EF4-FFF2-40B4-BE49-F238E27FC236}">
                <a16:creationId xmlns:a16="http://schemas.microsoft.com/office/drawing/2014/main" id="{E5961E9A-ECC2-47F7-A71C-21001BFB4A39}"/>
              </a:ext>
            </a:extLst>
          </p:cNvPr>
          <p:cNvSpPr>
            <a:spLocks noGrp="1"/>
          </p:cNvSpPr>
          <p:nvPr>
            <p:ph type="ftr" sz="quarter" idx="11"/>
          </p:nvPr>
        </p:nvSpPr>
        <p:spPr>
          <a:xfrm>
            <a:off x="777775" y="6370462"/>
            <a:ext cx="4085550" cy="365125"/>
          </a:xfrm>
        </p:spPr>
        <p:txBody>
          <a:bodyPr/>
          <a:lstStyle/>
          <a:p>
            <a:r>
              <a:rPr lang="fr-FR"/>
              <a:t>Intitulé de la direction/service</a:t>
            </a:r>
          </a:p>
        </p:txBody>
      </p:sp>
      <p:pic>
        <p:nvPicPr>
          <p:cNvPr id="15" name="Image 14">
            <a:extLst>
              <a:ext uri="{FF2B5EF4-FFF2-40B4-BE49-F238E27FC236}">
                <a16:creationId xmlns:a16="http://schemas.microsoft.com/office/drawing/2014/main" id="{E6C1AF00-0F8B-4B08-BD06-69BCDC8F35F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2361125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contenus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3E873AE1-5950-4748-95FC-98A910B14992}" type="datetime1">
              <a:rPr lang="fr-FR" smtClean="0"/>
              <a:t>08/12/2020</a:t>
            </a:fld>
            <a:endParaRPr lang="fr-F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4" name="Espace réservé du contenu 5">
            <a:extLst>
              <a:ext uri="{FF2B5EF4-FFF2-40B4-BE49-F238E27FC236}">
                <a16:creationId xmlns:a16="http://schemas.microsoft.com/office/drawing/2014/main" id="{F4446820-0AA1-4B7F-9CDE-D21DCFF984C4}"/>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5" name="Espace réservé du pied de page 2">
            <a:extLst>
              <a:ext uri="{FF2B5EF4-FFF2-40B4-BE49-F238E27FC236}">
                <a16:creationId xmlns:a16="http://schemas.microsoft.com/office/drawing/2014/main" id="{975F09A4-4AF5-4E7A-8D51-3103A74B5AD7}"/>
              </a:ext>
            </a:extLst>
          </p:cNvPr>
          <p:cNvSpPr>
            <a:spLocks noGrp="1"/>
          </p:cNvSpPr>
          <p:nvPr>
            <p:ph type="ftr" sz="quarter" idx="11"/>
          </p:nvPr>
        </p:nvSpPr>
        <p:spPr>
          <a:xfrm>
            <a:off x="777775" y="6370462"/>
            <a:ext cx="4085550" cy="365125"/>
          </a:xfrm>
          <a:prstGeom prst="rect">
            <a:avLst/>
          </a:prstGeom>
        </p:spPr>
        <p:txBody>
          <a:bodyPr/>
          <a:lstStyle/>
          <a:p>
            <a:r>
              <a:rPr lang="fr-FR"/>
              <a:t>Intitulé de la direction/service</a:t>
            </a:r>
          </a:p>
        </p:txBody>
      </p:sp>
      <p:pic>
        <p:nvPicPr>
          <p:cNvPr id="16" name="Image 15">
            <a:extLst>
              <a:ext uri="{FF2B5EF4-FFF2-40B4-BE49-F238E27FC236}">
                <a16:creationId xmlns:a16="http://schemas.microsoft.com/office/drawing/2014/main" id="{ACAF9533-A80A-4E57-AF94-E1822007FB6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1105967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contenus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AC74B510-252F-4777-A78B-388D2B86BA2F}" type="datetime1">
              <a:rPr lang="fr-FR" smtClean="0"/>
              <a:t>08/12/2020</a:t>
            </a:fld>
            <a:endParaRPr lang="fr-F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4" name="Espace réservé du contenu 5">
            <a:extLst>
              <a:ext uri="{FF2B5EF4-FFF2-40B4-BE49-F238E27FC236}">
                <a16:creationId xmlns:a16="http://schemas.microsoft.com/office/drawing/2014/main" id="{CB1A86F2-2898-4FF9-BBB1-4866847F538C}"/>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5" name="Espace réservé du pied de page 2">
            <a:extLst>
              <a:ext uri="{FF2B5EF4-FFF2-40B4-BE49-F238E27FC236}">
                <a16:creationId xmlns:a16="http://schemas.microsoft.com/office/drawing/2014/main" id="{FAC67727-1300-4C5D-8014-E1E12E6A61A5}"/>
              </a:ext>
            </a:extLst>
          </p:cNvPr>
          <p:cNvSpPr>
            <a:spLocks noGrp="1"/>
          </p:cNvSpPr>
          <p:nvPr>
            <p:ph type="ftr" sz="quarter" idx="11"/>
          </p:nvPr>
        </p:nvSpPr>
        <p:spPr>
          <a:xfrm>
            <a:off x="777775" y="6370462"/>
            <a:ext cx="4085550" cy="365125"/>
          </a:xfrm>
          <a:prstGeom prst="rect">
            <a:avLst/>
          </a:prstGeom>
        </p:spPr>
        <p:txBody>
          <a:bodyPr/>
          <a:lstStyle/>
          <a:p>
            <a:r>
              <a:rPr lang="fr-FR"/>
              <a:t>Intitulé de la direction/service</a:t>
            </a:r>
          </a:p>
        </p:txBody>
      </p:sp>
      <p:pic>
        <p:nvPicPr>
          <p:cNvPr id="16" name="Image 15">
            <a:extLst>
              <a:ext uri="{FF2B5EF4-FFF2-40B4-BE49-F238E27FC236}">
                <a16:creationId xmlns:a16="http://schemas.microsoft.com/office/drawing/2014/main" id="{8E025922-BCF2-4257-B3CC-DFCEDA160B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3560253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contenus 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2EDAE380-707A-4B17-810D-A4D3F1C1ABAA}" type="datetime1">
              <a:rPr lang="fr-FR" smtClean="0"/>
              <a:t>08/12/2020</a:t>
            </a:fld>
            <a:endParaRPr lang="fr-F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33" name="Espace réservé du contenu 5">
            <a:extLst>
              <a:ext uri="{FF2B5EF4-FFF2-40B4-BE49-F238E27FC236}">
                <a16:creationId xmlns:a16="http://schemas.microsoft.com/office/drawing/2014/main" id="{04DDA3B4-0E27-46BA-92BD-3D9E90A5EC6E}"/>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4" name="Espace réservé du pied de page 2">
            <a:extLst>
              <a:ext uri="{FF2B5EF4-FFF2-40B4-BE49-F238E27FC236}">
                <a16:creationId xmlns:a16="http://schemas.microsoft.com/office/drawing/2014/main" id="{F6D8B5B2-B185-45D8-ABC2-AF635773FC96}"/>
              </a:ext>
            </a:extLst>
          </p:cNvPr>
          <p:cNvSpPr>
            <a:spLocks noGrp="1"/>
          </p:cNvSpPr>
          <p:nvPr>
            <p:ph type="ftr" sz="quarter" idx="11"/>
          </p:nvPr>
        </p:nvSpPr>
        <p:spPr>
          <a:xfrm>
            <a:off x="777775" y="6370462"/>
            <a:ext cx="4085550" cy="365125"/>
          </a:xfrm>
          <a:prstGeom prst="rect">
            <a:avLst/>
          </a:prstGeom>
        </p:spPr>
        <p:txBody>
          <a:bodyPr/>
          <a:lstStyle/>
          <a:p>
            <a:r>
              <a:rPr lang="fr-FR"/>
              <a:t>Intitulé de la direction/service</a:t>
            </a:r>
          </a:p>
        </p:txBody>
      </p:sp>
    </p:spTree>
    <p:extLst>
      <p:ext uri="{BB962C8B-B14F-4D97-AF65-F5344CB8AC3E}">
        <p14:creationId xmlns:p14="http://schemas.microsoft.com/office/powerpoint/2010/main" val="332333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contenus 1 colonne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3E873AE1-5950-4748-95FC-98A910B14992}" type="datetime1">
              <a:rPr lang="fr-FR" smtClean="0"/>
              <a:t>08/12/2020</a:t>
            </a:fld>
            <a:endParaRPr lang="fr-F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4" name="Espace réservé du contenu 5">
            <a:extLst>
              <a:ext uri="{FF2B5EF4-FFF2-40B4-BE49-F238E27FC236}">
                <a16:creationId xmlns:a16="http://schemas.microsoft.com/office/drawing/2014/main" id="{F4446820-0AA1-4B7F-9CDE-D21DCFF984C4}"/>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5" name="Espace réservé du pied de page 2">
            <a:extLst>
              <a:ext uri="{FF2B5EF4-FFF2-40B4-BE49-F238E27FC236}">
                <a16:creationId xmlns:a16="http://schemas.microsoft.com/office/drawing/2014/main" id="{B4166F83-475D-4BFE-94D8-31C1D9670A92}"/>
              </a:ext>
            </a:extLst>
          </p:cNvPr>
          <p:cNvSpPr>
            <a:spLocks noGrp="1"/>
          </p:cNvSpPr>
          <p:nvPr>
            <p:ph type="ftr" sz="quarter" idx="11"/>
          </p:nvPr>
        </p:nvSpPr>
        <p:spPr>
          <a:xfrm>
            <a:off x="777775" y="6370462"/>
            <a:ext cx="4085550" cy="365125"/>
          </a:xfrm>
          <a:prstGeom prst="rect">
            <a:avLst/>
          </a:prstGeom>
        </p:spPr>
        <p:txBody>
          <a:bodyPr/>
          <a:lstStyle/>
          <a:p>
            <a:r>
              <a:rPr lang="fr-FR"/>
              <a:t>Intitulé de la direction/service</a:t>
            </a:r>
          </a:p>
        </p:txBody>
      </p:sp>
      <p:pic>
        <p:nvPicPr>
          <p:cNvPr id="16" name="Image 15">
            <a:extLst>
              <a:ext uri="{FF2B5EF4-FFF2-40B4-BE49-F238E27FC236}">
                <a16:creationId xmlns:a16="http://schemas.microsoft.com/office/drawing/2014/main" id="{6FA1DE70-A2F5-489B-B2A7-E2364290727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1128459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contenus 2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AC74B510-252F-4777-A78B-388D2B86BA2F}" type="datetime1">
              <a:rPr lang="fr-FR" smtClean="0"/>
              <a:t>08/12/2020</a:t>
            </a:fld>
            <a:endParaRPr lang="fr-F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4" name="Espace réservé du contenu 5">
            <a:extLst>
              <a:ext uri="{FF2B5EF4-FFF2-40B4-BE49-F238E27FC236}">
                <a16:creationId xmlns:a16="http://schemas.microsoft.com/office/drawing/2014/main" id="{CB1A86F2-2898-4FF9-BBB1-4866847F538C}"/>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5" name="Espace réservé du pied de page 2">
            <a:extLst>
              <a:ext uri="{FF2B5EF4-FFF2-40B4-BE49-F238E27FC236}">
                <a16:creationId xmlns:a16="http://schemas.microsoft.com/office/drawing/2014/main" id="{6B16C3D8-E25E-4B1E-9142-25F85FA25CDD}"/>
              </a:ext>
            </a:extLst>
          </p:cNvPr>
          <p:cNvSpPr>
            <a:spLocks noGrp="1"/>
          </p:cNvSpPr>
          <p:nvPr>
            <p:ph type="ftr" sz="quarter" idx="11"/>
          </p:nvPr>
        </p:nvSpPr>
        <p:spPr>
          <a:xfrm>
            <a:off x="777775" y="6370462"/>
            <a:ext cx="4085550" cy="365125"/>
          </a:xfrm>
          <a:prstGeom prst="rect">
            <a:avLst/>
          </a:prstGeom>
        </p:spPr>
        <p:txBody>
          <a:bodyPr/>
          <a:lstStyle/>
          <a:p>
            <a:r>
              <a:rPr lang="fr-FR"/>
              <a:t>Intitulé de la direction/service</a:t>
            </a:r>
          </a:p>
        </p:txBody>
      </p:sp>
      <p:pic>
        <p:nvPicPr>
          <p:cNvPr id="16" name="Image 15">
            <a:extLst>
              <a:ext uri="{FF2B5EF4-FFF2-40B4-BE49-F238E27FC236}">
                <a16:creationId xmlns:a16="http://schemas.microsoft.com/office/drawing/2014/main" id="{26978EAB-A8F5-47D3-A760-422DABA33F0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296245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D341190-8E81-4268-82D2-B1594B852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hasCustomPrompt="1"/>
          </p:nvPr>
        </p:nvSpPr>
        <p:spPr>
          <a:xfrm>
            <a:off x="401542" y="1117735"/>
            <a:ext cx="11388916" cy="591425"/>
          </a:xfrm>
        </p:spPr>
        <p:txBody>
          <a:bodyPr>
            <a:noAutofit/>
          </a:bodyPr>
          <a:lstStyle>
            <a:lvl1pPr>
              <a:defRPr sz="3600"/>
            </a:lvl1pPr>
          </a:lstStyle>
          <a:p>
            <a:r>
              <a:rPr lang="fr-FR" dirty="0"/>
              <a:t>Sommaire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16AC39D3-8513-452C-8CF8-A7790FBFBDCF}" type="datetime1">
              <a:rPr lang="fr-FR" smtClean="0"/>
              <a:t>08/12/2020</a:t>
            </a:fld>
            <a:endParaRPr lang="fr-F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20" name="Graphique 19">
            <a:extLst>
              <a:ext uri="{FF2B5EF4-FFF2-40B4-BE49-F238E27FC236}">
                <a16:creationId xmlns:a16="http://schemas.microsoft.com/office/drawing/2014/main" id="{1071578E-28D3-4579-8A85-74823C1E6D6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22" name="Connecteur droit 21">
            <a:extLst>
              <a:ext uri="{FF2B5EF4-FFF2-40B4-BE49-F238E27FC236}">
                <a16:creationId xmlns:a16="http://schemas.microsoft.com/office/drawing/2014/main" id="{FC36484D-BB1A-474C-B0F5-C8D0C79DA0C4}"/>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space réservé du contenu 5">
            <a:extLst>
              <a:ext uri="{FF2B5EF4-FFF2-40B4-BE49-F238E27FC236}">
                <a16:creationId xmlns:a16="http://schemas.microsoft.com/office/drawing/2014/main" id="{4192D36F-A845-4959-8B50-FB78F7C2E55A}"/>
              </a:ext>
            </a:extLst>
          </p:cNvPr>
          <p:cNvSpPr>
            <a:spLocks noGrp="1"/>
          </p:cNvSpPr>
          <p:nvPr>
            <p:ph sz="quarter" idx="4"/>
          </p:nvPr>
        </p:nvSpPr>
        <p:spPr>
          <a:xfrm>
            <a:off x="40154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dirty="0"/>
              <a:t>Cliquez pour modifier les styles du texte du masque</a:t>
            </a:r>
          </a:p>
          <a:p>
            <a:pPr lvl="1"/>
            <a:r>
              <a:rPr lang="fr-FR" dirty="0"/>
              <a:t>Deuxième niveau</a:t>
            </a:r>
          </a:p>
        </p:txBody>
      </p:sp>
      <p:sp>
        <p:nvSpPr>
          <p:cNvPr id="28" name="Espace réservé du contenu 5">
            <a:extLst>
              <a:ext uri="{FF2B5EF4-FFF2-40B4-BE49-F238E27FC236}">
                <a16:creationId xmlns:a16="http://schemas.microsoft.com/office/drawing/2014/main" id="{017122FA-9593-403F-B7CA-7E0389A65ED1}"/>
              </a:ext>
            </a:extLst>
          </p:cNvPr>
          <p:cNvSpPr>
            <a:spLocks noGrp="1"/>
          </p:cNvSpPr>
          <p:nvPr>
            <p:ph sz="quarter" idx="13"/>
          </p:nvPr>
        </p:nvSpPr>
        <p:spPr>
          <a:xfrm>
            <a:off x="428886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dirty="0"/>
              <a:t>Cliquez pour modifier les styles du texte du masque</a:t>
            </a:r>
          </a:p>
          <a:p>
            <a:pPr lvl="1"/>
            <a:r>
              <a:rPr lang="fr-FR" dirty="0"/>
              <a:t>Deuxième niveau</a:t>
            </a:r>
          </a:p>
        </p:txBody>
      </p:sp>
      <p:sp>
        <p:nvSpPr>
          <p:cNvPr id="29" name="Espace réservé du contenu 5">
            <a:extLst>
              <a:ext uri="{FF2B5EF4-FFF2-40B4-BE49-F238E27FC236}">
                <a16:creationId xmlns:a16="http://schemas.microsoft.com/office/drawing/2014/main" id="{2FAA6C87-BB8A-4CEF-8DE6-64CB5B6C02FE}"/>
              </a:ext>
            </a:extLst>
          </p:cNvPr>
          <p:cNvSpPr>
            <a:spLocks noGrp="1"/>
          </p:cNvSpPr>
          <p:nvPr>
            <p:ph sz="quarter" idx="14"/>
          </p:nvPr>
        </p:nvSpPr>
        <p:spPr>
          <a:xfrm>
            <a:off x="8170230"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dirty="0"/>
              <a:t>Cliquez pour modifier les styles du texte du masque</a:t>
            </a:r>
          </a:p>
          <a:p>
            <a:pPr lvl="1"/>
            <a:r>
              <a:rPr lang="fr-FR" dirty="0"/>
              <a:t>Deuxième niveau</a:t>
            </a:r>
          </a:p>
        </p:txBody>
      </p:sp>
      <p:sp>
        <p:nvSpPr>
          <p:cNvPr id="12" name="Espace réservé du pied de page 2">
            <a:extLst>
              <a:ext uri="{FF2B5EF4-FFF2-40B4-BE49-F238E27FC236}">
                <a16:creationId xmlns:a16="http://schemas.microsoft.com/office/drawing/2014/main" id="{ECA9899D-0B6D-4782-9107-E0652698C11C}"/>
              </a:ext>
            </a:extLst>
          </p:cNvPr>
          <p:cNvSpPr>
            <a:spLocks noGrp="1"/>
          </p:cNvSpPr>
          <p:nvPr>
            <p:ph type="ftr" sz="quarter" idx="11"/>
          </p:nvPr>
        </p:nvSpPr>
        <p:spPr>
          <a:xfrm>
            <a:off x="777775" y="6370462"/>
            <a:ext cx="4085550" cy="365125"/>
          </a:xfrm>
        </p:spPr>
        <p:txBody>
          <a:bodyPr/>
          <a:lstStyle/>
          <a:p>
            <a:r>
              <a:rPr lang="fr-FR"/>
              <a:t>Intitulé de la direction/service</a:t>
            </a:r>
          </a:p>
        </p:txBody>
      </p:sp>
      <p:pic>
        <p:nvPicPr>
          <p:cNvPr id="13" name="Image 12">
            <a:extLst>
              <a:ext uri="{FF2B5EF4-FFF2-40B4-BE49-F238E27FC236}">
                <a16:creationId xmlns:a16="http://schemas.microsoft.com/office/drawing/2014/main" id="{F7A4CB24-A0A6-4048-A270-A69B73A40B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3831057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contenus 3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2EDAE380-707A-4B17-810D-A4D3F1C1ABAA}" type="datetime1">
              <a:rPr lang="fr-FR" smtClean="0"/>
              <a:t>08/12/2020</a:t>
            </a:fld>
            <a:endParaRPr lang="fr-F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33" name="Espace réservé du contenu 5">
            <a:extLst>
              <a:ext uri="{FF2B5EF4-FFF2-40B4-BE49-F238E27FC236}">
                <a16:creationId xmlns:a16="http://schemas.microsoft.com/office/drawing/2014/main" id="{04DDA3B4-0E27-46BA-92BD-3D9E90A5EC6E}"/>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4" name="Espace réservé du pied de page 2">
            <a:extLst>
              <a:ext uri="{FF2B5EF4-FFF2-40B4-BE49-F238E27FC236}">
                <a16:creationId xmlns:a16="http://schemas.microsoft.com/office/drawing/2014/main" id="{E95DE317-A8A7-4EFA-B5EB-EA6DD1047A82}"/>
              </a:ext>
            </a:extLst>
          </p:cNvPr>
          <p:cNvSpPr>
            <a:spLocks noGrp="1"/>
          </p:cNvSpPr>
          <p:nvPr>
            <p:ph type="ftr" sz="quarter" idx="11"/>
          </p:nvPr>
        </p:nvSpPr>
        <p:spPr>
          <a:xfrm>
            <a:off x="777775" y="6370462"/>
            <a:ext cx="4085550" cy="365125"/>
          </a:xfrm>
          <a:prstGeom prst="rect">
            <a:avLst/>
          </a:prstGeom>
        </p:spPr>
        <p:txBody>
          <a:bodyPr/>
          <a:lstStyle/>
          <a:p>
            <a:r>
              <a:rPr lang="fr-FR"/>
              <a:t>Intitulé de la direction/service</a:t>
            </a:r>
          </a:p>
        </p:txBody>
      </p:sp>
      <p:pic>
        <p:nvPicPr>
          <p:cNvPr id="15" name="Image 14">
            <a:extLst>
              <a:ext uri="{FF2B5EF4-FFF2-40B4-BE49-F238E27FC236}">
                <a16:creationId xmlns:a16="http://schemas.microsoft.com/office/drawing/2014/main" id="{CF486886-ECE0-4244-A170-FFB8D5D40B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3609940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Diapositive 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7E2E71-B4D5-4161-8E8F-4CE1E8EAC901}"/>
              </a:ext>
            </a:extLst>
          </p:cNvPr>
          <p:cNvSpPr>
            <a:spLocks noGrp="1"/>
          </p:cNvSpPr>
          <p:nvPr>
            <p:ph type="dt" sz="half" idx="10"/>
          </p:nvPr>
        </p:nvSpPr>
        <p:spPr/>
        <p:txBody>
          <a:bodyPr/>
          <a:lstStyle/>
          <a:p>
            <a:fld id="{FB25E1FC-3DE7-4AB2-ABE2-142B6DEDDFCD}" type="datetime1">
              <a:rPr lang="fr-FR" smtClean="0"/>
              <a:t>08/12/2020</a:t>
            </a:fld>
            <a:endParaRPr lang="fr-FR"/>
          </a:p>
        </p:txBody>
      </p:sp>
      <p:sp>
        <p:nvSpPr>
          <p:cNvPr id="3" name="Espace réservé du pied de page 2">
            <a:extLst>
              <a:ext uri="{FF2B5EF4-FFF2-40B4-BE49-F238E27FC236}">
                <a16:creationId xmlns:a16="http://schemas.microsoft.com/office/drawing/2014/main" id="{6994512E-A4E3-432B-A9AE-2D9B5183289B}"/>
              </a:ext>
            </a:extLst>
          </p:cNvPr>
          <p:cNvSpPr>
            <a:spLocks noGrp="1"/>
          </p:cNvSpPr>
          <p:nvPr>
            <p:ph type="ftr" sz="quarter" idx="11"/>
          </p:nvPr>
        </p:nvSpPr>
        <p:spPr>
          <a:xfrm>
            <a:off x="777775" y="6370462"/>
            <a:ext cx="4085550" cy="365125"/>
          </a:xfrm>
          <a:prstGeom prst="rect">
            <a:avLst/>
          </a:prstGeom>
        </p:spPr>
        <p:txBody>
          <a:bodyPr/>
          <a:lstStyle/>
          <a:p>
            <a:r>
              <a:rPr lang="fr-FR"/>
              <a:t>Intitulé de la direction/service</a:t>
            </a:r>
          </a:p>
        </p:txBody>
      </p:sp>
      <p:sp>
        <p:nvSpPr>
          <p:cNvPr id="4" name="Espace réservé du numéro de diapositive 3">
            <a:extLst>
              <a:ext uri="{FF2B5EF4-FFF2-40B4-BE49-F238E27FC236}">
                <a16:creationId xmlns:a16="http://schemas.microsoft.com/office/drawing/2014/main" id="{7E40B0F5-2DD9-489D-817B-987E0AFC3619}"/>
              </a:ext>
            </a:extLst>
          </p:cNvPr>
          <p:cNvSpPr>
            <a:spLocks noGrp="1"/>
          </p:cNvSpPr>
          <p:nvPr>
            <p:ph type="sldNum" sz="quarter" idx="12"/>
          </p:nvPr>
        </p:nvSpPr>
        <p:spPr/>
        <p:txBody>
          <a:bodyPr/>
          <a:lstStyle/>
          <a:p>
            <a:fld id="{07C99ADF-20A6-40EF-AAB9-F326D6E12C60}" type="slidenum">
              <a:rPr lang="fr-FR" smtClean="0"/>
              <a:t>‹N°›</a:t>
            </a:fld>
            <a:endParaRPr lang="fr-FR"/>
          </a:p>
        </p:txBody>
      </p:sp>
      <p:cxnSp>
        <p:nvCxnSpPr>
          <p:cNvPr id="5" name="Connecteur droit 4">
            <a:extLst>
              <a:ext uri="{FF2B5EF4-FFF2-40B4-BE49-F238E27FC236}">
                <a16:creationId xmlns:a16="http://schemas.microsoft.com/office/drawing/2014/main" id="{5F7133E1-F262-4F00-9CA0-BEAA2CA6BA19}"/>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AEB920DB-3385-4620-B80B-FE5C950248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178865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Diapositive titre en mot clé">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7E2E71-B4D5-4161-8E8F-4CE1E8EAC901}"/>
              </a:ext>
            </a:extLst>
          </p:cNvPr>
          <p:cNvSpPr>
            <a:spLocks noGrp="1"/>
          </p:cNvSpPr>
          <p:nvPr>
            <p:ph type="dt" sz="half" idx="10"/>
          </p:nvPr>
        </p:nvSpPr>
        <p:spPr/>
        <p:txBody>
          <a:bodyPr/>
          <a:lstStyle/>
          <a:p>
            <a:fld id="{FB25E1FC-3DE7-4AB2-ABE2-142B6DEDDFCD}" type="datetime1">
              <a:rPr lang="fr-FR" smtClean="0"/>
              <a:t>08/12/2020</a:t>
            </a:fld>
            <a:endParaRPr lang="fr-FR"/>
          </a:p>
        </p:txBody>
      </p:sp>
      <p:sp>
        <p:nvSpPr>
          <p:cNvPr id="4" name="Espace réservé du numéro de diapositive 3">
            <a:extLst>
              <a:ext uri="{FF2B5EF4-FFF2-40B4-BE49-F238E27FC236}">
                <a16:creationId xmlns:a16="http://schemas.microsoft.com/office/drawing/2014/main" id="{7E40B0F5-2DD9-489D-817B-987E0AFC3619}"/>
              </a:ext>
            </a:extLst>
          </p:cNvPr>
          <p:cNvSpPr>
            <a:spLocks noGrp="1"/>
          </p:cNvSpPr>
          <p:nvPr>
            <p:ph type="sldNum" sz="quarter" idx="12"/>
          </p:nvPr>
        </p:nvSpPr>
        <p:spPr/>
        <p:txBody>
          <a:bodyPr/>
          <a:lstStyle/>
          <a:p>
            <a:fld id="{07C99ADF-20A6-40EF-AAB9-F326D6E12C60}" type="slidenum">
              <a:rPr lang="fr-FR" smtClean="0"/>
              <a:t>‹N°›</a:t>
            </a:fld>
            <a:endParaRPr lang="fr-FR"/>
          </a:p>
        </p:txBody>
      </p:sp>
      <p:cxnSp>
        <p:nvCxnSpPr>
          <p:cNvPr id="5" name="Connecteur droit 4">
            <a:extLst>
              <a:ext uri="{FF2B5EF4-FFF2-40B4-BE49-F238E27FC236}">
                <a16:creationId xmlns:a16="http://schemas.microsoft.com/office/drawing/2014/main" id="{5F7133E1-F262-4F00-9CA0-BEAA2CA6BA19}"/>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pied de page 2">
            <a:extLst>
              <a:ext uri="{FF2B5EF4-FFF2-40B4-BE49-F238E27FC236}">
                <a16:creationId xmlns:a16="http://schemas.microsoft.com/office/drawing/2014/main" id="{E1DBAE96-9555-41F9-B5FD-2F43C315F546}"/>
              </a:ext>
            </a:extLst>
          </p:cNvPr>
          <p:cNvSpPr>
            <a:spLocks noGrp="1"/>
          </p:cNvSpPr>
          <p:nvPr>
            <p:ph type="ftr" sz="quarter" idx="11"/>
          </p:nvPr>
        </p:nvSpPr>
        <p:spPr>
          <a:xfrm>
            <a:off x="777775" y="6370462"/>
            <a:ext cx="4085550" cy="365125"/>
          </a:xfrm>
          <a:prstGeom prst="rect">
            <a:avLst/>
          </a:prstGeom>
        </p:spPr>
        <p:txBody>
          <a:bodyPr/>
          <a:lstStyle/>
          <a:p>
            <a:r>
              <a:rPr lang="fr-FR"/>
              <a:t>Intitulé de la direction/service</a:t>
            </a:r>
          </a:p>
        </p:txBody>
      </p:sp>
      <p:pic>
        <p:nvPicPr>
          <p:cNvPr id="9" name="Image 8">
            <a:extLst>
              <a:ext uri="{FF2B5EF4-FFF2-40B4-BE49-F238E27FC236}">
                <a16:creationId xmlns:a16="http://schemas.microsoft.com/office/drawing/2014/main" id="{F48F89F2-A0FD-469D-A1B6-C85A53DA2C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1863270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conclusio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63F8332E-96D7-4962-8D67-873DB7E88E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6832" y="234637"/>
            <a:ext cx="4298373" cy="3894401"/>
          </a:xfrm>
          <a:prstGeom prst="rect">
            <a:avLst/>
          </a:prstGeom>
        </p:spPr>
      </p:pic>
      <p:pic>
        <p:nvPicPr>
          <p:cNvPr id="16" name="Graphique 15">
            <a:extLst>
              <a:ext uri="{FF2B5EF4-FFF2-40B4-BE49-F238E27FC236}">
                <a16:creationId xmlns:a16="http://schemas.microsoft.com/office/drawing/2014/main" id="{740748C0-9B94-4E16-844B-BFC559539FF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9568872" y="522073"/>
            <a:ext cx="1847274" cy="2106542"/>
          </a:xfrm>
          <a:prstGeom prst="rect">
            <a:avLst/>
          </a:prstGeom>
        </p:spPr>
      </p:pic>
      <p:sp>
        <p:nvSpPr>
          <p:cNvPr id="17" name="Espace réservé du contenu 5">
            <a:extLst>
              <a:ext uri="{FF2B5EF4-FFF2-40B4-BE49-F238E27FC236}">
                <a16:creationId xmlns:a16="http://schemas.microsoft.com/office/drawing/2014/main" id="{7C173263-137C-4EFC-BD01-26F8DC39B5E7}"/>
              </a:ext>
            </a:extLst>
          </p:cNvPr>
          <p:cNvSpPr>
            <a:spLocks noGrp="1"/>
          </p:cNvSpPr>
          <p:nvPr>
            <p:ph sz="quarter" idx="4"/>
          </p:nvPr>
        </p:nvSpPr>
        <p:spPr>
          <a:xfrm>
            <a:off x="903961" y="4990810"/>
            <a:ext cx="3614277" cy="1500188"/>
          </a:xfrm>
        </p:spPr>
        <p:txBody>
          <a:bodyPr anchor="b"/>
          <a:lstStyle>
            <a:lvl1pPr marL="0" indent="0">
              <a:lnSpc>
                <a:spcPct val="100000"/>
              </a:lnSpc>
              <a:spcBef>
                <a:spcPts val="0"/>
              </a:spcBef>
              <a:spcAft>
                <a:spcPts val="1200"/>
              </a:spcAft>
              <a:buFont typeface="+mj-lt"/>
              <a:buNone/>
              <a:defRPr sz="1600" b="1"/>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252847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partie 1">
    <p:spTree>
      <p:nvGrpSpPr>
        <p:cNvPr id="1" name=""/>
        <p:cNvGrpSpPr/>
        <p:nvPr/>
      </p:nvGrpSpPr>
      <p:grpSpPr>
        <a:xfrm>
          <a:off x="0" y="0"/>
          <a:ext cx="0" cy="0"/>
          <a:chOff x="0" y="0"/>
          <a:chExt cx="0" cy="0"/>
        </a:xfrm>
      </p:grpSpPr>
      <p:pic>
        <p:nvPicPr>
          <p:cNvPr id="7" name="Image 6" descr="Une image contenant blanc, marchant, skiant, rue&#10;&#10;Description générée automatiquement">
            <a:extLst>
              <a:ext uri="{FF2B5EF4-FFF2-40B4-BE49-F238E27FC236}">
                <a16:creationId xmlns:a16="http://schemas.microsoft.com/office/drawing/2014/main" id="{6501A3DA-4B02-4E78-8304-6B1C88F120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3417888" y="-2448644"/>
            <a:ext cx="5356224" cy="12192000"/>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6073902"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08/12/2020</a:t>
            </a:fld>
            <a:endParaRPr lang="fr-F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492620" y="159014"/>
            <a:ext cx="518634" cy="591425"/>
          </a:xfrm>
          <a:prstGeom prst="rect">
            <a:avLst/>
          </a:prstGeom>
        </p:spPr>
      </p:pic>
      <p:sp>
        <p:nvSpPr>
          <p:cNvPr id="12" name="Espace réservé du pied de page 2">
            <a:extLst>
              <a:ext uri="{FF2B5EF4-FFF2-40B4-BE49-F238E27FC236}">
                <a16:creationId xmlns:a16="http://schemas.microsoft.com/office/drawing/2014/main" id="{E5961E9A-ECC2-47F7-A71C-21001BFB4A39}"/>
              </a:ext>
            </a:extLst>
          </p:cNvPr>
          <p:cNvSpPr>
            <a:spLocks noGrp="1"/>
          </p:cNvSpPr>
          <p:nvPr>
            <p:ph type="ftr" sz="quarter" idx="11"/>
          </p:nvPr>
        </p:nvSpPr>
        <p:spPr>
          <a:xfrm>
            <a:off x="777775" y="6370462"/>
            <a:ext cx="4085550" cy="365125"/>
          </a:xfrm>
        </p:spPr>
        <p:txBody>
          <a:bodyPr/>
          <a:lstStyle/>
          <a:p>
            <a:r>
              <a:rPr lang="fr-FR"/>
              <a:t>Intitulé de la direction/service</a:t>
            </a:r>
          </a:p>
        </p:txBody>
      </p:sp>
      <p:pic>
        <p:nvPicPr>
          <p:cNvPr id="15" name="Image 14">
            <a:extLst>
              <a:ext uri="{FF2B5EF4-FFF2-40B4-BE49-F238E27FC236}">
                <a16:creationId xmlns:a16="http://schemas.microsoft.com/office/drawing/2014/main" id="{E6C1AF00-0F8B-4B08-BD06-69BCDC8F35F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268717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partie 2">
    <p:spTree>
      <p:nvGrpSpPr>
        <p:cNvPr id="1" name=""/>
        <p:cNvGrpSpPr/>
        <p:nvPr/>
      </p:nvGrpSpPr>
      <p:grpSpPr>
        <a:xfrm>
          <a:off x="0" y="0"/>
          <a:ext cx="0" cy="0"/>
          <a:chOff x="0" y="0"/>
          <a:chExt cx="0" cy="0"/>
        </a:xfrm>
      </p:grpSpPr>
      <p:pic>
        <p:nvPicPr>
          <p:cNvPr id="5" name="Image 4" descr="Une image contenant skiant, colline, blanc, rue&#10;&#10;Description générée automatiquement">
            <a:extLst>
              <a:ext uri="{FF2B5EF4-FFF2-40B4-BE49-F238E27FC236}">
                <a16:creationId xmlns:a16="http://schemas.microsoft.com/office/drawing/2014/main" id="{2058B4A9-EE33-484B-B43D-A7000A55C4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3417887" y="-2448644"/>
            <a:ext cx="5356224" cy="12191999"/>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6073902"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08/12/2020</a:t>
            </a:fld>
            <a:endParaRPr lang="fr-F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492620" y="159014"/>
            <a:ext cx="518634" cy="591425"/>
          </a:xfrm>
          <a:prstGeom prst="rect">
            <a:avLst/>
          </a:prstGeom>
        </p:spPr>
      </p:pic>
      <p:sp>
        <p:nvSpPr>
          <p:cNvPr id="12" name="Espace réservé du pied de page 2">
            <a:extLst>
              <a:ext uri="{FF2B5EF4-FFF2-40B4-BE49-F238E27FC236}">
                <a16:creationId xmlns:a16="http://schemas.microsoft.com/office/drawing/2014/main" id="{E5961E9A-ECC2-47F7-A71C-21001BFB4A39}"/>
              </a:ext>
            </a:extLst>
          </p:cNvPr>
          <p:cNvSpPr>
            <a:spLocks noGrp="1"/>
          </p:cNvSpPr>
          <p:nvPr>
            <p:ph type="ftr" sz="quarter" idx="11"/>
          </p:nvPr>
        </p:nvSpPr>
        <p:spPr>
          <a:xfrm>
            <a:off x="777775" y="6370462"/>
            <a:ext cx="4085550" cy="365125"/>
          </a:xfrm>
        </p:spPr>
        <p:txBody>
          <a:bodyPr/>
          <a:lstStyle/>
          <a:p>
            <a:r>
              <a:rPr lang="fr-FR"/>
              <a:t>Intitulé de la direction/service</a:t>
            </a:r>
          </a:p>
        </p:txBody>
      </p:sp>
      <p:pic>
        <p:nvPicPr>
          <p:cNvPr id="15" name="Image 14">
            <a:extLst>
              <a:ext uri="{FF2B5EF4-FFF2-40B4-BE49-F238E27FC236}">
                <a16:creationId xmlns:a16="http://schemas.microsoft.com/office/drawing/2014/main" id="{E6C1AF00-0F8B-4B08-BD06-69BCDC8F35F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53952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partie 3">
    <p:spTree>
      <p:nvGrpSpPr>
        <p:cNvPr id="1" name=""/>
        <p:cNvGrpSpPr/>
        <p:nvPr/>
      </p:nvGrpSpPr>
      <p:grpSpPr>
        <a:xfrm>
          <a:off x="0" y="0"/>
          <a:ext cx="0" cy="0"/>
          <a:chOff x="0" y="0"/>
          <a:chExt cx="0" cy="0"/>
        </a:xfrm>
      </p:grpSpPr>
      <p:pic>
        <p:nvPicPr>
          <p:cNvPr id="5" name="Image 4" descr="Une image contenant blanc, rue&#10;&#10;Description générée automatiquement">
            <a:extLst>
              <a:ext uri="{FF2B5EF4-FFF2-40B4-BE49-F238E27FC236}">
                <a16:creationId xmlns:a16="http://schemas.microsoft.com/office/drawing/2014/main" id="{89B90D91-59BA-4CE8-822E-51B444C1DD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3417887" y="-2448644"/>
            <a:ext cx="5356225" cy="12192000"/>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6073902"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08/12/2020</a:t>
            </a:fld>
            <a:endParaRPr lang="fr-F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492620" y="159014"/>
            <a:ext cx="518634" cy="591425"/>
          </a:xfrm>
          <a:prstGeom prst="rect">
            <a:avLst/>
          </a:prstGeom>
        </p:spPr>
      </p:pic>
      <p:sp>
        <p:nvSpPr>
          <p:cNvPr id="12" name="Espace réservé du pied de page 2">
            <a:extLst>
              <a:ext uri="{FF2B5EF4-FFF2-40B4-BE49-F238E27FC236}">
                <a16:creationId xmlns:a16="http://schemas.microsoft.com/office/drawing/2014/main" id="{E5961E9A-ECC2-47F7-A71C-21001BFB4A39}"/>
              </a:ext>
            </a:extLst>
          </p:cNvPr>
          <p:cNvSpPr>
            <a:spLocks noGrp="1"/>
          </p:cNvSpPr>
          <p:nvPr>
            <p:ph type="ftr" sz="quarter" idx="11"/>
          </p:nvPr>
        </p:nvSpPr>
        <p:spPr>
          <a:xfrm>
            <a:off x="777775" y="6370462"/>
            <a:ext cx="4085550" cy="365125"/>
          </a:xfrm>
        </p:spPr>
        <p:txBody>
          <a:bodyPr/>
          <a:lstStyle/>
          <a:p>
            <a:r>
              <a:rPr lang="fr-FR"/>
              <a:t>Intitulé de la direction/service</a:t>
            </a:r>
          </a:p>
        </p:txBody>
      </p:sp>
      <p:pic>
        <p:nvPicPr>
          <p:cNvPr id="15" name="Image 14">
            <a:extLst>
              <a:ext uri="{FF2B5EF4-FFF2-40B4-BE49-F238E27FC236}">
                <a16:creationId xmlns:a16="http://schemas.microsoft.com/office/drawing/2014/main" id="{E6C1AF00-0F8B-4B08-BD06-69BCDC8F35F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299059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 partie 4">
    <p:spTree>
      <p:nvGrpSpPr>
        <p:cNvPr id="1" name=""/>
        <p:cNvGrpSpPr/>
        <p:nvPr/>
      </p:nvGrpSpPr>
      <p:grpSpPr>
        <a:xfrm>
          <a:off x="0" y="0"/>
          <a:ext cx="0" cy="0"/>
          <a:chOff x="0" y="0"/>
          <a:chExt cx="0" cy="0"/>
        </a:xfrm>
      </p:grpSpPr>
      <p:pic>
        <p:nvPicPr>
          <p:cNvPr id="5" name="Image 4" descr="Une image contenant skiant, rue, gens, blanc&#10;&#10;Description générée automatiquement">
            <a:extLst>
              <a:ext uri="{FF2B5EF4-FFF2-40B4-BE49-F238E27FC236}">
                <a16:creationId xmlns:a16="http://schemas.microsoft.com/office/drawing/2014/main" id="{1ED481C0-6CDF-4548-A058-6C6EE8D8E0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3417888" y="-2448644"/>
            <a:ext cx="5356224" cy="12192000"/>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6073902"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08/12/2020</a:t>
            </a:fld>
            <a:endParaRPr lang="fr-F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492620" y="159014"/>
            <a:ext cx="518634" cy="591425"/>
          </a:xfrm>
          <a:prstGeom prst="rect">
            <a:avLst/>
          </a:prstGeom>
        </p:spPr>
      </p:pic>
      <p:sp>
        <p:nvSpPr>
          <p:cNvPr id="12" name="Espace réservé du pied de page 2">
            <a:extLst>
              <a:ext uri="{FF2B5EF4-FFF2-40B4-BE49-F238E27FC236}">
                <a16:creationId xmlns:a16="http://schemas.microsoft.com/office/drawing/2014/main" id="{E5961E9A-ECC2-47F7-A71C-21001BFB4A39}"/>
              </a:ext>
            </a:extLst>
          </p:cNvPr>
          <p:cNvSpPr>
            <a:spLocks noGrp="1"/>
          </p:cNvSpPr>
          <p:nvPr>
            <p:ph type="ftr" sz="quarter" idx="11"/>
          </p:nvPr>
        </p:nvSpPr>
        <p:spPr>
          <a:xfrm>
            <a:off x="777775" y="6370462"/>
            <a:ext cx="4085550" cy="365125"/>
          </a:xfrm>
        </p:spPr>
        <p:txBody>
          <a:bodyPr/>
          <a:lstStyle/>
          <a:p>
            <a:r>
              <a:rPr lang="fr-FR"/>
              <a:t>Intitulé de la direction/service</a:t>
            </a:r>
          </a:p>
        </p:txBody>
      </p:sp>
      <p:pic>
        <p:nvPicPr>
          <p:cNvPr id="15" name="Image 14">
            <a:extLst>
              <a:ext uri="{FF2B5EF4-FFF2-40B4-BE49-F238E27FC236}">
                <a16:creationId xmlns:a16="http://schemas.microsoft.com/office/drawing/2014/main" id="{E6C1AF00-0F8B-4B08-BD06-69BCDC8F35F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3112534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 partie 5">
    <p:spTree>
      <p:nvGrpSpPr>
        <p:cNvPr id="1" name=""/>
        <p:cNvGrpSpPr/>
        <p:nvPr/>
      </p:nvGrpSpPr>
      <p:grpSpPr>
        <a:xfrm>
          <a:off x="0" y="0"/>
          <a:ext cx="0" cy="0"/>
          <a:chOff x="0" y="0"/>
          <a:chExt cx="0" cy="0"/>
        </a:xfrm>
      </p:grpSpPr>
      <p:pic>
        <p:nvPicPr>
          <p:cNvPr id="5" name="Image 4" descr="Une image contenant skiant, marchant, rue, blanc&#10;&#10;Description générée automatiquement">
            <a:extLst>
              <a:ext uri="{FF2B5EF4-FFF2-40B4-BE49-F238E27FC236}">
                <a16:creationId xmlns:a16="http://schemas.microsoft.com/office/drawing/2014/main" id="{D347B191-C09B-4E50-9947-8256030676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3417888" y="-2448645"/>
            <a:ext cx="5356224" cy="12192001"/>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6073902"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08/12/2020</a:t>
            </a:fld>
            <a:endParaRPr lang="fr-F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492620" y="159014"/>
            <a:ext cx="518634" cy="591425"/>
          </a:xfrm>
          <a:prstGeom prst="rect">
            <a:avLst/>
          </a:prstGeom>
        </p:spPr>
      </p:pic>
      <p:sp>
        <p:nvSpPr>
          <p:cNvPr id="12" name="Espace réservé du pied de page 2">
            <a:extLst>
              <a:ext uri="{FF2B5EF4-FFF2-40B4-BE49-F238E27FC236}">
                <a16:creationId xmlns:a16="http://schemas.microsoft.com/office/drawing/2014/main" id="{E5961E9A-ECC2-47F7-A71C-21001BFB4A39}"/>
              </a:ext>
            </a:extLst>
          </p:cNvPr>
          <p:cNvSpPr>
            <a:spLocks noGrp="1"/>
          </p:cNvSpPr>
          <p:nvPr>
            <p:ph type="ftr" sz="quarter" idx="11"/>
          </p:nvPr>
        </p:nvSpPr>
        <p:spPr>
          <a:xfrm>
            <a:off x="777775" y="6370462"/>
            <a:ext cx="4085550" cy="365125"/>
          </a:xfrm>
        </p:spPr>
        <p:txBody>
          <a:bodyPr/>
          <a:lstStyle/>
          <a:p>
            <a:r>
              <a:rPr lang="fr-FR"/>
              <a:t>Intitulé de la direction/service</a:t>
            </a:r>
          </a:p>
        </p:txBody>
      </p:sp>
      <p:pic>
        <p:nvPicPr>
          <p:cNvPr id="15" name="Image 14">
            <a:extLst>
              <a:ext uri="{FF2B5EF4-FFF2-40B4-BE49-F238E27FC236}">
                <a16:creationId xmlns:a16="http://schemas.microsoft.com/office/drawing/2014/main" id="{E6C1AF00-0F8B-4B08-BD06-69BCDC8F35F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289937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partie 6">
    <p:spTree>
      <p:nvGrpSpPr>
        <p:cNvPr id="1" name=""/>
        <p:cNvGrpSpPr/>
        <p:nvPr/>
      </p:nvGrpSpPr>
      <p:grpSpPr>
        <a:xfrm>
          <a:off x="0" y="0"/>
          <a:ext cx="0" cy="0"/>
          <a:chOff x="0" y="0"/>
          <a:chExt cx="0" cy="0"/>
        </a:xfrm>
      </p:grpSpPr>
      <p:pic>
        <p:nvPicPr>
          <p:cNvPr id="5" name="Image 4" descr="Une image contenant rue, marchant, blanc&#10;&#10;Description générée automatiquement">
            <a:extLst>
              <a:ext uri="{FF2B5EF4-FFF2-40B4-BE49-F238E27FC236}">
                <a16:creationId xmlns:a16="http://schemas.microsoft.com/office/drawing/2014/main" id="{22CE9901-638B-4DCE-94FD-7BC6559FCA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3417889" y="-2448645"/>
            <a:ext cx="5356224" cy="12191999"/>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6073902"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08/12/2020</a:t>
            </a:fld>
            <a:endParaRPr lang="fr-F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492620" y="159014"/>
            <a:ext cx="518634" cy="591425"/>
          </a:xfrm>
          <a:prstGeom prst="rect">
            <a:avLst/>
          </a:prstGeom>
        </p:spPr>
      </p:pic>
      <p:sp>
        <p:nvSpPr>
          <p:cNvPr id="12" name="Espace réservé du pied de page 2">
            <a:extLst>
              <a:ext uri="{FF2B5EF4-FFF2-40B4-BE49-F238E27FC236}">
                <a16:creationId xmlns:a16="http://schemas.microsoft.com/office/drawing/2014/main" id="{E5961E9A-ECC2-47F7-A71C-21001BFB4A39}"/>
              </a:ext>
            </a:extLst>
          </p:cNvPr>
          <p:cNvSpPr>
            <a:spLocks noGrp="1"/>
          </p:cNvSpPr>
          <p:nvPr>
            <p:ph type="ftr" sz="quarter" idx="11"/>
          </p:nvPr>
        </p:nvSpPr>
        <p:spPr>
          <a:xfrm>
            <a:off x="777775" y="6370462"/>
            <a:ext cx="4085550" cy="365125"/>
          </a:xfrm>
        </p:spPr>
        <p:txBody>
          <a:bodyPr/>
          <a:lstStyle/>
          <a:p>
            <a:r>
              <a:rPr lang="fr-FR"/>
              <a:t>Intitulé de la direction/service</a:t>
            </a:r>
          </a:p>
        </p:txBody>
      </p:sp>
      <p:pic>
        <p:nvPicPr>
          <p:cNvPr id="15" name="Image 14">
            <a:extLst>
              <a:ext uri="{FF2B5EF4-FFF2-40B4-BE49-F238E27FC236}">
                <a16:creationId xmlns:a16="http://schemas.microsoft.com/office/drawing/2014/main" id="{E6C1AF00-0F8B-4B08-BD06-69BCDC8F35F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156292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calaire partie 7">
    <p:spTree>
      <p:nvGrpSpPr>
        <p:cNvPr id="1" name=""/>
        <p:cNvGrpSpPr/>
        <p:nvPr/>
      </p:nvGrpSpPr>
      <p:grpSpPr>
        <a:xfrm>
          <a:off x="0" y="0"/>
          <a:ext cx="0" cy="0"/>
          <a:chOff x="0" y="0"/>
          <a:chExt cx="0" cy="0"/>
        </a:xfrm>
      </p:grpSpPr>
      <p:pic>
        <p:nvPicPr>
          <p:cNvPr id="5" name="Image 4" descr="Une image contenant rue, skiant, grand, blanc&#10;&#10;Description générée automatiquement">
            <a:extLst>
              <a:ext uri="{FF2B5EF4-FFF2-40B4-BE49-F238E27FC236}">
                <a16:creationId xmlns:a16="http://schemas.microsoft.com/office/drawing/2014/main" id="{AA371BE9-C31F-426C-BCAA-EE1848A4B61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3417888" y="-2448645"/>
            <a:ext cx="5356224" cy="12192001"/>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6073902"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08/12/2020</a:t>
            </a:fld>
            <a:endParaRPr lang="fr-F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492620" y="159014"/>
            <a:ext cx="518634" cy="591425"/>
          </a:xfrm>
          <a:prstGeom prst="rect">
            <a:avLst/>
          </a:prstGeom>
        </p:spPr>
      </p:pic>
      <p:sp>
        <p:nvSpPr>
          <p:cNvPr id="12" name="Espace réservé du pied de page 2">
            <a:extLst>
              <a:ext uri="{FF2B5EF4-FFF2-40B4-BE49-F238E27FC236}">
                <a16:creationId xmlns:a16="http://schemas.microsoft.com/office/drawing/2014/main" id="{E5961E9A-ECC2-47F7-A71C-21001BFB4A39}"/>
              </a:ext>
            </a:extLst>
          </p:cNvPr>
          <p:cNvSpPr>
            <a:spLocks noGrp="1"/>
          </p:cNvSpPr>
          <p:nvPr>
            <p:ph type="ftr" sz="quarter" idx="11"/>
          </p:nvPr>
        </p:nvSpPr>
        <p:spPr>
          <a:xfrm>
            <a:off x="777775" y="6370462"/>
            <a:ext cx="4085550" cy="365125"/>
          </a:xfrm>
        </p:spPr>
        <p:txBody>
          <a:bodyPr/>
          <a:lstStyle/>
          <a:p>
            <a:r>
              <a:rPr lang="fr-FR"/>
              <a:t>Intitulé de la direction/service</a:t>
            </a:r>
          </a:p>
        </p:txBody>
      </p:sp>
      <p:pic>
        <p:nvPicPr>
          <p:cNvPr id="15" name="Image 14">
            <a:extLst>
              <a:ext uri="{FF2B5EF4-FFF2-40B4-BE49-F238E27FC236}">
                <a16:creationId xmlns:a16="http://schemas.microsoft.com/office/drawing/2014/main" id="{E6C1AF00-0F8B-4B08-BD06-69BCDC8F35F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spTree>
    <p:extLst>
      <p:ext uri="{BB962C8B-B14F-4D97-AF65-F5344CB8AC3E}">
        <p14:creationId xmlns:p14="http://schemas.microsoft.com/office/powerpoint/2010/main" val="204505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16DB780-74F7-4FC9-9D7D-FA459DE5025C}"/>
              </a:ext>
            </a:extLst>
          </p:cNvPr>
          <p:cNvSpPr>
            <a:spLocks noGrp="1"/>
          </p:cNvSpPr>
          <p:nvPr>
            <p:ph type="title"/>
          </p:nvPr>
        </p:nvSpPr>
        <p:spPr>
          <a:xfrm>
            <a:off x="401542" y="365125"/>
            <a:ext cx="11388916"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479036DE-422F-44CC-BF88-4B490C5BCBD5}"/>
              </a:ext>
            </a:extLst>
          </p:cNvPr>
          <p:cNvSpPr>
            <a:spLocks noGrp="1"/>
          </p:cNvSpPr>
          <p:nvPr>
            <p:ph type="body" idx="1"/>
          </p:nvPr>
        </p:nvSpPr>
        <p:spPr>
          <a:xfrm>
            <a:off x="401542" y="1825625"/>
            <a:ext cx="11388916"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A228CDF5-D17E-46B0-B1D6-AC26E3C71546}"/>
              </a:ext>
            </a:extLst>
          </p:cNvPr>
          <p:cNvSpPr>
            <a:spLocks noGrp="1"/>
          </p:cNvSpPr>
          <p:nvPr>
            <p:ph type="dt" sz="half" idx="2"/>
          </p:nvPr>
        </p:nvSpPr>
        <p:spPr>
          <a:xfrm>
            <a:off x="10645422" y="6370462"/>
            <a:ext cx="1145036" cy="365125"/>
          </a:xfrm>
          <a:prstGeom prst="rect">
            <a:avLst/>
          </a:prstGeom>
        </p:spPr>
        <p:txBody>
          <a:bodyPr vert="horz" lIns="91440" tIns="45720" rIns="91440" bIns="45720" rtlCol="0" anchor="ctr"/>
          <a:lstStyle>
            <a:lvl1pPr algn="r">
              <a:defRPr sz="1200" b="0">
                <a:solidFill>
                  <a:schemeClr val="tx1"/>
                </a:solidFill>
              </a:defRPr>
            </a:lvl1pPr>
          </a:lstStyle>
          <a:p>
            <a:fld id="{E65E6AF5-34FA-4DFE-86EB-E804FE14CCC2}" type="datetime1">
              <a:rPr lang="fr-FR" smtClean="0"/>
              <a:t>08/12/2020</a:t>
            </a:fld>
            <a:endParaRPr lang="fr-FR" dirty="0"/>
          </a:p>
        </p:txBody>
      </p:sp>
      <p:sp>
        <p:nvSpPr>
          <p:cNvPr id="5" name="Espace réservé du pied de page 4">
            <a:extLst>
              <a:ext uri="{FF2B5EF4-FFF2-40B4-BE49-F238E27FC236}">
                <a16:creationId xmlns:a16="http://schemas.microsoft.com/office/drawing/2014/main" id="{6D6F6DA1-FDF9-4717-886C-6A67F547279E}"/>
              </a:ext>
            </a:extLst>
          </p:cNvPr>
          <p:cNvSpPr>
            <a:spLocks noGrp="1"/>
          </p:cNvSpPr>
          <p:nvPr>
            <p:ph type="ftr" sz="quarter" idx="3"/>
          </p:nvPr>
        </p:nvSpPr>
        <p:spPr>
          <a:xfrm>
            <a:off x="401542" y="6370462"/>
            <a:ext cx="4461783" cy="365125"/>
          </a:xfrm>
          <a:prstGeom prst="rect">
            <a:avLst/>
          </a:prstGeom>
        </p:spPr>
        <p:txBody>
          <a:bodyPr vert="horz" lIns="91440" tIns="45720" rIns="91440" bIns="45720" rtlCol="0" anchor="ctr"/>
          <a:lstStyle>
            <a:lvl1pPr algn="l">
              <a:defRPr sz="1200" b="0">
                <a:solidFill>
                  <a:schemeClr val="tx1"/>
                </a:solidFill>
              </a:defRPr>
            </a:lvl1pPr>
          </a:lstStyle>
          <a:p>
            <a:r>
              <a:rPr lang="fr-FR"/>
              <a:t>Intitulé de la direction/service</a:t>
            </a:r>
            <a:endParaRPr lang="fr-FR" dirty="0"/>
          </a:p>
        </p:txBody>
      </p:sp>
      <p:sp>
        <p:nvSpPr>
          <p:cNvPr id="6" name="Espace réservé du numéro de diapositive 5">
            <a:extLst>
              <a:ext uri="{FF2B5EF4-FFF2-40B4-BE49-F238E27FC236}">
                <a16:creationId xmlns:a16="http://schemas.microsoft.com/office/drawing/2014/main" id="{080EB3D9-6B18-4640-ADFF-1EE86CD6060A}"/>
              </a:ext>
            </a:extLst>
          </p:cNvPr>
          <p:cNvSpPr>
            <a:spLocks noGrp="1"/>
          </p:cNvSpPr>
          <p:nvPr>
            <p:ph type="sldNum" sz="quarter" idx="4"/>
          </p:nvPr>
        </p:nvSpPr>
        <p:spPr>
          <a:xfrm>
            <a:off x="9550400" y="6370462"/>
            <a:ext cx="714828" cy="365125"/>
          </a:xfrm>
          <a:prstGeom prst="rect">
            <a:avLst/>
          </a:prstGeom>
        </p:spPr>
        <p:txBody>
          <a:bodyPr vert="horz" lIns="91440" tIns="45720" rIns="91440" bIns="45720" rtlCol="0" anchor="ctr"/>
          <a:lstStyle>
            <a:lvl1pPr algn="r">
              <a:defRPr sz="1200" b="0">
                <a:solidFill>
                  <a:schemeClr val="tx1"/>
                </a:solidFill>
              </a:defRPr>
            </a:lvl1pPr>
          </a:lstStyle>
          <a:p>
            <a:fld id="{07C99ADF-20A6-40EF-AAB9-F326D6E12C60}" type="slidenum">
              <a:rPr lang="fr-FR" smtClean="0"/>
              <a:pPr/>
              <a:t>‹N°›</a:t>
            </a:fld>
            <a:endParaRPr lang="fr-FR"/>
          </a:p>
        </p:txBody>
      </p:sp>
    </p:spTree>
    <p:extLst>
      <p:ext uri="{BB962C8B-B14F-4D97-AF65-F5344CB8AC3E}">
        <p14:creationId xmlns:p14="http://schemas.microsoft.com/office/powerpoint/2010/main" val="44970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61" r:id="rId15"/>
    <p:sldLayoutId id="2147483662" r:id="rId16"/>
    <p:sldLayoutId id="2147483652" r:id="rId17"/>
    <p:sldLayoutId id="2147483663" r:id="rId18"/>
    <p:sldLayoutId id="2147483664" r:id="rId19"/>
    <p:sldLayoutId id="2147483665" r:id="rId20"/>
    <p:sldLayoutId id="2147483655" r:id="rId21"/>
    <p:sldLayoutId id="2147483666" r:id="rId22"/>
    <p:sldLayoutId id="2147483651" r:id="rId23"/>
  </p:sldLayoutIdLst>
  <p:hf hdr="0"/>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s://agirpourlatransition.ademe.fr/"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ademe.fr/impact-economique-potentiel-developpement-usages-velo-france-2020"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enclunisois.com/voila-la-video-sur-la-semaine-de-la-mobilite/" TargetMode="Externa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40FB52E-9197-4F2E-B2FF-74FA20ED8688}"/>
              </a:ext>
            </a:extLst>
          </p:cNvPr>
          <p:cNvSpPr>
            <a:spLocks noGrp="1"/>
          </p:cNvSpPr>
          <p:nvPr>
            <p:ph type="ctrTitle"/>
          </p:nvPr>
        </p:nvSpPr>
        <p:spPr>
          <a:xfrm>
            <a:off x="636452" y="2092524"/>
            <a:ext cx="5959420" cy="1253061"/>
          </a:xfrm>
        </p:spPr>
        <p:txBody>
          <a:bodyPr>
            <a:normAutofit fontScale="90000"/>
          </a:bodyPr>
          <a:lstStyle/>
          <a:p>
            <a:r>
              <a:rPr lang="fr-FR" sz="4400" dirty="0" smtClean="0"/>
              <a:t>Webinaire</a:t>
            </a:r>
            <a:br>
              <a:rPr lang="fr-FR" sz="4400" dirty="0" smtClean="0"/>
            </a:br>
            <a:r>
              <a:rPr lang="fr-FR" sz="5300" dirty="0" smtClean="0"/>
              <a:t>France Mobilité n°3</a:t>
            </a:r>
            <a:endParaRPr lang="fr-FR" sz="5300" dirty="0"/>
          </a:p>
        </p:txBody>
      </p:sp>
      <p:sp>
        <p:nvSpPr>
          <p:cNvPr id="7" name="Sous-titre 6">
            <a:extLst>
              <a:ext uri="{FF2B5EF4-FFF2-40B4-BE49-F238E27FC236}">
                <a16:creationId xmlns:a16="http://schemas.microsoft.com/office/drawing/2014/main" id="{A569FEF9-833E-42D5-8722-3906B83576D1}"/>
              </a:ext>
            </a:extLst>
          </p:cNvPr>
          <p:cNvSpPr>
            <a:spLocks noGrp="1"/>
          </p:cNvSpPr>
          <p:nvPr>
            <p:ph type="subTitle" idx="1"/>
          </p:nvPr>
        </p:nvSpPr>
        <p:spPr>
          <a:xfrm>
            <a:off x="636452" y="4334927"/>
            <a:ext cx="11154719" cy="1614936"/>
          </a:xfrm>
        </p:spPr>
        <p:txBody>
          <a:bodyPr/>
          <a:lstStyle/>
          <a:p>
            <a:r>
              <a:rPr lang="fr-FR" dirty="0" smtClean="0"/>
              <a:t>Programme CEE</a:t>
            </a:r>
          </a:p>
          <a:p>
            <a:r>
              <a:rPr lang="fr-FR" dirty="0" smtClean="0"/>
              <a:t>AVELO</a:t>
            </a:r>
          </a:p>
          <a:p>
            <a:r>
              <a:rPr lang="fr-FR" dirty="0" smtClean="0"/>
              <a:t>AVELO 2</a:t>
            </a:r>
            <a:endParaRPr lang="fr-FR" dirty="0"/>
          </a:p>
        </p:txBody>
      </p:sp>
      <p:sp>
        <p:nvSpPr>
          <p:cNvPr id="11" name="Espace réservé du pied de page 5">
            <a:extLst>
              <a:ext uri="{FF2B5EF4-FFF2-40B4-BE49-F238E27FC236}">
                <a16:creationId xmlns:a16="http://schemas.microsoft.com/office/drawing/2014/main" id="{202CD488-D468-4D21-958F-5C3A42FF8B17}"/>
              </a:ext>
            </a:extLst>
          </p:cNvPr>
          <p:cNvSpPr>
            <a:spLocks noGrp="1"/>
          </p:cNvSpPr>
          <p:nvPr>
            <p:ph type="ftr" sz="quarter" idx="11"/>
          </p:nvPr>
        </p:nvSpPr>
        <p:spPr>
          <a:xfrm>
            <a:off x="412173" y="6398169"/>
            <a:ext cx="5041315" cy="365125"/>
          </a:xfrm>
        </p:spPr>
        <p:txBody>
          <a:bodyPr/>
          <a:lstStyle/>
          <a:p>
            <a:r>
              <a:rPr lang="fr-FR" dirty="0"/>
              <a:t>ADEME </a:t>
            </a:r>
            <a:r>
              <a:rPr lang="fr-FR" dirty="0" smtClean="0"/>
              <a:t>– Service Transports et Mobilité </a:t>
            </a:r>
            <a:endParaRPr lang="fr-FR" dirty="0"/>
          </a:p>
        </p:txBody>
      </p:sp>
      <p:pic>
        <p:nvPicPr>
          <p:cNvPr id="3" name="Image 2" descr="Une image contenant jouet, pièce&#10;&#10;Description générée automatiquement">
            <a:extLst>
              <a:ext uri="{FF2B5EF4-FFF2-40B4-BE49-F238E27FC236}">
                <a16:creationId xmlns:a16="http://schemas.microsoft.com/office/drawing/2014/main" id="{9535EC7F-F5A5-4876-A67E-7905638CA1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66220" y="2356244"/>
            <a:ext cx="5335596" cy="4066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68453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AVELO 2 – Axes du programme</a:t>
            </a:r>
          </a:p>
        </p:txBody>
      </p:sp>
      <p:sp>
        <p:nvSpPr>
          <p:cNvPr id="3" name="Espace réservé de la date 2"/>
          <p:cNvSpPr>
            <a:spLocks noGrp="1"/>
          </p:cNvSpPr>
          <p:nvPr>
            <p:ph type="dt" sz="half" idx="10"/>
          </p:nvPr>
        </p:nvSpPr>
        <p:spPr/>
        <p:txBody>
          <a:bodyPr/>
          <a:lstStyle/>
          <a:p>
            <a:fld id="{AC74B510-252F-4777-A78B-388D2B86BA2F}" type="datetime1">
              <a:rPr lang="fr-FR" smtClean="0"/>
              <a:t>08/12/2020</a:t>
            </a:fld>
            <a:endParaRPr lang="fr-FR"/>
          </a:p>
        </p:txBody>
      </p:sp>
      <p:sp>
        <p:nvSpPr>
          <p:cNvPr id="4" name="Espace réservé du numéro de diapositive 3"/>
          <p:cNvSpPr>
            <a:spLocks noGrp="1"/>
          </p:cNvSpPr>
          <p:nvPr>
            <p:ph type="sldNum" sz="quarter" idx="12"/>
          </p:nvPr>
        </p:nvSpPr>
        <p:spPr/>
        <p:txBody>
          <a:bodyPr/>
          <a:lstStyle/>
          <a:p>
            <a:fld id="{07C99ADF-20A6-40EF-AAB9-F326D6E12C60}" type="slidenum">
              <a:rPr lang="fr-FR" smtClean="0"/>
              <a:t>10</a:t>
            </a:fld>
            <a:endParaRPr lang="fr-FR"/>
          </a:p>
        </p:txBody>
      </p:sp>
      <p:sp>
        <p:nvSpPr>
          <p:cNvPr id="9" name="Espace réservé du contenu 8"/>
          <p:cNvSpPr>
            <a:spLocks noGrp="1"/>
          </p:cNvSpPr>
          <p:nvPr>
            <p:ph sz="quarter" idx="4"/>
          </p:nvPr>
        </p:nvSpPr>
        <p:spPr>
          <a:xfrm>
            <a:off x="401541" y="2733454"/>
            <a:ext cx="11388916" cy="3422568"/>
          </a:xfrm>
        </p:spPr>
        <p:txBody>
          <a:bodyPr numCol="2">
            <a:noAutofit/>
          </a:bodyPr>
          <a:lstStyle/>
          <a:p>
            <a:pPr lvl="0"/>
            <a:r>
              <a:rPr lang="fr-FR" sz="1400" b="1" i="1" dirty="0" smtClean="0"/>
              <a:t>Planification </a:t>
            </a:r>
            <a:r>
              <a:rPr lang="fr-FR" sz="1400" b="1" i="1" dirty="0"/>
              <a:t>stratégique : </a:t>
            </a:r>
          </a:p>
          <a:p>
            <a:pPr lvl="0"/>
            <a:r>
              <a:rPr lang="fr-FR" sz="1400" dirty="0"/>
              <a:t>Schéma directeur « vélo » (ce schéma directeur sera établi en cohérence avec les schémas interurbains des Départements et Régions lorsqu’ils existent).</a:t>
            </a:r>
          </a:p>
          <a:p>
            <a:pPr lvl="0"/>
            <a:r>
              <a:rPr lang="fr-FR" sz="1400" dirty="0"/>
              <a:t>Diagnostic mobilité active et plan d’actions pour les établissements scolaires du territoire</a:t>
            </a:r>
          </a:p>
          <a:p>
            <a:pPr lvl="0"/>
            <a:r>
              <a:rPr lang="fr-FR" sz="1400" dirty="0"/>
              <a:t>Diagnostic mobilité active et plan d’actions pour l’accès aux commerces et services de proximité </a:t>
            </a:r>
          </a:p>
          <a:p>
            <a:pPr lvl="0"/>
            <a:r>
              <a:rPr lang="fr-FR" sz="1400" dirty="0"/>
              <a:t>Démarches d’évaluation de la politique cyclable</a:t>
            </a:r>
          </a:p>
          <a:p>
            <a:pPr lvl="0"/>
            <a:r>
              <a:rPr lang="fr-FR" sz="1400" dirty="0"/>
              <a:t>Dispositifs de stationnement capacitaires ;</a:t>
            </a:r>
          </a:p>
          <a:p>
            <a:pPr lvl="0"/>
            <a:r>
              <a:rPr lang="fr-FR" sz="1400" dirty="0"/>
              <a:t>Jalonnement.</a:t>
            </a:r>
          </a:p>
          <a:p>
            <a:pPr lvl="0"/>
            <a:r>
              <a:rPr lang="fr-FR" sz="1400" b="1" i="1" dirty="0"/>
              <a:t>Planification pré-opérationnelle :</a:t>
            </a:r>
          </a:p>
          <a:p>
            <a:pPr lvl="0"/>
            <a:r>
              <a:rPr lang="fr-FR" sz="1400" dirty="0"/>
              <a:t>De maîtrise d’ouvrage pré opérationnelle d’aménagement.</a:t>
            </a:r>
          </a:p>
          <a:p>
            <a:pPr lvl="0"/>
            <a:r>
              <a:rPr lang="fr-FR" sz="1400" dirty="0"/>
              <a:t>De maîtrise d’œuvre opérationnelle d’aménagements sur des itinéraires (ou des tronçons d’itinéraires) complexes </a:t>
            </a:r>
          </a:p>
          <a:p>
            <a:endParaRPr lang="fr-FR" sz="1400" dirty="0"/>
          </a:p>
        </p:txBody>
      </p:sp>
      <p:sp>
        <p:nvSpPr>
          <p:cNvPr id="10" name="Espace réservé du contenu 9"/>
          <p:cNvSpPr>
            <a:spLocks noGrp="1"/>
          </p:cNvSpPr>
          <p:nvPr>
            <p:ph sz="quarter" idx="15"/>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smtClean="0"/>
              <a:t>Intitulé de la direction/service</a:t>
            </a:r>
            <a:endParaRPr lang="fr-FR"/>
          </a:p>
        </p:txBody>
      </p:sp>
      <p:sp>
        <p:nvSpPr>
          <p:cNvPr id="11" name="Espace réservé du contenu 8"/>
          <p:cNvSpPr txBox="1">
            <a:spLocks/>
          </p:cNvSpPr>
          <p:nvPr/>
        </p:nvSpPr>
        <p:spPr>
          <a:xfrm>
            <a:off x="401541" y="2191401"/>
            <a:ext cx="11388916" cy="449623"/>
          </a:xfrm>
          <a:prstGeom prst="rect">
            <a:avLst/>
          </a:prstGeom>
        </p:spPr>
        <p:txBody>
          <a:bodyPr vert="horz" lIns="91440" tIns="45720" rIns="91440" bIns="45720" numCol="1" rtlCol="0">
            <a:noAutofit/>
          </a:bodyPr>
          <a:lstStyle>
            <a:lvl1pPr marL="0" indent="0" algn="l" defTabSz="914400" rtl="0" eaLnBrk="1" latinLnBrk="0" hangingPunct="1">
              <a:lnSpc>
                <a:spcPct val="100000"/>
              </a:lnSpc>
              <a:spcBef>
                <a:spcPts val="0"/>
              </a:spcBef>
              <a:spcAft>
                <a:spcPts val="1200"/>
              </a:spcAft>
              <a:buFont typeface="+mj-lt"/>
              <a:buNone/>
              <a:defRPr sz="1600" b="0" kern="1200">
                <a:solidFill>
                  <a:schemeClr val="tx1"/>
                </a:solidFill>
                <a:latin typeface="+mn-lt"/>
                <a:ea typeface="+mn-ea"/>
                <a:cs typeface="+mn-cs"/>
              </a:defRPr>
            </a:lvl1pPr>
            <a:lvl2pPr marL="358775" indent="0" algn="l" defTabSz="914400" rtl="0" eaLnBrk="1" latinLnBrk="0" hangingPunct="1">
              <a:lnSpc>
                <a:spcPct val="100000"/>
              </a:lnSpc>
              <a:spcBef>
                <a:spcPts val="0"/>
              </a:spcBef>
              <a:spcAft>
                <a:spcPts val="1200"/>
              </a:spcAft>
              <a:buFont typeface="+mj-lt"/>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smtClean="0"/>
              <a:t>Axe 1 : soutenir la construction d’une stratégie de développement d’aménagements cyclables via le financement d’études :</a:t>
            </a:r>
          </a:p>
        </p:txBody>
      </p:sp>
    </p:spTree>
    <p:extLst>
      <p:ext uri="{BB962C8B-B14F-4D97-AF65-F5344CB8AC3E}">
        <p14:creationId xmlns:p14="http://schemas.microsoft.com/office/powerpoint/2010/main" val="33043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AVELO 2 – Axes du programme</a:t>
            </a:r>
          </a:p>
        </p:txBody>
      </p:sp>
      <p:sp>
        <p:nvSpPr>
          <p:cNvPr id="3" name="Espace réservé de la date 2"/>
          <p:cNvSpPr>
            <a:spLocks noGrp="1"/>
          </p:cNvSpPr>
          <p:nvPr>
            <p:ph type="dt" sz="half" idx="10"/>
          </p:nvPr>
        </p:nvSpPr>
        <p:spPr/>
        <p:txBody>
          <a:bodyPr/>
          <a:lstStyle/>
          <a:p>
            <a:fld id="{AC74B510-252F-4777-A78B-388D2B86BA2F}" type="datetime1">
              <a:rPr lang="fr-FR" smtClean="0"/>
              <a:t>08/12/2020</a:t>
            </a:fld>
            <a:endParaRPr lang="fr-FR"/>
          </a:p>
        </p:txBody>
      </p:sp>
      <p:sp>
        <p:nvSpPr>
          <p:cNvPr id="4" name="Espace réservé du numéro de diapositive 3"/>
          <p:cNvSpPr>
            <a:spLocks noGrp="1"/>
          </p:cNvSpPr>
          <p:nvPr>
            <p:ph type="sldNum" sz="quarter" idx="12"/>
          </p:nvPr>
        </p:nvSpPr>
        <p:spPr/>
        <p:txBody>
          <a:bodyPr/>
          <a:lstStyle/>
          <a:p>
            <a:fld id="{07C99ADF-20A6-40EF-AAB9-F326D6E12C60}" type="slidenum">
              <a:rPr lang="fr-FR" smtClean="0"/>
              <a:t>11</a:t>
            </a:fld>
            <a:endParaRPr lang="fr-FR"/>
          </a:p>
        </p:txBody>
      </p:sp>
      <p:sp>
        <p:nvSpPr>
          <p:cNvPr id="5" name="Espace réservé du contenu 4"/>
          <p:cNvSpPr>
            <a:spLocks noGrp="1"/>
          </p:cNvSpPr>
          <p:nvPr>
            <p:ph sz="quarter" idx="4"/>
          </p:nvPr>
        </p:nvSpPr>
        <p:spPr/>
        <p:txBody>
          <a:bodyPr>
            <a:normAutofit/>
          </a:bodyPr>
          <a:lstStyle/>
          <a:p>
            <a:pPr lvl="0"/>
            <a:r>
              <a:rPr lang="fr-FR" b="1" dirty="0"/>
              <a:t>Axe 2 : soutenir l’expérimentation de services vélo :</a:t>
            </a:r>
          </a:p>
          <a:p>
            <a:pPr lvl="0"/>
            <a:r>
              <a:rPr lang="fr-FR" dirty="0"/>
              <a:t>L’émergence de services vélos (location/prêt de vélos, ateliers de réparation, vélo-écoles, accompagnement, </a:t>
            </a:r>
            <a:r>
              <a:rPr lang="fr-FR" sz="1200" dirty="0"/>
              <a:t>ramassage scolaire à vélo,</a:t>
            </a:r>
            <a:r>
              <a:rPr lang="fr-FR" dirty="0"/>
              <a:t> mise à disposition de vélos auprès des publics scolaires …) dans des territoires qui en sont peu dotés ou dépourvus.</a:t>
            </a:r>
          </a:p>
          <a:p>
            <a:pPr lvl="0"/>
            <a:r>
              <a:rPr lang="fr-FR" dirty="0"/>
              <a:t>La mise en œuvre de services innovants (vélos spéciaux par exemple vélos cargos ou pour le transport d’enfants, signalétique ou cartographie dynamique, comptage…).</a:t>
            </a:r>
          </a:p>
          <a:p>
            <a:pPr lvl="0"/>
            <a:r>
              <a:rPr lang="fr-FR" dirty="0"/>
              <a:t>La mise en œuvre de services favorisant l’intermodalité : emport de vélos dans les cars, signalétique, accompagnement, communication, prêt/location de matériel (vélo pliant, antivol, équipements de sécurité…)</a:t>
            </a:r>
          </a:p>
          <a:p>
            <a:r>
              <a:rPr lang="fr-FR" i="1" dirty="0"/>
              <a:t>Le stationnement sécurisé est exclu du périmètre d’AVELO 2, seul les arceaux simples peuvent être financés par le programme. </a:t>
            </a:r>
            <a:endParaRPr lang="fr-FR" dirty="0"/>
          </a:p>
          <a:p>
            <a:endParaRPr lang="fr-FR" dirty="0"/>
          </a:p>
        </p:txBody>
      </p:sp>
      <p:sp>
        <p:nvSpPr>
          <p:cNvPr id="10" name="Espace réservé du contenu 9"/>
          <p:cNvSpPr>
            <a:spLocks noGrp="1"/>
          </p:cNvSpPr>
          <p:nvPr>
            <p:ph sz="quarter" idx="15"/>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smtClean="0"/>
              <a:t>Intitulé de la direction/service</a:t>
            </a:r>
            <a:endParaRPr lang="fr-FR"/>
          </a:p>
        </p:txBody>
      </p:sp>
    </p:spTree>
    <p:extLst>
      <p:ext uri="{BB962C8B-B14F-4D97-AF65-F5344CB8AC3E}">
        <p14:creationId xmlns:p14="http://schemas.microsoft.com/office/powerpoint/2010/main" val="2760854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AVELO 2 – Axes du programme</a:t>
            </a:r>
            <a:endParaRPr lang="fr-FR" dirty="0"/>
          </a:p>
        </p:txBody>
      </p:sp>
      <p:sp>
        <p:nvSpPr>
          <p:cNvPr id="3" name="Espace réservé de la date 2"/>
          <p:cNvSpPr>
            <a:spLocks noGrp="1"/>
          </p:cNvSpPr>
          <p:nvPr>
            <p:ph type="dt" sz="half" idx="10"/>
          </p:nvPr>
        </p:nvSpPr>
        <p:spPr/>
        <p:txBody>
          <a:bodyPr/>
          <a:lstStyle/>
          <a:p>
            <a:fld id="{AC74B510-252F-4777-A78B-388D2B86BA2F}" type="datetime1">
              <a:rPr lang="fr-FR" smtClean="0"/>
              <a:t>08/12/2020</a:t>
            </a:fld>
            <a:endParaRPr lang="fr-FR"/>
          </a:p>
        </p:txBody>
      </p:sp>
      <p:sp>
        <p:nvSpPr>
          <p:cNvPr id="4" name="Espace réservé du numéro de diapositive 3"/>
          <p:cNvSpPr>
            <a:spLocks noGrp="1"/>
          </p:cNvSpPr>
          <p:nvPr>
            <p:ph type="sldNum" sz="quarter" idx="12"/>
          </p:nvPr>
        </p:nvSpPr>
        <p:spPr/>
        <p:txBody>
          <a:bodyPr/>
          <a:lstStyle/>
          <a:p>
            <a:fld id="{07C99ADF-20A6-40EF-AAB9-F326D6E12C60}" type="slidenum">
              <a:rPr lang="fr-FR" smtClean="0"/>
              <a:t>12</a:t>
            </a:fld>
            <a:endParaRPr lang="fr-FR"/>
          </a:p>
        </p:txBody>
      </p:sp>
      <p:sp>
        <p:nvSpPr>
          <p:cNvPr id="7" name="Espace réservé du contenu 6"/>
          <p:cNvSpPr>
            <a:spLocks noGrp="1"/>
          </p:cNvSpPr>
          <p:nvPr>
            <p:ph sz="quarter" idx="4"/>
          </p:nvPr>
        </p:nvSpPr>
        <p:spPr/>
        <p:txBody>
          <a:bodyPr/>
          <a:lstStyle/>
          <a:p>
            <a:r>
              <a:rPr lang="fr-FR" b="1" dirty="0"/>
              <a:t>Axe 3 : soutenir l'animation et la promotion de politiques cyclable intégrée à l’échelle du territoire :</a:t>
            </a:r>
          </a:p>
          <a:p>
            <a:r>
              <a:rPr lang="fr-FR" dirty="0"/>
              <a:t> </a:t>
            </a:r>
          </a:p>
          <a:p>
            <a:pPr lvl="0"/>
            <a:r>
              <a:rPr lang="fr-FR" dirty="0"/>
              <a:t>La création de campagnes de communication grand public, particulièrement à destination des publics jeunes.</a:t>
            </a:r>
          </a:p>
          <a:p>
            <a:pPr lvl="0"/>
            <a:r>
              <a:rPr lang="fr-FR" dirty="0"/>
              <a:t>L’organisation d'évènements : fête du vélo/ Mai à vélo, challenge de la mobilité, tests de vélos, </a:t>
            </a:r>
            <a:r>
              <a:rPr lang="fr-FR" dirty="0" err="1"/>
              <a:t>carto</a:t>
            </a:r>
            <a:r>
              <a:rPr lang="fr-FR" dirty="0"/>
              <a:t>-partie.</a:t>
            </a:r>
          </a:p>
          <a:p>
            <a:pPr lvl="0"/>
            <a:r>
              <a:rPr lang="fr-FR" dirty="0"/>
              <a:t>L’organisation d'ateliers mobilité à vélo dans les entreprises, auprès des publics jeunes ; </a:t>
            </a:r>
          </a:p>
          <a:p>
            <a:pPr lvl="0"/>
            <a:r>
              <a:rPr lang="fr-FR" dirty="0"/>
              <a:t>L’apprentissage du vélo via la mise en place du Savoir Rouler à Vélo, les séances de remise en selle, </a:t>
            </a:r>
            <a:r>
              <a:rPr lang="fr-FR" i="1" dirty="0"/>
              <a:t> </a:t>
            </a:r>
            <a:endParaRPr lang="fr-FR" dirty="0"/>
          </a:p>
          <a:p>
            <a:endParaRPr lang="fr-FR" dirty="0"/>
          </a:p>
        </p:txBody>
      </p:sp>
      <p:sp>
        <p:nvSpPr>
          <p:cNvPr id="9" name="Espace réservé du contenu 8"/>
          <p:cNvSpPr>
            <a:spLocks noGrp="1"/>
          </p:cNvSpPr>
          <p:nvPr>
            <p:ph sz="quarter" idx="15"/>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smtClean="0"/>
              <a:t>Intitulé de la direction/service</a:t>
            </a:r>
            <a:endParaRPr lang="fr-FR"/>
          </a:p>
        </p:txBody>
      </p:sp>
    </p:spTree>
    <p:extLst>
      <p:ext uri="{BB962C8B-B14F-4D97-AF65-F5344CB8AC3E}">
        <p14:creationId xmlns:p14="http://schemas.microsoft.com/office/powerpoint/2010/main" val="312620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AVELO 2 – en savoir plus</a:t>
            </a:r>
            <a:endParaRPr lang="fr-FR" dirty="0"/>
          </a:p>
        </p:txBody>
      </p:sp>
      <p:sp>
        <p:nvSpPr>
          <p:cNvPr id="3" name="Espace réservé de la date 2"/>
          <p:cNvSpPr>
            <a:spLocks noGrp="1"/>
          </p:cNvSpPr>
          <p:nvPr>
            <p:ph type="dt" sz="half" idx="10"/>
          </p:nvPr>
        </p:nvSpPr>
        <p:spPr/>
        <p:txBody>
          <a:bodyPr/>
          <a:lstStyle/>
          <a:p>
            <a:fld id="{3E873AE1-5950-4748-95FC-98A910B14992}" type="datetime1">
              <a:rPr lang="fr-FR" smtClean="0"/>
              <a:t>08/12/2020</a:t>
            </a:fld>
            <a:endParaRPr lang="fr-FR"/>
          </a:p>
        </p:txBody>
      </p:sp>
      <p:sp>
        <p:nvSpPr>
          <p:cNvPr id="4" name="Espace réservé du numéro de diapositive 3"/>
          <p:cNvSpPr>
            <a:spLocks noGrp="1"/>
          </p:cNvSpPr>
          <p:nvPr>
            <p:ph type="sldNum" sz="quarter" idx="12"/>
          </p:nvPr>
        </p:nvSpPr>
        <p:spPr/>
        <p:txBody>
          <a:bodyPr/>
          <a:lstStyle/>
          <a:p>
            <a:fld id="{07C99ADF-20A6-40EF-AAB9-F326D6E12C60}" type="slidenum">
              <a:rPr lang="fr-FR" smtClean="0"/>
              <a:t>13</a:t>
            </a:fld>
            <a:endParaRPr lang="fr-FR"/>
          </a:p>
        </p:txBody>
      </p:sp>
      <p:sp>
        <p:nvSpPr>
          <p:cNvPr id="5" name="Espace réservé du contenu 4"/>
          <p:cNvSpPr>
            <a:spLocks noGrp="1"/>
          </p:cNvSpPr>
          <p:nvPr>
            <p:ph sz="quarter" idx="4"/>
          </p:nvPr>
        </p:nvSpPr>
        <p:spPr>
          <a:xfrm>
            <a:off x="401541" y="2989486"/>
            <a:ext cx="11388916" cy="2167730"/>
          </a:xfrm>
        </p:spPr>
        <p:txBody>
          <a:bodyPr>
            <a:noAutofit/>
          </a:bodyPr>
          <a:lstStyle/>
          <a:p>
            <a:pPr algn="ctr"/>
            <a:r>
              <a:rPr lang="fr-FR" sz="3600" b="1" dirty="0" smtClean="0"/>
              <a:t>Toutes les infos seront </a:t>
            </a:r>
            <a:r>
              <a:rPr lang="fr-FR" sz="3600" b="1" dirty="0"/>
              <a:t>en ligne sur </a:t>
            </a:r>
            <a:r>
              <a:rPr lang="fr-FR" sz="3600" b="1" dirty="0">
                <a:solidFill>
                  <a:srgbClr val="0070C0"/>
                </a:solidFill>
                <a:hlinkClick r:id="rId2"/>
              </a:rPr>
              <a:t>https://agirpourlatransition.ademe.fr</a:t>
            </a:r>
            <a:r>
              <a:rPr lang="fr-FR" sz="3600" b="1" dirty="0" smtClean="0">
                <a:solidFill>
                  <a:srgbClr val="0070C0"/>
                </a:solidFill>
                <a:hlinkClick r:id="rId2"/>
              </a:rPr>
              <a:t>/</a:t>
            </a:r>
            <a:r>
              <a:rPr lang="fr-FR" sz="3600" b="1" dirty="0" smtClean="0">
                <a:solidFill>
                  <a:srgbClr val="0070C0"/>
                </a:solidFill>
              </a:rPr>
              <a:t> </a:t>
            </a:r>
            <a:r>
              <a:rPr lang="fr-FR" sz="3600" b="1" dirty="0" smtClean="0"/>
              <a:t>courant janvier 2021</a:t>
            </a:r>
            <a:endParaRPr lang="fr-FR" sz="3600" b="1" dirty="0"/>
          </a:p>
        </p:txBody>
      </p:sp>
      <p:sp>
        <p:nvSpPr>
          <p:cNvPr id="6" name="Espace réservé du contenu 5"/>
          <p:cNvSpPr>
            <a:spLocks noGrp="1"/>
          </p:cNvSpPr>
          <p:nvPr>
            <p:ph sz="quarter" idx="15"/>
          </p:nvPr>
        </p:nvSpPr>
        <p:spPr/>
        <p:txBody>
          <a:bodyPr/>
          <a:lstStyle/>
          <a:p>
            <a:endParaRPr lang="fr-FR"/>
          </a:p>
        </p:txBody>
      </p:sp>
      <p:sp>
        <p:nvSpPr>
          <p:cNvPr id="7" name="Espace réservé du pied de page 6"/>
          <p:cNvSpPr>
            <a:spLocks noGrp="1"/>
          </p:cNvSpPr>
          <p:nvPr>
            <p:ph type="ftr" sz="quarter" idx="11"/>
          </p:nvPr>
        </p:nvSpPr>
        <p:spPr/>
        <p:txBody>
          <a:bodyPr/>
          <a:lstStyle/>
          <a:p>
            <a:r>
              <a:rPr lang="fr-FR" smtClean="0"/>
              <a:t>Intitulé de la direction/service</a:t>
            </a:r>
            <a:endParaRPr lang="fr-FR"/>
          </a:p>
        </p:txBody>
      </p:sp>
    </p:spTree>
    <p:extLst>
      <p:ext uri="{BB962C8B-B14F-4D97-AF65-F5344CB8AC3E}">
        <p14:creationId xmlns:p14="http://schemas.microsoft.com/office/powerpoint/2010/main" val="131225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683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L’action de l’ADEME en faveur du vélo</a:t>
            </a:r>
            <a:endParaRPr lang="fr-FR" dirty="0"/>
          </a:p>
        </p:txBody>
      </p:sp>
      <p:sp>
        <p:nvSpPr>
          <p:cNvPr id="3" name="Espace réservé de la date 2"/>
          <p:cNvSpPr>
            <a:spLocks noGrp="1"/>
          </p:cNvSpPr>
          <p:nvPr>
            <p:ph type="dt" sz="half" idx="10"/>
          </p:nvPr>
        </p:nvSpPr>
        <p:spPr/>
        <p:txBody>
          <a:bodyPr/>
          <a:lstStyle/>
          <a:p>
            <a:fld id="{2EDAE380-707A-4B17-810D-A4D3F1C1ABAA}" type="datetime1">
              <a:rPr lang="fr-FR" smtClean="0"/>
              <a:t>08/12/2020</a:t>
            </a:fld>
            <a:endParaRPr lang="fr-FR"/>
          </a:p>
        </p:txBody>
      </p:sp>
      <p:sp>
        <p:nvSpPr>
          <p:cNvPr id="4" name="Espace réservé du numéro de diapositive 3"/>
          <p:cNvSpPr>
            <a:spLocks noGrp="1"/>
          </p:cNvSpPr>
          <p:nvPr>
            <p:ph type="sldNum" sz="quarter" idx="12"/>
          </p:nvPr>
        </p:nvSpPr>
        <p:spPr/>
        <p:txBody>
          <a:bodyPr/>
          <a:lstStyle/>
          <a:p>
            <a:fld id="{07C99ADF-20A6-40EF-AAB9-F326D6E12C60}" type="slidenum">
              <a:rPr lang="fr-FR" smtClean="0"/>
              <a:t>2</a:t>
            </a:fld>
            <a:endParaRPr lang="fr-FR"/>
          </a:p>
        </p:txBody>
      </p:sp>
      <p:sp>
        <p:nvSpPr>
          <p:cNvPr id="8" name="Espace réservé du contenu 7"/>
          <p:cNvSpPr>
            <a:spLocks noGrp="1"/>
          </p:cNvSpPr>
          <p:nvPr>
            <p:ph sz="quarter" idx="15"/>
          </p:nvPr>
        </p:nvSpPr>
        <p:spPr/>
        <p:txBody>
          <a:bodyPr/>
          <a:lstStyle/>
          <a:p>
            <a:endParaRPr lang="fr-FR"/>
          </a:p>
        </p:txBody>
      </p:sp>
      <p:sp>
        <p:nvSpPr>
          <p:cNvPr id="9" name="Espace réservé du pied de page 8"/>
          <p:cNvSpPr>
            <a:spLocks noGrp="1"/>
          </p:cNvSpPr>
          <p:nvPr>
            <p:ph type="ftr" sz="quarter" idx="11"/>
          </p:nvPr>
        </p:nvSpPr>
        <p:spPr/>
        <p:txBody>
          <a:bodyPr/>
          <a:lstStyle/>
          <a:p>
            <a:r>
              <a:rPr lang="fr-FR" smtClean="0"/>
              <a:t>Intitulé de la direction/service</a:t>
            </a:r>
            <a:endParaRPr lang="fr-FR"/>
          </a:p>
        </p:txBody>
      </p:sp>
      <p:sp>
        <p:nvSpPr>
          <p:cNvPr id="10" name="Espace réservé du contenu 1"/>
          <p:cNvSpPr>
            <a:spLocks noGrp="1"/>
          </p:cNvSpPr>
          <p:nvPr>
            <p:ph sz="quarter" idx="4"/>
          </p:nvPr>
        </p:nvSpPr>
        <p:spPr>
          <a:xfrm>
            <a:off x="401541" y="2392078"/>
            <a:ext cx="4731291" cy="3422568"/>
          </a:xfrm>
        </p:spPr>
        <p:txBody>
          <a:bodyPr>
            <a:normAutofit/>
          </a:bodyPr>
          <a:lstStyle/>
          <a:p>
            <a:r>
              <a:rPr lang="fr-FR" b="1" dirty="0" smtClean="0"/>
              <a:t>Produire de la connaissance/des ressources</a:t>
            </a:r>
          </a:p>
          <a:p>
            <a:pPr marL="285750" indent="-285750">
              <a:buFont typeface="Arial" panose="020B0604020202020204" pitchFamily="34" charset="0"/>
              <a:buChar char="•"/>
            </a:pPr>
            <a:r>
              <a:rPr lang="fr-FR" dirty="0" smtClean="0"/>
              <a:t>Etude </a:t>
            </a:r>
            <a:r>
              <a:rPr lang="fr-FR" i="1" dirty="0" smtClean="0">
                <a:hlinkClick r:id="rId2"/>
              </a:rPr>
              <a:t>Impact économique et potentiel de développement des usages du vélo en France </a:t>
            </a:r>
            <a:r>
              <a:rPr lang="fr-FR" i="1" dirty="0" smtClean="0"/>
              <a:t>(2020)</a:t>
            </a:r>
          </a:p>
          <a:p>
            <a:pPr marL="285750" indent="-285750">
              <a:buFont typeface="Arial" panose="020B0604020202020204" pitchFamily="34" charset="0"/>
              <a:buChar char="•"/>
            </a:pPr>
            <a:r>
              <a:rPr lang="fr-FR" dirty="0" smtClean="0"/>
              <a:t>Etudes d’évaluation sur les services vélo (2016 et mise à jour en cour : mars 2021)</a:t>
            </a:r>
            <a:endParaRPr lang="fr-FR" dirty="0"/>
          </a:p>
          <a:p>
            <a:pPr marL="285750" indent="-285750">
              <a:buFont typeface="Arial" panose="020B0604020202020204" pitchFamily="34" charset="0"/>
              <a:buChar char="•"/>
            </a:pPr>
            <a:r>
              <a:rPr lang="fr-FR" dirty="0" smtClean="0"/>
              <a:t>Cahier ressources « développer l’</a:t>
            </a:r>
            <a:r>
              <a:rPr lang="fr-FR" dirty="0" err="1" smtClean="0"/>
              <a:t>éco-système</a:t>
            </a:r>
            <a:r>
              <a:rPr lang="fr-FR" dirty="0" smtClean="0"/>
              <a:t> vélo sur les territoires » : janvier 2021</a:t>
            </a:r>
          </a:p>
          <a:p>
            <a:pPr marL="285750" indent="-285750">
              <a:buFont typeface="Arial" panose="020B0604020202020204" pitchFamily="34" charset="0"/>
              <a:buChar char="•"/>
            </a:pPr>
            <a:r>
              <a:rPr lang="fr-FR" dirty="0" smtClean="0"/>
              <a:t>Kit de communication en faveur du vélo</a:t>
            </a:r>
          </a:p>
          <a:p>
            <a:pPr marL="285750" indent="-285750">
              <a:buFontTx/>
              <a:buChar char="-"/>
            </a:pPr>
            <a:endParaRPr lang="fr-FR" dirty="0" smtClean="0"/>
          </a:p>
          <a:p>
            <a:pPr marL="285750" indent="-285750">
              <a:buFontTx/>
              <a:buChar char="-"/>
            </a:pPr>
            <a:endParaRPr lang="fr-FR" dirty="0"/>
          </a:p>
        </p:txBody>
      </p:sp>
      <p:sp>
        <p:nvSpPr>
          <p:cNvPr id="12" name="Espace réservé du contenu 5"/>
          <p:cNvSpPr>
            <a:spLocks noGrp="1"/>
          </p:cNvSpPr>
          <p:nvPr>
            <p:ph sz="quarter" idx="14"/>
          </p:nvPr>
        </p:nvSpPr>
        <p:spPr>
          <a:xfrm>
            <a:off x="7297297" y="2337368"/>
            <a:ext cx="4481499" cy="3422568"/>
          </a:xfrm>
        </p:spPr>
        <p:txBody>
          <a:bodyPr>
            <a:normAutofit/>
          </a:bodyPr>
          <a:lstStyle/>
          <a:p>
            <a:r>
              <a:rPr lang="fr-FR" b="1" dirty="0" smtClean="0"/>
              <a:t>Soutenir le développement de l’</a:t>
            </a:r>
            <a:r>
              <a:rPr lang="fr-FR" b="1" dirty="0" err="1" smtClean="0"/>
              <a:t>éco-système</a:t>
            </a:r>
            <a:r>
              <a:rPr lang="fr-FR" b="1" dirty="0" smtClean="0"/>
              <a:t> vélo</a:t>
            </a:r>
          </a:p>
          <a:p>
            <a:endParaRPr lang="fr-FR" dirty="0"/>
          </a:p>
          <a:p>
            <a:pPr marL="285750" indent="-285750">
              <a:buFontTx/>
              <a:buChar char="-"/>
            </a:pPr>
            <a:r>
              <a:rPr lang="fr-FR" dirty="0" smtClean="0"/>
              <a:t>Financement des acteurs de l’</a:t>
            </a:r>
            <a:r>
              <a:rPr lang="fr-FR" dirty="0" err="1" smtClean="0"/>
              <a:t>éco-système</a:t>
            </a:r>
            <a:r>
              <a:rPr lang="fr-FR" dirty="0" smtClean="0"/>
              <a:t> : FUB, Club des villes et territoires cyclables, Vélo &amp; Territoires, Heureux </a:t>
            </a:r>
            <a:r>
              <a:rPr lang="fr-FR" dirty="0" err="1" smtClean="0"/>
              <a:t>Cyclage</a:t>
            </a:r>
            <a:r>
              <a:rPr lang="fr-FR" dirty="0" smtClean="0"/>
              <a:t>, Boîtes à vélo…</a:t>
            </a:r>
          </a:p>
          <a:p>
            <a:pPr marL="285750" indent="-285750">
              <a:buFontTx/>
              <a:buChar char="-"/>
            </a:pPr>
            <a:r>
              <a:rPr lang="fr-FR" dirty="0" smtClean="0"/>
              <a:t>Participation à la coordination des acteurs vélo : groupe de travail au niveau national, cellule France Mobilité au niveau régional</a:t>
            </a:r>
          </a:p>
        </p:txBody>
      </p:sp>
      <p:pic>
        <p:nvPicPr>
          <p:cNvPr id="5" name="Image 4"/>
          <p:cNvPicPr>
            <a:picLocks noChangeAspect="1"/>
          </p:cNvPicPr>
          <p:nvPr/>
        </p:nvPicPr>
        <p:blipFill>
          <a:blip r:embed="rId3"/>
          <a:stretch>
            <a:fillRect/>
          </a:stretch>
        </p:blipFill>
        <p:spPr>
          <a:xfrm>
            <a:off x="5301043" y="2713291"/>
            <a:ext cx="1589913" cy="2248591"/>
          </a:xfrm>
          <a:prstGeom prst="rect">
            <a:avLst/>
          </a:prstGeom>
        </p:spPr>
      </p:pic>
    </p:spTree>
    <p:extLst>
      <p:ext uri="{BB962C8B-B14F-4D97-AF65-F5344CB8AC3E}">
        <p14:creationId xmlns:p14="http://schemas.microsoft.com/office/powerpoint/2010/main" val="30078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Le programme AVELO</a:t>
            </a:r>
            <a:endParaRPr lang="fr-FR" dirty="0"/>
          </a:p>
        </p:txBody>
      </p:sp>
      <p:sp>
        <p:nvSpPr>
          <p:cNvPr id="3" name="Espace réservé de la date 2"/>
          <p:cNvSpPr>
            <a:spLocks noGrp="1"/>
          </p:cNvSpPr>
          <p:nvPr>
            <p:ph type="dt" sz="half" idx="10"/>
          </p:nvPr>
        </p:nvSpPr>
        <p:spPr/>
        <p:txBody>
          <a:bodyPr/>
          <a:lstStyle/>
          <a:p>
            <a:fld id="{2EDAE380-707A-4B17-810D-A4D3F1C1ABAA}" type="datetime1">
              <a:rPr lang="fr-FR" smtClean="0"/>
              <a:t>08/12/2020</a:t>
            </a:fld>
            <a:endParaRPr lang="fr-FR"/>
          </a:p>
        </p:txBody>
      </p:sp>
      <p:sp>
        <p:nvSpPr>
          <p:cNvPr id="4" name="Espace réservé du numéro de diapositive 3"/>
          <p:cNvSpPr>
            <a:spLocks noGrp="1"/>
          </p:cNvSpPr>
          <p:nvPr>
            <p:ph type="sldNum" sz="quarter" idx="12"/>
          </p:nvPr>
        </p:nvSpPr>
        <p:spPr/>
        <p:txBody>
          <a:bodyPr/>
          <a:lstStyle/>
          <a:p>
            <a:fld id="{07C99ADF-20A6-40EF-AAB9-F326D6E12C60}" type="slidenum">
              <a:rPr lang="fr-FR" smtClean="0"/>
              <a:t>3</a:t>
            </a:fld>
            <a:endParaRPr lang="fr-FR"/>
          </a:p>
        </p:txBody>
      </p:sp>
      <p:sp>
        <p:nvSpPr>
          <p:cNvPr id="11" name="Espace réservé du contenu 10"/>
          <p:cNvSpPr>
            <a:spLocks noGrp="1"/>
          </p:cNvSpPr>
          <p:nvPr>
            <p:ph sz="quarter" idx="4"/>
          </p:nvPr>
        </p:nvSpPr>
        <p:spPr>
          <a:xfrm>
            <a:off x="401541" y="2392078"/>
            <a:ext cx="6852699" cy="3422568"/>
          </a:xfrm>
        </p:spPr>
        <p:txBody>
          <a:bodyPr>
            <a:normAutofit lnSpcReduction="10000"/>
          </a:bodyPr>
          <a:lstStyle/>
          <a:p>
            <a:r>
              <a:rPr lang="fr-FR" dirty="0" smtClean="0"/>
              <a:t>Programme de certificats d’économie d’énergie (CEE) – en cours (2019 – 2021) – 13M€ - 224 bénéficiaires</a:t>
            </a:r>
          </a:p>
          <a:p>
            <a:r>
              <a:rPr lang="fr-FR" dirty="0" smtClean="0"/>
              <a:t>3 axes :</a:t>
            </a:r>
          </a:p>
          <a:p>
            <a:pPr marL="342900" indent="-342900">
              <a:buFont typeface="+mj-lt"/>
              <a:buAutoNum type="arabicPeriod"/>
            </a:pPr>
            <a:r>
              <a:rPr lang="fr-FR" dirty="0" smtClean="0"/>
              <a:t>Financement </a:t>
            </a:r>
            <a:r>
              <a:rPr lang="fr-FR" dirty="0"/>
              <a:t>d’études </a:t>
            </a:r>
            <a:r>
              <a:rPr lang="fr-FR" dirty="0" smtClean="0"/>
              <a:t>(schéma directeur cyclable, études pré-opérationnelles)</a:t>
            </a:r>
            <a:endParaRPr lang="fr-FR" dirty="0"/>
          </a:p>
          <a:p>
            <a:pPr marL="342900" indent="-342900">
              <a:buFont typeface="+mj-lt"/>
              <a:buAutoNum type="arabicPeriod"/>
            </a:pPr>
            <a:r>
              <a:rPr lang="fr-FR" dirty="0" smtClean="0"/>
              <a:t>Emergence </a:t>
            </a:r>
            <a:r>
              <a:rPr lang="fr-FR" dirty="0"/>
              <a:t>de services vélos et </a:t>
            </a:r>
            <a:r>
              <a:rPr lang="fr-FR" dirty="0" smtClean="0"/>
              <a:t>mise </a:t>
            </a:r>
            <a:r>
              <a:rPr lang="fr-FR" dirty="0"/>
              <a:t>en œuvre de services innovants ;</a:t>
            </a:r>
          </a:p>
          <a:p>
            <a:pPr marL="342900" indent="-342900">
              <a:buFont typeface="+mj-lt"/>
              <a:buAutoNum type="arabicPeriod"/>
            </a:pPr>
            <a:r>
              <a:rPr lang="fr-FR" dirty="0" smtClean="0"/>
              <a:t>Campagnes </a:t>
            </a:r>
            <a:r>
              <a:rPr lang="fr-FR" dirty="0"/>
              <a:t>de </a:t>
            </a:r>
            <a:r>
              <a:rPr lang="fr-FR" dirty="0" smtClean="0"/>
              <a:t>communication/animation </a:t>
            </a:r>
            <a:r>
              <a:rPr lang="fr-FR" dirty="0"/>
              <a:t>grand public, particulièrement à destination des publics jeunes.</a:t>
            </a:r>
          </a:p>
          <a:p>
            <a:r>
              <a:rPr lang="fr-FR" dirty="0" smtClean="0"/>
              <a:t>Hors programme AVELO : recrutement </a:t>
            </a:r>
            <a:r>
              <a:rPr lang="fr-FR" dirty="0"/>
              <a:t>de chargés de mission vélo/mobilités </a:t>
            </a:r>
          </a:p>
          <a:p>
            <a:endParaRPr lang="fr-FR" dirty="0" smtClean="0"/>
          </a:p>
          <a:p>
            <a:endParaRPr lang="fr-FR" dirty="0"/>
          </a:p>
        </p:txBody>
      </p:sp>
      <p:sp>
        <p:nvSpPr>
          <p:cNvPr id="12" name="Espace réservé du contenu 11"/>
          <p:cNvSpPr>
            <a:spLocks noGrp="1"/>
          </p:cNvSpPr>
          <p:nvPr>
            <p:ph sz="quarter" idx="15"/>
          </p:nvPr>
        </p:nvSpPr>
        <p:spPr/>
        <p:txBody>
          <a:bodyPr/>
          <a:lstStyle/>
          <a:p>
            <a:endParaRPr lang="fr-FR"/>
          </a:p>
        </p:txBody>
      </p:sp>
      <p:sp>
        <p:nvSpPr>
          <p:cNvPr id="9" name="Espace réservé du pied de page 8"/>
          <p:cNvSpPr>
            <a:spLocks noGrp="1"/>
          </p:cNvSpPr>
          <p:nvPr>
            <p:ph type="ftr" sz="quarter" idx="11"/>
          </p:nvPr>
        </p:nvSpPr>
        <p:spPr/>
        <p:txBody>
          <a:bodyPr/>
          <a:lstStyle/>
          <a:p>
            <a:r>
              <a:rPr lang="fr-FR" smtClean="0"/>
              <a:t>Intitulé de la direction/service</a:t>
            </a:r>
            <a:endParaRPr lang="fr-FR"/>
          </a:p>
        </p:txBody>
      </p:sp>
      <p:pic>
        <p:nvPicPr>
          <p:cNvPr id="13" name="Image 12"/>
          <p:cNvPicPr>
            <a:picLocks noChangeAspect="1"/>
          </p:cNvPicPr>
          <p:nvPr/>
        </p:nvPicPr>
        <p:blipFill>
          <a:blip r:embed="rId2"/>
          <a:stretch>
            <a:fillRect/>
          </a:stretch>
        </p:blipFill>
        <p:spPr>
          <a:xfrm>
            <a:off x="7883452" y="770447"/>
            <a:ext cx="3895344" cy="5169446"/>
          </a:xfrm>
          <a:prstGeom prst="rect">
            <a:avLst/>
          </a:prstGeom>
        </p:spPr>
      </p:pic>
    </p:spTree>
    <p:extLst>
      <p:ext uri="{BB962C8B-B14F-4D97-AF65-F5344CB8AC3E}">
        <p14:creationId xmlns:p14="http://schemas.microsoft.com/office/powerpoint/2010/main" val="106277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technique et financier</a:t>
            </a:r>
            <a:endParaRPr lang="fr-FR" dirty="0"/>
          </a:p>
        </p:txBody>
      </p:sp>
      <p:sp>
        <p:nvSpPr>
          <p:cNvPr id="3" name="Espace réservé de la date 2"/>
          <p:cNvSpPr>
            <a:spLocks noGrp="1"/>
          </p:cNvSpPr>
          <p:nvPr>
            <p:ph type="dt" sz="half" idx="10"/>
          </p:nvPr>
        </p:nvSpPr>
        <p:spPr/>
        <p:txBody>
          <a:bodyPr/>
          <a:lstStyle/>
          <a:p>
            <a:fld id="{3E873AE1-5950-4748-95FC-98A910B14992}" type="datetime1">
              <a:rPr lang="fr-FR" smtClean="0"/>
              <a:t>08/12/2020</a:t>
            </a:fld>
            <a:endParaRPr lang="fr-FR"/>
          </a:p>
        </p:txBody>
      </p:sp>
      <p:sp>
        <p:nvSpPr>
          <p:cNvPr id="4" name="Espace réservé du numéro de diapositive 3"/>
          <p:cNvSpPr>
            <a:spLocks noGrp="1"/>
          </p:cNvSpPr>
          <p:nvPr>
            <p:ph type="sldNum" sz="quarter" idx="12"/>
          </p:nvPr>
        </p:nvSpPr>
        <p:spPr/>
        <p:txBody>
          <a:bodyPr/>
          <a:lstStyle/>
          <a:p>
            <a:fld id="{07C99ADF-20A6-40EF-AAB9-F326D6E12C60}" type="slidenum">
              <a:rPr lang="fr-FR" smtClean="0"/>
              <a:t>4</a:t>
            </a:fld>
            <a:endParaRPr lang="fr-FR"/>
          </a:p>
        </p:txBody>
      </p:sp>
      <p:sp>
        <p:nvSpPr>
          <p:cNvPr id="5" name="Espace réservé du contenu 4"/>
          <p:cNvSpPr>
            <a:spLocks noGrp="1"/>
          </p:cNvSpPr>
          <p:nvPr>
            <p:ph sz="quarter" idx="4"/>
          </p:nvPr>
        </p:nvSpPr>
        <p:spPr>
          <a:xfrm>
            <a:off x="401541" y="2392078"/>
            <a:ext cx="3999771" cy="3422568"/>
          </a:xfrm>
        </p:spPr>
        <p:txBody>
          <a:bodyPr/>
          <a:lstStyle/>
          <a:p>
            <a:pPr marL="285750" indent="-285750">
              <a:buFont typeface="Wingdings" panose="05000000000000000000" pitchFamily="2" charset="2"/>
              <a:buChar char="§"/>
            </a:pPr>
            <a:r>
              <a:rPr lang="fr-FR" dirty="0" smtClean="0"/>
              <a:t>Organisation de formations aux politiques cyclables</a:t>
            </a:r>
          </a:p>
          <a:p>
            <a:pPr marL="285750" indent="-285750">
              <a:buFont typeface="Wingdings" panose="05000000000000000000" pitchFamily="2" charset="2"/>
              <a:buChar char="§"/>
            </a:pPr>
            <a:r>
              <a:rPr lang="fr-FR" dirty="0" smtClean="0"/>
              <a:t>Rencontres régionales et nationales entre lauréats</a:t>
            </a:r>
          </a:p>
          <a:p>
            <a:pPr marL="285750" indent="-285750">
              <a:buFont typeface="Wingdings" panose="05000000000000000000" pitchFamily="2" charset="2"/>
              <a:buChar char="§"/>
            </a:pPr>
            <a:r>
              <a:rPr lang="fr-FR" dirty="0" smtClean="0"/>
              <a:t>Mise à disposition d’outils et d’une plateforme d’échanges</a:t>
            </a:r>
            <a:endParaRPr lang="fr-FR" dirty="0"/>
          </a:p>
        </p:txBody>
      </p:sp>
      <p:sp>
        <p:nvSpPr>
          <p:cNvPr id="6" name="Espace réservé du contenu 5"/>
          <p:cNvSpPr>
            <a:spLocks noGrp="1"/>
          </p:cNvSpPr>
          <p:nvPr>
            <p:ph sz="quarter" idx="15"/>
          </p:nvPr>
        </p:nvSpPr>
        <p:spPr/>
        <p:txBody>
          <a:bodyPr/>
          <a:lstStyle/>
          <a:p>
            <a:endParaRPr lang="fr-FR"/>
          </a:p>
        </p:txBody>
      </p:sp>
      <p:sp>
        <p:nvSpPr>
          <p:cNvPr id="7" name="Espace réservé du pied de page 6"/>
          <p:cNvSpPr>
            <a:spLocks noGrp="1"/>
          </p:cNvSpPr>
          <p:nvPr>
            <p:ph type="ftr" sz="quarter" idx="11"/>
          </p:nvPr>
        </p:nvSpPr>
        <p:spPr/>
        <p:txBody>
          <a:bodyPr/>
          <a:lstStyle/>
          <a:p>
            <a:r>
              <a:rPr lang="fr-FR" smtClean="0"/>
              <a:t>Intitulé de la direction/service</a:t>
            </a:r>
            <a:endParaRPr lang="fr-F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52" y="1983146"/>
            <a:ext cx="2243741" cy="1682806"/>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922" y="3924592"/>
            <a:ext cx="2627784" cy="1751856"/>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695" y="2822160"/>
            <a:ext cx="2939819" cy="2204864"/>
          </a:xfrm>
          <a:prstGeom prst="rect">
            <a:avLst/>
          </a:prstGeom>
        </p:spPr>
      </p:pic>
    </p:spTree>
    <p:extLst>
      <p:ext uri="{BB962C8B-B14F-4D97-AF65-F5344CB8AC3E}">
        <p14:creationId xmlns:p14="http://schemas.microsoft.com/office/powerpoint/2010/main" val="426085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9880" y="804672"/>
            <a:ext cx="11388916" cy="681738"/>
          </a:xfrm>
        </p:spPr>
        <p:txBody>
          <a:bodyPr/>
          <a:lstStyle/>
          <a:p>
            <a:r>
              <a:rPr lang="fr-FR" dirty="0" smtClean="0"/>
              <a:t>Exemples de projets lauréats</a:t>
            </a:r>
            <a:endParaRPr lang="fr-FR" dirty="0"/>
          </a:p>
        </p:txBody>
      </p:sp>
      <p:sp>
        <p:nvSpPr>
          <p:cNvPr id="3" name="Espace réservé de la date 2"/>
          <p:cNvSpPr>
            <a:spLocks noGrp="1"/>
          </p:cNvSpPr>
          <p:nvPr>
            <p:ph type="dt" sz="half" idx="10"/>
          </p:nvPr>
        </p:nvSpPr>
        <p:spPr/>
        <p:txBody>
          <a:bodyPr/>
          <a:lstStyle/>
          <a:p>
            <a:fld id="{3E873AE1-5950-4748-95FC-98A910B14992}" type="datetime1">
              <a:rPr lang="fr-FR" smtClean="0"/>
              <a:t>08/12/2020</a:t>
            </a:fld>
            <a:endParaRPr lang="fr-FR"/>
          </a:p>
        </p:txBody>
      </p:sp>
      <p:sp>
        <p:nvSpPr>
          <p:cNvPr id="4" name="Espace réservé du numéro de diapositive 3"/>
          <p:cNvSpPr>
            <a:spLocks noGrp="1"/>
          </p:cNvSpPr>
          <p:nvPr>
            <p:ph type="sldNum" sz="quarter" idx="12"/>
          </p:nvPr>
        </p:nvSpPr>
        <p:spPr/>
        <p:txBody>
          <a:bodyPr/>
          <a:lstStyle/>
          <a:p>
            <a:fld id="{07C99ADF-20A6-40EF-AAB9-F326D6E12C60}" type="slidenum">
              <a:rPr lang="fr-FR" smtClean="0"/>
              <a:t>5</a:t>
            </a:fld>
            <a:endParaRPr lang="fr-FR"/>
          </a:p>
        </p:txBody>
      </p:sp>
      <p:sp>
        <p:nvSpPr>
          <p:cNvPr id="8" name="Espace réservé du contenu 7"/>
          <p:cNvSpPr>
            <a:spLocks noGrp="1"/>
          </p:cNvSpPr>
          <p:nvPr>
            <p:ph sz="quarter" idx="4"/>
          </p:nvPr>
        </p:nvSpPr>
        <p:spPr>
          <a:xfrm>
            <a:off x="401540" y="1828800"/>
            <a:ext cx="6645435" cy="3985846"/>
          </a:xfrm>
        </p:spPr>
        <p:txBody>
          <a:bodyPr>
            <a:normAutofit/>
          </a:bodyPr>
          <a:lstStyle/>
          <a:p>
            <a:r>
              <a:rPr lang="fr-FR" b="1" dirty="0" err="1" smtClean="0"/>
              <a:t>Vél’Aubrac</a:t>
            </a:r>
            <a:r>
              <a:rPr lang="fr-FR" b="1" dirty="0" smtClean="0"/>
              <a:t> : PNR de l’Aubrac (Occitanie) </a:t>
            </a:r>
          </a:p>
          <a:p>
            <a:r>
              <a:rPr lang="fr-FR" dirty="0" smtClean="0"/>
              <a:t>Le SMAG (</a:t>
            </a:r>
            <a:r>
              <a:rPr lang="fr-FR" dirty="0"/>
              <a:t>Syndicat Mixte d’Aménagement et de Gestion (78 communes, 45 000 hab.)</a:t>
            </a:r>
            <a:r>
              <a:rPr lang="fr-FR" dirty="0" smtClean="0"/>
              <a:t> </a:t>
            </a:r>
            <a:r>
              <a:rPr lang="fr-FR" dirty="0"/>
              <a:t>est accompagné par une AMO sur 10 mois pour élaborer les schémas directeurs locaux de deux communes, ainsi que d’un groupement de trois communes. A partir de ces cas concrets, un chargé de mission du SMAG se forme aux méthodes d’analyse, d’enquête, d’expertise et de définition de plan d’actions. Ce dernier pourra ensuite répliquer la méthodologie pour neuf autres communes de taille plus réduite. A terme, un schéma directeur cyclable global à l’échelle du PNR sera produit, intégrant et reliant les 11 schémas directeurs locaux. </a:t>
            </a:r>
            <a:endParaRPr lang="fr-FR" dirty="0"/>
          </a:p>
        </p:txBody>
      </p:sp>
      <p:sp>
        <p:nvSpPr>
          <p:cNvPr id="7" name="Espace réservé du pied de page 6"/>
          <p:cNvSpPr>
            <a:spLocks noGrp="1"/>
          </p:cNvSpPr>
          <p:nvPr>
            <p:ph type="ftr" sz="quarter" idx="11"/>
          </p:nvPr>
        </p:nvSpPr>
        <p:spPr/>
        <p:txBody>
          <a:bodyPr/>
          <a:lstStyle/>
          <a:p>
            <a:r>
              <a:rPr lang="fr-FR" smtClean="0"/>
              <a:t>Intitulé de la direction/service</a:t>
            </a:r>
            <a:endParaRPr lang="fr-FR"/>
          </a:p>
        </p:txBody>
      </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224" y="3657600"/>
            <a:ext cx="3823716" cy="2353056"/>
          </a:xfrm>
          <a:prstGeom prst="rect">
            <a:avLst/>
          </a:prstGeom>
        </p:spPr>
      </p:pic>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595" y="904923"/>
            <a:ext cx="4586973" cy="2392871"/>
          </a:xfrm>
          <a:prstGeom prst="rect">
            <a:avLst/>
          </a:prstGeom>
        </p:spPr>
      </p:pic>
    </p:spTree>
    <p:extLst>
      <p:ext uri="{BB962C8B-B14F-4D97-AF65-F5344CB8AC3E}">
        <p14:creationId xmlns:p14="http://schemas.microsoft.com/office/powerpoint/2010/main" val="291046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C74B510-252F-4777-A78B-388D2B86BA2F}" type="datetime1">
              <a:rPr lang="fr-FR" smtClean="0"/>
              <a:t>08/12/2020</a:t>
            </a:fld>
            <a:endParaRPr lang="fr-FR"/>
          </a:p>
        </p:txBody>
      </p:sp>
      <p:sp>
        <p:nvSpPr>
          <p:cNvPr id="4" name="Espace réservé du numéro de diapositive 3"/>
          <p:cNvSpPr>
            <a:spLocks noGrp="1"/>
          </p:cNvSpPr>
          <p:nvPr>
            <p:ph type="sldNum" sz="quarter" idx="12"/>
          </p:nvPr>
        </p:nvSpPr>
        <p:spPr/>
        <p:txBody>
          <a:bodyPr/>
          <a:lstStyle/>
          <a:p>
            <a:fld id="{07C99ADF-20A6-40EF-AAB9-F326D6E12C60}" type="slidenum">
              <a:rPr lang="fr-FR" smtClean="0"/>
              <a:t>6</a:t>
            </a:fld>
            <a:endParaRPr lang="fr-FR"/>
          </a:p>
        </p:txBody>
      </p:sp>
      <p:sp>
        <p:nvSpPr>
          <p:cNvPr id="5" name="Espace réservé du contenu 4"/>
          <p:cNvSpPr>
            <a:spLocks noGrp="1"/>
          </p:cNvSpPr>
          <p:nvPr>
            <p:ph sz="quarter" idx="4"/>
          </p:nvPr>
        </p:nvSpPr>
        <p:spPr>
          <a:xfrm>
            <a:off x="401541" y="1463040"/>
            <a:ext cx="5450619" cy="4351606"/>
          </a:xfrm>
        </p:spPr>
        <p:txBody>
          <a:bodyPr>
            <a:normAutofit fontScale="92500" lnSpcReduction="20000"/>
          </a:bodyPr>
          <a:lstStyle/>
          <a:p>
            <a:r>
              <a:rPr lang="fr-FR" b="1" dirty="0"/>
              <a:t>Communauté de Communes du </a:t>
            </a:r>
            <a:r>
              <a:rPr lang="fr-FR" b="1" dirty="0" err="1"/>
              <a:t>Clunisois</a:t>
            </a:r>
            <a:r>
              <a:rPr lang="fr-FR" b="1" dirty="0"/>
              <a:t> (Bourgogne Franche Comté) </a:t>
            </a:r>
            <a:endParaRPr lang="fr-FR" dirty="0"/>
          </a:p>
          <a:p>
            <a:r>
              <a:rPr lang="fr-FR" b="1" dirty="0"/>
              <a:t> </a:t>
            </a:r>
            <a:endParaRPr lang="fr-FR" dirty="0"/>
          </a:p>
          <a:p>
            <a:r>
              <a:rPr lang="fr-FR" b="1" dirty="0" smtClean="0"/>
              <a:t>Vélo </a:t>
            </a:r>
            <a:r>
              <a:rPr lang="fr-FR" b="1" dirty="0"/>
              <a:t>pour tous en </a:t>
            </a:r>
            <a:r>
              <a:rPr lang="fr-FR" b="1" dirty="0" err="1"/>
              <a:t>Clunisois</a:t>
            </a:r>
            <a:r>
              <a:rPr lang="fr-FR" b="1" dirty="0"/>
              <a:t> : des animations de proximité pour lever les freins à la pratique du vélo </a:t>
            </a:r>
            <a:endParaRPr lang="fr-FR" dirty="0"/>
          </a:p>
          <a:p>
            <a:r>
              <a:rPr lang="fr-FR" dirty="0" smtClean="0"/>
              <a:t>Pour </a:t>
            </a:r>
            <a:r>
              <a:rPr lang="fr-FR" dirty="0"/>
              <a:t>l’élaboration du schéma directeur cyclable, la communauté de communes, en partenariat avec l’association La Vie </a:t>
            </a:r>
            <a:r>
              <a:rPr lang="fr-FR" dirty="0" err="1"/>
              <a:t>Cyclette</a:t>
            </a:r>
            <a:r>
              <a:rPr lang="fr-FR" dirty="0"/>
              <a:t> en </a:t>
            </a:r>
            <a:r>
              <a:rPr lang="fr-FR" dirty="0" err="1"/>
              <a:t>Clunisois</a:t>
            </a:r>
            <a:r>
              <a:rPr lang="fr-FR" dirty="0"/>
              <a:t> et le foyer rural, a organisé des rencontres « Parlons vélo » en juillet 2020 sur Cluny et quatre autres communes. 60 personnes y ont participé et profité d’ateliers : cartographie participative, essai de vélos électriques et atelier de réparation. </a:t>
            </a:r>
            <a:endParaRPr lang="fr-FR" dirty="0" smtClean="0"/>
          </a:p>
          <a:p>
            <a:r>
              <a:rPr lang="fr-FR" dirty="0" smtClean="0"/>
              <a:t>Les </a:t>
            </a:r>
            <a:r>
              <a:rPr lang="fr-FR" dirty="0"/>
              <a:t>échanges Parlons Vélo se sont aussi poursuivis lors d’une journée proposant des animations dédiées davantage aux familles : cirque, parcours vélo pour enfants, essais de vélos électriques et rallye vélo. </a:t>
            </a:r>
          </a:p>
          <a:p>
            <a:r>
              <a:rPr lang="fr-FR" dirty="0">
                <a:hlinkClick r:id="rId2"/>
              </a:rPr>
              <a:t>https://www.enclunisois.com/voila-la-video-sur-la-semaine-de-la-mobilite</a:t>
            </a:r>
            <a:r>
              <a:rPr lang="fr-FR" dirty="0" smtClean="0">
                <a:hlinkClick r:id="rId2"/>
              </a:rPr>
              <a:t>/</a:t>
            </a:r>
            <a:r>
              <a:rPr lang="fr-FR" dirty="0" smtClean="0"/>
              <a:t> </a:t>
            </a:r>
            <a:endParaRPr lang="fr-FR" dirty="0"/>
          </a:p>
        </p:txBody>
      </p:sp>
      <p:pic>
        <p:nvPicPr>
          <p:cNvPr id="9" name="Espace réservé du contenu 8"/>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077696" y="1541445"/>
            <a:ext cx="2187532" cy="1594421"/>
          </a:xfrm>
        </p:spPr>
      </p:pic>
      <p:sp>
        <p:nvSpPr>
          <p:cNvPr id="7" name="Espace réservé du contenu 6"/>
          <p:cNvSpPr>
            <a:spLocks noGrp="1"/>
          </p:cNvSpPr>
          <p:nvPr>
            <p:ph sz="quarter" idx="15"/>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smtClean="0"/>
              <a:t>Intitulé de la direction/service</a:t>
            </a:r>
            <a:endParaRPr lang="fr-FR"/>
          </a:p>
        </p:txBody>
      </p:sp>
      <p:pic>
        <p:nvPicPr>
          <p:cNvPr id="10" name="Image 9"/>
          <p:cNvPicPr>
            <a:picLocks noChangeAspect="1"/>
          </p:cNvPicPr>
          <p:nvPr/>
        </p:nvPicPr>
        <p:blipFill>
          <a:blip r:embed="rId4"/>
          <a:stretch>
            <a:fillRect/>
          </a:stretch>
        </p:blipFill>
        <p:spPr>
          <a:xfrm>
            <a:off x="7014013" y="3457035"/>
            <a:ext cx="3631409" cy="2059305"/>
          </a:xfrm>
          <a:prstGeom prst="rect">
            <a:avLst/>
          </a:prstGeom>
        </p:spPr>
      </p:pic>
    </p:spTree>
    <p:extLst>
      <p:ext uri="{BB962C8B-B14F-4D97-AF65-F5344CB8AC3E}">
        <p14:creationId xmlns:p14="http://schemas.microsoft.com/office/powerpoint/2010/main" val="5468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C74B510-252F-4777-A78B-388D2B86BA2F}" type="datetime1">
              <a:rPr lang="fr-FR" smtClean="0"/>
              <a:t>08/12/2020</a:t>
            </a:fld>
            <a:endParaRPr lang="fr-FR"/>
          </a:p>
        </p:txBody>
      </p:sp>
      <p:sp>
        <p:nvSpPr>
          <p:cNvPr id="4" name="Espace réservé du numéro de diapositive 3"/>
          <p:cNvSpPr>
            <a:spLocks noGrp="1"/>
          </p:cNvSpPr>
          <p:nvPr>
            <p:ph type="sldNum" sz="quarter" idx="12"/>
          </p:nvPr>
        </p:nvSpPr>
        <p:spPr/>
        <p:txBody>
          <a:bodyPr/>
          <a:lstStyle/>
          <a:p>
            <a:fld id="{07C99ADF-20A6-40EF-AAB9-F326D6E12C60}" type="slidenum">
              <a:rPr lang="fr-FR" smtClean="0"/>
              <a:t>7</a:t>
            </a:fld>
            <a:endParaRPr lang="fr-FR"/>
          </a:p>
        </p:txBody>
      </p:sp>
      <p:sp>
        <p:nvSpPr>
          <p:cNvPr id="5" name="Espace réservé du contenu 4"/>
          <p:cNvSpPr>
            <a:spLocks noGrp="1"/>
          </p:cNvSpPr>
          <p:nvPr>
            <p:ph sz="quarter" idx="4"/>
          </p:nvPr>
        </p:nvSpPr>
        <p:spPr>
          <a:xfrm>
            <a:off x="401541" y="2036064"/>
            <a:ext cx="5528204" cy="3778582"/>
          </a:xfrm>
        </p:spPr>
        <p:txBody>
          <a:bodyPr/>
          <a:lstStyle/>
          <a:p>
            <a:r>
              <a:rPr lang="fr-FR" b="1" dirty="0" smtClean="0"/>
              <a:t>CARENE – Saint Nazaire agglomération (Pays de la Loire)</a:t>
            </a:r>
          </a:p>
          <a:p>
            <a:r>
              <a:rPr lang="fr-FR" b="1" dirty="0" err="1" smtClean="0"/>
              <a:t>VélYcéo</a:t>
            </a:r>
            <a:r>
              <a:rPr lang="fr-FR" b="1" dirty="0"/>
              <a:t> : un développement exponentiel pour le service VAE de location longue </a:t>
            </a:r>
            <a:r>
              <a:rPr lang="fr-FR" b="1" dirty="0" smtClean="0"/>
              <a:t>durée</a:t>
            </a:r>
          </a:p>
          <a:p>
            <a:r>
              <a:rPr lang="fr-FR" dirty="0"/>
              <a:t>Depuis le printemps 2017, la CARENE Saint-Nazaire agglomération met à disposition des habitants des vélos à assistance électriques (VAE). Le succès est immédiat et le parc initial de 200 vélos est successivement renforcé et propose différents vélos (1600 VAE, 8 vélos cargos, 80 vélos classiques) en 2020</a:t>
            </a:r>
          </a:p>
          <a:p>
            <a:endParaRPr lang="fr-FR" dirty="0"/>
          </a:p>
        </p:txBody>
      </p:sp>
      <p:sp>
        <p:nvSpPr>
          <p:cNvPr id="8" name="Espace réservé du pied de page 7"/>
          <p:cNvSpPr>
            <a:spLocks noGrp="1"/>
          </p:cNvSpPr>
          <p:nvPr>
            <p:ph type="ftr" sz="quarter" idx="11"/>
          </p:nvPr>
        </p:nvSpPr>
        <p:spPr/>
        <p:txBody>
          <a:bodyPr/>
          <a:lstStyle/>
          <a:p>
            <a:r>
              <a:rPr lang="fr-FR" smtClean="0"/>
              <a:t>Intitulé de la direction/service</a:t>
            </a:r>
            <a:endParaRPr lang="fr-F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560" y="1194816"/>
            <a:ext cx="4331208" cy="4331208"/>
          </a:xfrm>
          <a:prstGeom prst="rect">
            <a:avLst/>
          </a:prstGeom>
        </p:spPr>
      </p:pic>
    </p:spTree>
    <p:extLst>
      <p:ext uri="{BB962C8B-B14F-4D97-AF65-F5344CB8AC3E}">
        <p14:creationId xmlns:p14="http://schemas.microsoft.com/office/powerpoint/2010/main" val="821012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AVELO 2 ( 2021 – 2024)</a:t>
            </a:r>
            <a:endParaRPr lang="fr-FR" dirty="0"/>
          </a:p>
        </p:txBody>
      </p:sp>
      <p:sp>
        <p:nvSpPr>
          <p:cNvPr id="3" name="Espace réservé de la date 2"/>
          <p:cNvSpPr>
            <a:spLocks noGrp="1"/>
          </p:cNvSpPr>
          <p:nvPr>
            <p:ph type="dt" sz="half" idx="10"/>
          </p:nvPr>
        </p:nvSpPr>
        <p:spPr/>
        <p:txBody>
          <a:bodyPr/>
          <a:lstStyle/>
          <a:p>
            <a:fld id="{3E873AE1-5950-4748-95FC-98A910B14992}" type="datetime1">
              <a:rPr lang="fr-FR" smtClean="0"/>
              <a:t>08/12/2020</a:t>
            </a:fld>
            <a:endParaRPr lang="fr-FR"/>
          </a:p>
        </p:txBody>
      </p:sp>
      <p:sp>
        <p:nvSpPr>
          <p:cNvPr id="4" name="Espace réservé du numéro de diapositive 3"/>
          <p:cNvSpPr>
            <a:spLocks noGrp="1"/>
          </p:cNvSpPr>
          <p:nvPr>
            <p:ph type="sldNum" sz="quarter" idx="12"/>
          </p:nvPr>
        </p:nvSpPr>
        <p:spPr/>
        <p:txBody>
          <a:bodyPr/>
          <a:lstStyle/>
          <a:p>
            <a:fld id="{07C99ADF-20A6-40EF-AAB9-F326D6E12C60}" type="slidenum">
              <a:rPr lang="fr-FR" smtClean="0"/>
              <a:t>8</a:t>
            </a:fld>
            <a:endParaRPr lang="fr-FR"/>
          </a:p>
        </p:txBody>
      </p:sp>
      <p:sp>
        <p:nvSpPr>
          <p:cNvPr id="9" name="Espace réservé du contenu 8"/>
          <p:cNvSpPr>
            <a:spLocks noGrp="1"/>
          </p:cNvSpPr>
          <p:nvPr>
            <p:ph sz="quarter" idx="4"/>
          </p:nvPr>
        </p:nvSpPr>
        <p:spPr>
          <a:xfrm>
            <a:off x="401541" y="2392078"/>
            <a:ext cx="2158779" cy="3422568"/>
          </a:xfrm>
        </p:spPr>
        <p:style>
          <a:lnRef idx="2">
            <a:schemeClr val="dk1"/>
          </a:lnRef>
          <a:fillRef idx="1">
            <a:schemeClr val="lt1"/>
          </a:fillRef>
          <a:effectRef idx="0">
            <a:schemeClr val="dk1"/>
          </a:effectRef>
          <a:fontRef idx="minor">
            <a:schemeClr val="dk1"/>
          </a:fontRef>
        </p:style>
        <p:txBody>
          <a:bodyPr/>
          <a:lstStyle/>
          <a:p>
            <a:r>
              <a:rPr lang="fr-FR" dirty="0" smtClean="0"/>
              <a:t>Programme CEE, budget : 25M€</a:t>
            </a:r>
          </a:p>
          <a:p>
            <a:r>
              <a:rPr lang="fr-FR" dirty="0" smtClean="0"/>
              <a:t>Objectif : 400 bénéficiaires</a:t>
            </a:r>
          </a:p>
          <a:p>
            <a:r>
              <a:rPr lang="fr-FR" dirty="0" smtClean="0"/>
              <a:t>Accompagnement technique (formations, mise à disposition de ressources, mise en réseau) et financier</a:t>
            </a:r>
          </a:p>
          <a:p>
            <a:endParaRPr lang="fr-FR" dirty="0" smtClean="0"/>
          </a:p>
          <a:p>
            <a:endParaRPr lang="fr-FR" dirty="0"/>
          </a:p>
        </p:txBody>
      </p:sp>
      <p:sp>
        <p:nvSpPr>
          <p:cNvPr id="13" name="Espace réservé du contenu 12"/>
          <p:cNvSpPr>
            <a:spLocks noGrp="1"/>
          </p:cNvSpPr>
          <p:nvPr>
            <p:ph sz="quarter" idx="13"/>
          </p:nvPr>
        </p:nvSpPr>
        <p:spPr>
          <a:xfrm>
            <a:off x="3109486" y="2218156"/>
            <a:ext cx="8669310" cy="3422568"/>
          </a:xfrm>
        </p:spPr>
        <p:txBody>
          <a:bodyPr numCol="2">
            <a:noAutofit/>
          </a:bodyPr>
          <a:lstStyle/>
          <a:p>
            <a:pPr lvl="0"/>
            <a:r>
              <a:rPr lang="fr-FR" sz="1400" dirty="0" smtClean="0"/>
              <a:t>Territoires cibles :</a:t>
            </a:r>
          </a:p>
          <a:p>
            <a:pPr lvl="0"/>
            <a:r>
              <a:rPr lang="fr-FR" sz="1400" b="1" dirty="0" smtClean="0"/>
              <a:t>Territoires </a:t>
            </a:r>
            <a:r>
              <a:rPr lang="fr-FR" sz="1400" b="1" dirty="0"/>
              <a:t>peu denses et/ou ruraux </a:t>
            </a:r>
          </a:p>
          <a:p>
            <a:pPr lvl="0"/>
            <a:r>
              <a:rPr lang="fr-FR" sz="1400" b="1" dirty="0"/>
              <a:t>Périphéries des communautés urbaines ou des Métropoles</a:t>
            </a:r>
          </a:p>
          <a:p>
            <a:r>
              <a:rPr lang="fr-FR" sz="1400" dirty="0" smtClean="0"/>
              <a:t>Sont </a:t>
            </a:r>
            <a:r>
              <a:rPr lang="fr-FR" sz="1400" dirty="0"/>
              <a:t>éligibles :</a:t>
            </a:r>
          </a:p>
          <a:p>
            <a:pPr marL="285750" lvl="0" indent="-285750">
              <a:buFont typeface="Arial" panose="020B0604020202020204" pitchFamily="34" charset="0"/>
              <a:buChar char="•"/>
            </a:pPr>
            <a:r>
              <a:rPr lang="fr-FR" sz="1400" dirty="0"/>
              <a:t>Les EPCI (tout particulièrement communautés de communes et communauté d’agglomération) de moins de 250 000 habitants dont la ville la plus peuplée fait moins de 100 000 habitants</a:t>
            </a:r>
          </a:p>
          <a:p>
            <a:pPr marL="285750" lvl="0" indent="-285750">
              <a:buFont typeface="Arial" panose="020B0604020202020204" pitchFamily="34" charset="0"/>
              <a:buChar char="•"/>
            </a:pPr>
            <a:r>
              <a:rPr lang="fr-FR" sz="1400" dirty="0"/>
              <a:t>Les communes de moins de 100 000 habitants si elles démontrent que l’intercommunalité dont elles dépendent les soutient dans le projet candidat</a:t>
            </a:r>
          </a:p>
          <a:p>
            <a:pPr marL="285750" lvl="0" indent="-285750">
              <a:buFont typeface="Arial" panose="020B0604020202020204" pitchFamily="34" charset="0"/>
              <a:buChar char="•"/>
            </a:pPr>
            <a:r>
              <a:rPr lang="fr-FR" sz="1400" dirty="0"/>
              <a:t>Les départements pour des projets en lien avec leurs compétences obligatoires (collèges, solidarité, …)</a:t>
            </a:r>
          </a:p>
          <a:p>
            <a:pPr marL="285750" lvl="0" indent="-285750">
              <a:buFont typeface="Arial" panose="020B0604020202020204" pitchFamily="34" charset="0"/>
              <a:buChar char="•"/>
            </a:pPr>
            <a:r>
              <a:rPr lang="fr-FR" sz="1400" dirty="0" smtClean="0"/>
              <a:t>Les </a:t>
            </a:r>
            <a:r>
              <a:rPr lang="fr-FR" sz="1400" dirty="0"/>
              <a:t>EPCI de plus de 250 000 habitants et ceux de moins de 250 000 habitants dont la ville la plus peuplée fait plus de 100 000 habitants sont éligibles pour des projets concernant exclusivement une ou des communes de l’EPCI faisant moins de 100 000 habitants</a:t>
            </a:r>
          </a:p>
          <a:p>
            <a:pPr marL="285750" lvl="0" indent="-285750">
              <a:buFont typeface="Arial" panose="020B0604020202020204" pitchFamily="34" charset="0"/>
              <a:buChar char="•"/>
            </a:pPr>
            <a:r>
              <a:rPr lang="fr-FR" sz="1400" dirty="0"/>
              <a:t>Les Pays*, PNR, Pôles Métropolitains et Syndicats mixtes de mobilité sont éligibles pour des projets concernant exclusivement une ou des communes de l’entité faisant chacune moins de 100 000 habitants. </a:t>
            </a:r>
          </a:p>
          <a:p>
            <a:endParaRPr lang="fr-FR" sz="1400" dirty="0"/>
          </a:p>
          <a:p>
            <a:endParaRPr lang="fr-FR" sz="1400" dirty="0"/>
          </a:p>
        </p:txBody>
      </p:sp>
      <p:sp>
        <p:nvSpPr>
          <p:cNvPr id="17" name="Espace réservé du contenu 16"/>
          <p:cNvSpPr>
            <a:spLocks noGrp="1"/>
          </p:cNvSpPr>
          <p:nvPr>
            <p:ph sz="quarter" idx="15"/>
          </p:nvPr>
        </p:nvSpPr>
        <p:spPr/>
        <p:txBody>
          <a:bodyPr/>
          <a:lstStyle/>
          <a:p>
            <a:endParaRPr lang="fr-FR"/>
          </a:p>
        </p:txBody>
      </p:sp>
      <p:sp>
        <p:nvSpPr>
          <p:cNvPr id="7" name="Espace réservé du pied de page 6"/>
          <p:cNvSpPr>
            <a:spLocks noGrp="1"/>
          </p:cNvSpPr>
          <p:nvPr>
            <p:ph type="ftr" sz="quarter" idx="11"/>
          </p:nvPr>
        </p:nvSpPr>
        <p:spPr/>
        <p:txBody>
          <a:bodyPr/>
          <a:lstStyle/>
          <a:p>
            <a:r>
              <a:rPr lang="fr-FR" smtClean="0"/>
              <a:t>Intitulé de la direction/service</a:t>
            </a:r>
            <a:endParaRPr lang="fr-FR"/>
          </a:p>
        </p:txBody>
      </p:sp>
    </p:spTree>
    <p:extLst>
      <p:ext uri="{BB962C8B-B14F-4D97-AF65-F5344CB8AC3E}">
        <p14:creationId xmlns:p14="http://schemas.microsoft.com/office/powerpoint/2010/main" val="16794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AVELO 2 (2021 – 2024)</a:t>
            </a:r>
            <a:endParaRPr lang="fr-FR" dirty="0"/>
          </a:p>
        </p:txBody>
      </p:sp>
      <p:sp>
        <p:nvSpPr>
          <p:cNvPr id="3" name="Espace réservé de la date 2"/>
          <p:cNvSpPr>
            <a:spLocks noGrp="1"/>
          </p:cNvSpPr>
          <p:nvPr>
            <p:ph type="dt" sz="half" idx="10"/>
          </p:nvPr>
        </p:nvSpPr>
        <p:spPr/>
        <p:txBody>
          <a:bodyPr/>
          <a:lstStyle/>
          <a:p>
            <a:fld id="{AC74B510-252F-4777-A78B-388D2B86BA2F}" type="datetime1">
              <a:rPr lang="fr-FR" smtClean="0"/>
              <a:t>08/12/2020</a:t>
            </a:fld>
            <a:endParaRPr lang="fr-FR"/>
          </a:p>
        </p:txBody>
      </p:sp>
      <p:sp>
        <p:nvSpPr>
          <p:cNvPr id="4" name="Espace réservé du numéro de diapositive 3"/>
          <p:cNvSpPr>
            <a:spLocks noGrp="1"/>
          </p:cNvSpPr>
          <p:nvPr>
            <p:ph type="sldNum" sz="quarter" idx="12"/>
          </p:nvPr>
        </p:nvSpPr>
        <p:spPr/>
        <p:txBody>
          <a:bodyPr/>
          <a:lstStyle/>
          <a:p>
            <a:fld id="{07C99ADF-20A6-40EF-AAB9-F326D6E12C60}" type="slidenum">
              <a:rPr lang="fr-FR" smtClean="0"/>
              <a:t>9</a:t>
            </a:fld>
            <a:endParaRPr lang="fr-FR"/>
          </a:p>
        </p:txBody>
      </p:sp>
      <p:sp>
        <p:nvSpPr>
          <p:cNvPr id="9" name="Espace réservé du contenu 8"/>
          <p:cNvSpPr>
            <a:spLocks noGrp="1"/>
          </p:cNvSpPr>
          <p:nvPr>
            <p:ph sz="quarter" idx="4"/>
          </p:nvPr>
        </p:nvSpPr>
        <p:spPr/>
        <p:txBody>
          <a:bodyPr>
            <a:normAutofit/>
          </a:bodyPr>
          <a:lstStyle/>
          <a:p>
            <a:r>
              <a:rPr lang="fr-FR" b="1" dirty="0" smtClean="0"/>
              <a:t>Taux d’aide</a:t>
            </a:r>
          </a:p>
          <a:p>
            <a:pPr marL="285750" indent="-285750">
              <a:buFontTx/>
              <a:buChar char="-"/>
            </a:pPr>
            <a:r>
              <a:rPr lang="fr-FR" dirty="0" smtClean="0"/>
              <a:t>50%</a:t>
            </a:r>
          </a:p>
          <a:p>
            <a:pPr marL="285750" indent="-285750">
              <a:buFontTx/>
              <a:buChar char="-"/>
            </a:pPr>
            <a:r>
              <a:rPr lang="fr-FR" dirty="0" smtClean="0"/>
              <a:t>60% pour les EPCI AOM ou qui vont le devenir</a:t>
            </a:r>
          </a:p>
          <a:p>
            <a:pPr marL="285750" indent="-285750">
              <a:buFontTx/>
              <a:buChar char="-"/>
            </a:pPr>
            <a:r>
              <a:rPr lang="fr-FR" dirty="0" smtClean="0"/>
              <a:t>70% pour les zones non-interconnectées (Corse, Outre-mer)</a:t>
            </a:r>
          </a:p>
          <a:p>
            <a:r>
              <a:rPr lang="fr-FR" dirty="0" smtClean="0"/>
              <a:t>Plafond des dépenses éligibles : 100 000€/axe</a:t>
            </a:r>
          </a:p>
          <a:p>
            <a:r>
              <a:rPr lang="fr-FR" dirty="0" smtClean="0"/>
              <a:t>Montant maximum de subvention : 200 000€</a:t>
            </a:r>
            <a:endParaRPr lang="fr-FR" dirty="0"/>
          </a:p>
        </p:txBody>
      </p:sp>
      <p:sp>
        <p:nvSpPr>
          <p:cNvPr id="10" name="Espace réservé du contenu 9"/>
          <p:cNvSpPr>
            <a:spLocks noGrp="1"/>
          </p:cNvSpPr>
          <p:nvPr>
            <p:ph sz="quarter" idx="13"/>
          </p:nvPr>
        </p:nvSpPr>
        <p:spPr/>
        <p:txBody>
          <a:bodyPr/>
          <a:lstStyle/>
          <a:p>
            <a:r>
              <a:rPr lang="fr-FR" b="1" dirty="0" smtClean="0"/>
              <a:t>Recrutement des bénéficiaires</a:t>
            </a:r>
          </a:p>
          <a:p>
            <a:r>
              <a:rPr lang="fr-FR" dirty="0" smtClean="0"/>
              <a:t>2 appels à projets (2021 et 2022) selon le calendrier :</a:t>
            </a:r>
          </a:p>
          <a:p>
            <a:pPr marL="285750" indent="-285750">
              <a:buFontTx/>
              <a:buChar char="-"/>
            </a:pPr>
            <a:r>
              <a:rPr lang="fr-FR" dirty="0" smtClean="0"/>
              <a:t>Janvier : lancement de l’AAP</a:t>
            </a:r>
          </a:p>
          <a:p>
            <a:pPr marL="285750" indent="-285750">
              <a:buFontTx/>
              <a:buChar char="-"/>
            </a:pPr>
            <a:r>
              <a:rPr lang="fr-FR" dirty="0" smtClean="0"/>
              <a:t>Mai : clôture</a:t>
            </a:r>
          </a:p>
          <a:p>
            <a:pPr marL="285750" indent="-285750">
              <a:buFontTx/>
              <a:buChar char="-"/>
            </a:pPr>
            <a:r>
              <a:rPr lang="fr-FR" dirty="0" smtClean="0"/>
              <a:t>Septembre : annonce des lauréats</a:t>
            </a:r>
          </a:p>
        </p:txBody>
      </p:sp>
      <p:sp>
        <p:nvSpPr>
          <p:cNvPr id="13" name="Espace réservé du contenu 12"/>
          <p:cNvSpPr>
            <a:spLocks noGrp="1"/>
          </p:cNvSpPr>
          <p:nvPr>
            <p:ph sz="quarter" idx="15"/>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smtClean="0"/>
              <a:t>Intitulé de la direction/service</a:t>
            </a:r>
            <a:endParaRPr lang="fr-FR"/>
          </a:p>
        </p:txBody>
      </p:sp>
    </p:spTree>
    <p:extLst>
      <p:ext uri="{BB962C8B-B14F-4D97-AF65-F5344CB8AC3E}">
        <p14:creationId xmlns:p14="http://schemas.microsoft.com/office/powerpoint/2010/main" val="4001387283"/>
      </p:ext>
    </p:extLst>
  </p:cSld>
  <p:clrMapOvr>
    <a:masterClrMapping/>
  </p:clrMapOvr>
</p:sld>
</file>

<file path=ppt/theme/theme1.xml><?xml version="1.0" encoding="utf-8"?>
<a:theme xmlns:a="http://schemas.openxmlformats.org/drawingml/2006/main" name="Thème Office">
  <a:themeElements>
    <a:clrScheme name="ADEME">
      <a:dk1>
        <a:sysClr val="windowText" lastClr="000000"/>
      </a:dk1>
      <a:lt1>
        <a:sysClr val="window" lastClr="FFFFFF"/>
      </a:lt1>
      <a:dk2>
        <a:srgbClr val="169B62"/>
      </a:dk2>
      <a:lt2>
        <a:srgbClr val="466964"/>
      </a:lt2>
      <a:accent1>
        <a:srgbClr val="5770BE"/>
      </a:accent1>
      <a:accent2>
        <a:srgbClr val="484D7A"/>
      </a:accent2>
      <a:accent3>
        <a:srgbClr val="FF8D7E"/>
      </a:accent3>
      <a:accent4>
        <a:srgbClr val="FFE800"/>
      </a:accent4>
      <a:accent5>
        <a:srgbClr val="FF9940"/>
      </a:accent5>
      <a:accent6>
        <a:srgbClr val="FF6F4C"/>
      </a:accent6>
      <a:hlink>
        <a:srgbClr val="7D4E5B"/>
      </a:hlink>
      <a:folHlink>
        <a:srgbClr val="A26859"/>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744</TotalTime>
  <Words>1503</Words>
  <Application>Microsoft Office PowerPoint</Application>
  <PresentationFormat>Grand écran</PresentationFormat>
  <Paragraphs>151</Paragraphs>
  <Slides>14</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Wingdings</vt:lpstr>
      <vt:lpstr>Thème Office</vt:lpstr>
      <vt:lpstr>Webinaire France Mobilité n°3</vt:lpstr>
      <vt:lpstr>L’action de l’ADEME en faveur du vélo</vt:lpstr>
      <vt:lpstr>Le programme AVELO</vt:lpstr>
      <vt:lpstr>Un accompagnement technique et financier</vt:lpstr>
      <vt:lpstr>Exemples de projets lauréats</vt:lpstr>
      <vt:lpstr>Présentation PowerPoint</vt:lpstr>
      <vt:lpstr>Présentation PowerPoint</vt:lpstr>
      <vt:lpstr>AVELO 2 ( 2021 – 2024)</vt:lpstr>
      <vt:lpstr>AVELO 2 (2021 – 2024)</vt:lpstr>
      <vt:lpstr>AVELO 2 – Axes du programme</vt:lpstr>
      <vt:lpstr>AVELO 2 – Axes du programme</vt:lpstr>
      <vt:lpstr>AVELO 2 – Axes du programme</vt:lpstr>
      <vt:lpstr>AVELO 2 – en savoir plus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Freytet-Gentil</dc:creator>
  <cp:lastModifiedBy>SCHREIBER Claire</cp:lastModifiedBy>
  <cp:revision>558</cp:revision>
  <dcterms:created xsi:type="dcterms:W3CDTF">2020-03-19T10:03:35Z</dcterms:created>
  <dcterms:modified xsi:type="dcterms:W3CDTF">2020-12-08T12:17:15Z</dcterms:modified>
</cp:coreProperties>
</file>