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Work Sans" panose="020B0604020202020204" charset="0"/>
      <p:regular r:id="rId32"/>
      <p:bold r:id="rId33"/>
      <p:italic r:id="rId34"/>
      <p:boldItalic r:id="rId35"/>
    </p:embeddedFont>
    <p:embeddedFont>
      <p:font typeface="BioRhyme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TkTq13Uw+6W2eZfwH+ofNz7f3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55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33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47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ee350b7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cfee350b7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51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832c0ebb6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0832c0ebb6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9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832c0ebb6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0832c0ebb6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18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832c0ebb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0832c0ebb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02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832c0ebb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0832c0ebb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115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832c0ebb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0832c0ebb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364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832c0ebb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0832c0ebb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5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dd480a3b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1dd480a3b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12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dd480a3b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1dd480a3b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629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dd480a3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1dd480a3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5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832c0e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g10832c0eb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82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dd480a3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11dd480a3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380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dd480a3d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11dd480a3d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81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dd480a3d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1dd480a3d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750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dd480a3d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11dd480a3d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57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dd480a3d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11dd480a3d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98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d658702d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11d658702d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147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832c0ebb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10832c0ebb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407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2158455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112158455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11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21584553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1121584553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308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121584553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1121584553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53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832c0ebb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10832c0ebb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94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832c0eb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10832c0ebb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84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832c0ebb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832c0ebb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99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832c0ebb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0832c0ebb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34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832c0ebb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0832c0ebb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54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32c0ebb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832c0ebb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04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87b157a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087b157a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379094" y="247338"/>
            <a:ext cx="7453205" cy="41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>
          <a:xfrm>
            <a:off x="185119" y="104268"/>
            <a:ext cx="1097413" cy="619657"/>
            <a:chOff x="0" y="237744"/>
            <a:chExt cx="1285595" cy="736877"/>
          </a:xfrm>
        </p:grpSpPr>
        <p:pic>
          <p:nvPicPr>
            <p:cNvPr id="7" name="Google Shape;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37744"/>
              <a:ext cx="1285595" cy="736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3"/>
            <p:cNvSpPr/>
            <p:nvPr/>
          </p:nvSpPr>
          <p:spPr>
            <a:xfrm>
              <a:off x="398834" y="787357"/>
              <a:ext cx="530235" cy="1070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Google Shape;9;p3" descr="Image 27"/>
          <p:cNvPicPr preferRelativeResize="0"/>
          <p:nvPr/>
        </p:nvPicPr>
        <p:blipFill rotWithShape="1">
          <a:blip r:embed="rId6">
            <a:alphaModFix/>
          </a:blip>
          <a:srcRect l="-7085" t="-7272" r="-1" b="-6816"/>
          <a:stretch/>
        </p:blipFill>
        <p:spPr>
          <a:xfrm>
            <a:off x="0" y="4577050"/>
            <a:ext cx="548217" cy="52916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pertises-territoires.fr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"/>
          <p:cNvGrpSpPr/>
          <p:nvPr/>
        </p:nvGrpSpPr>
        <p:grpSpPr>
          <a:xfrm>
            <a:off x="0" y="37317"/>
            <a:ext cx="9144000" cy="5068866"/>
            <a:chOff x="0" y="1076661"/>
            <a:chExt cx="9144000" cy="5068866"/>
          </a:xfrm>
        </p:grpSpPr>
        <p:pic>
          <p:nvPicPr>
            <p:cNvPr id="29" name="Google Shape;2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076661"/>
              <a:ext cx="9144000" cy="5068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1"/>
            <p:cNvSpPr/>
            <p:nvPr/>
          </p:nvSpPr>
          <p:spPr>
            <a:xfrm>
              <a:off x="5429250" y="3771900"/>
              <a:ext cx="1323975" cy="342696"/>
            </a:xfrm>
            <a:prstGeom prst="rect">
              <a:avLst/>
            </a:prstGeom>
            <a:solidFill>
              <a:srgbClr val="D8E0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Google Shape;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4502819" y="3179242"/>
            <a:ext cx="4167739" cy="911475"/>
          </a:xfrm>
          <a:prstGeom prst="rect">
            <a:avLst/>
          </a:prstGeom>
          <a:solidFill>
            <a:srgbClr val="F8F8F8">
              <a:alpha val="7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1" i="0" u="none" strike="noStrike" cap="none">
                <a:solidFill>
                  <a:srgbClr val="F17559"/>
                </a:solidFill>
                <a:latin typeface="Arial"/>
                <a:ea typeface="Arial"/>
                <a:cs typeface="Arial"/>
                <a:sym typeface="Arial"/>
              </a:rPr>
              <a:t>Guide utilisateur</a:t>
            </a:r>
            <a:r>
              <a:rPr lang="f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0" i="1" u="none" strike="noStrike" cap="none">
                <a:solidFill>
                  <a:srgbClr val="5A71B4"/>
                </a:solidFill>
                <a:latin typeface="Arial"/>
                <a:ea typeface="Arial"/>
                <a:cs typeface="Arial"/>
                <a:sym typeface="Arial"/>
              </a:rPr>
              <a:t>Mars 2022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cfee350b7c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101" y="1209263"/>
            <a:ext cx="3740676" cy="38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cfee350b7c_0_57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La page d’accueil : le tableau de bord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173" name="Google Shape;173;gcfee350b7c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cfee350b7c_0_57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5" name="Google Shape;175;gcfee350b7c_0_57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Publier et réagir sur le fil d’actualité 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6" name="Google Shape;176;gcfee350b7c_0_57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gcfee350b7c_0_57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8" name="Google Shape;178;gcfee350b7c_0_57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publier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message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lien vers une page web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Une question pour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sondage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 scrollant sur le fil d’actualité, j’accède à l’ensemble des publications.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réagir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sur chacune d’elle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Commenter la publication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Recommander la publication à un membre de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Aimer la publication (    )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9" name="Google Shape;179;gcfee350b7c_0_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1050" y="4078350"/>
            <a:ext cx="184625" cy="1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cfee350b7c_0_57"/>
          <p:cNvSpPr/>
          <p:nvPr/>
        </p:nvSpPr>
        <p:spPr>
          <a:xfrm>
            <a:off x="4884550" y="2363350"/>
            <a:ext cx="3407100" cy="546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gcfee350b7c_0_57"/>
          <p:cNvCxnSpPr/>
          <p:nvPr/>
        </p:nvCxnSpPr>
        <p:spPr>
          <a:xfrm flipH="1">
            <a:off x="7337925" y="2197050"/>
            <a:ext cx="325200" cy="129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2" name="Google Shape;182;gcfee350b7c_0_57"/>
          <p:cNvSpPr/>
          <p:nvPr/>
        </p:nvSpPr>
        <p:spPr>
          <a:xfrm>
            <a:off x="7517050" y="1907975"/>
            <a:ext cx="162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Espace pour publier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3" name="Google Shape;183;gcfee350b7c_0_57"/>
          <p:cNvSpPr/>
          <p:nvPr/>
        </p:nvSpPr>
        <p:spPr>
          <a:xfrm>
            <a:off x="4888269" y="4836600"/>
            <a:ext cx="953400" cy="129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cfee350b7c_0_57"/>
          <p:cNvSpPr/>
          <p:nvPr/>
        </p:nvSpPr>
        <p:spPr>
          <a:xfrm>
            <a:off x="6021794" y="4567375"/>
            <a:ext cx="32835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réagir à chaque publication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85" name="Google Shape;185;gcfee350b7c_0_57"/>
          <p:cNvCxnSpPr>
            <a:stCxn id="184" idx="1"/>
          </p:cNvCxnSpPr>
          <p:nvPr/>
        </p:nvCxnSpPr>
        <p:spPr>
          <a:xfrm flipH="1">
            <a:off x="5864294" y="4690225"/>
            <a:ext cx="157500" cy="53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10832c0ebb6_0_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475" y="1452250"/>
            <a:ext cx="4603774" cy="3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0832c0ebb6_0_224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La page d’accueil : le tableau de bord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192" name="Google Shape;192;g10832c0ebb6_0_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0832c0ebb6_0_224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4" name="Google Shape;194;g10832c0ebb6_0_224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Ajouter un évènement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5" name="Google Shape;195;g10832c0ebb6_0_224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6" name="Google Shape;196;g10832c0ebb6_0_224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7" name="Google Shape;197;g10832c0ebb6_0_224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créer un nouvel événement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pour la communauté en 5 étapes (si l’encart est disponible sur ma communauté)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Compléter les informations générales relatives à l’événement : </a:t>
            </a:r>
            <a:r>
              <a:rPr lang="fr" sz="12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titre, description, lieu</a:t>
            </a:r>
            <a:endParaRPr sz="12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Définir la date de l’événement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Inviter des participants au sein de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Ajouter un document : </a:t>
            </a:r>
            <a:r>
              <a:rPr lang="fr" sz="12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flyer, une présentation, etc.</a:t>
            </a:r>
            <a:endParaRPr sz="12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Définir le niveau de confidentialité de l’événement et de priorité pour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8" name="Google Shape;198;g10832c0ebb6_0_224"/>
          <p:cNvSpPr/>
          <p:nvPr/>
        </p:nvSpPr>
        <p:spPr>
          <a:xfrm>
            <a:off x="4263475" y="1869625"/>
            <a:ext cx="4314300" cy="143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g10832c0ebb6_0_224"/>
          <p:cNvCxnSpPr/>
          <p:nvPr/>
        </p:nvCxnSpPr>
        <p:spPr>
          <a:xfrm flipH="1">
            <a:off x="5781825" y="1482500"/>
            <a:ext cx="150000" cy="2982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0" name="Google Shape;200;g10832c0ebb6_0_224"/>
          <p:cNvSpPr/>
          <p:nvPr/>
        </p:nvSpPr>
        <p:spPr>
          <a:xfrm>
            <a:off x="6037200" y="135480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ajouter des évènements depuis la page d’accueil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10832c0ebb6_0_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141" y="2538224"/>
            <a:ext cx="6005710" cy="223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0832c0ebb6_0_236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La page d’accueil : le tableau de bord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207" name="Google Shape;207;g10832c0ebb6_0_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0832c0ebb6_0_236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g10832c0ebb6_0_236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Accéder à la FAQ de la communauté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0" name="Google Shape;210;g10832c0ebb6_0_236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" name="Google Shape;211;g10832c0ebb6_0_236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g10832c0ebb6_0_236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Grâce au bloc “Questions / réponses”,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accéder aux dernières questions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posées au sein de la communauté.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3" name="Google Shape;213;g10832c0ebb6_0_236"/>
          <p:cNvSpPr/>
          <p:nvPr/>
        </p:nvSpPr>
        <p:spPr>
          <a:xfrm>
            <a:off x="5835400" y="2538225"/>
            <a:ext cx="2953200" cy="539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g10832c0ebb6_0_236"/>
          <p:cNvCxnSpPr>
            <a:stCxn id="215" idx="1"/>
          </p:cNvCxnSpPr>
          <p:nvPr/>
        </p:nvCxnSpPr>
        <p:spPr>
          <a:xfrm flipH="1">
            <a:off x="6105975" y="1957300"/>
            <a:ext cx="255300" cy="539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g10832c0ebb6_0_236"/>
          <p:cNvSpPr/>
          <p:nvPr/>
        </p:nvSpPr>
        <p:spPr>
          <a:xfrm>
            <a:off x="6361275" y="177265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accéder aux questions posées au sein de la communauté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832c0ebb6_0_247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événement : l’agenda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221" name="Google Shape;221;g10832c0ebb6_0_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0832c0ebb6_0_247"/>
          <p:cNvSpPr/>
          <p:nvPr/>
        </p:nvSpPr>
        <p:spPr>
          <a:xfrm>
            <a:off x="303425" y="12858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Consulter l’agenda &amp; planifier des événements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3" name="Google Shape;223;g10832c0ebb6_0_247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l’onglet événement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4" name="Google Shape;224;g10832c0ebb6_0_247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g10832c0ebb6_0_247"/>
          <p:cNvSpPr/>
          <p:nvPr/>
        </p:nvSpPr>
        <p:spPr>
          <a:xfrm>
            <a:off x="303425" y="1798775"/>
            <a:ext cx="8293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avoir une vue d’ensemble des événements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à venir dans la journée, dans les 5 jours, dans la semaine ou dans le mois.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planifier des événements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depuis le bouton “Actions” avec des propositions de dates.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6" name="Google Shape;226;g10832c0ebb6_0_247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Evénement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27" name="Google Shape;227;g10832c0ebb6_0_247"/>
          <p:cNvPicPr preferRelativeResize="0"/>
          <p:nvPr/>
        </p:nvPicPr>
        <p:blipFill rotWithShape="1">
          <a:blip r:embed="rId4">
            <a:alphaModFix/>
          </a:blip>
          <a:srcRect t="25250" b="13338"/>
          <a:stretch/>
        </p:blipFill>
        <p:spPr>
          <a:xfrm>
            <a:off x="1286250" y="2571750"/>
            <a:ext cx="6935050" cy="23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0832c0ebb6_0_247"/>
          <p:cNvSpPr/>
          <p:nvPr/>
        </p:nvSpPr>
        <p:spPr>
          <a:xfrm>
            <a:off x="6990125" y="2846775"/>
            <a:ext cx="332400" cy="1656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g10832c0ebb6_0_247"/>
          <p:cNvCxnSpPr/>
          <p:nvPr/>
        </p:nvCxnSpPr>
        <p:spPr>
          <a:xfrm rot="10800000" flipH="1">
            <a:off x="6495575" y="3055525"/>
            <a:ext cx="332100" cy="2892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g10832c0ebb6_0_247"/>
          <p:cNvSpPr/>
          <p:nvPr/>
        </p:nvSpPr>
        <p:spPr>
          <a:xfrm>
            <a:off x="5564500" y="339210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cliquer sur le bouton action pour planifier un évènement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1" name="Google Shape;231;g10832c0ebb6_0_247"/>
          <p:cNvSpPr/>
          <p:nvPr/>
        </p:nvSpPr>
        <p:spPr>
          <a:xfrm>
            <a:off x="1392200" y="2775225"/>
            <a:ext cx="826800" cy="289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0832c0ebb6_0_247"/>
          <p:cNvSpPr/>
          <p:nvPr/>
        </p:nvSpPr>
        <p:spPr>
          <a:xfrm>
            <a:off x="681775" y="3269975"/>
            <a:ext cx="33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modifier l’affichage de l’agenda de la communauté en cliquant sur l’une des 4 cases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33" name="Google Shape;233;g10832c0ebb6_0_247"/>
          <p:cNvCxnSpPr/>
          <p:nvPr/>
        </p:nvCxnSpPr>
        <p:spPr>
          <a:xfrm rot="10800000" flipH="1">
            <a:off x="919325" y="3120725"/>
            <a:ext cx="353400" cy="1188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832c0ebb6_0_259"/>
          <p:cNvSpPr txBox="1"/>
          <p:nvPr/>
        </p:nvSpPr>
        <p:spPr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questions / réponses : trouver facilement des réponses à des questions concrètes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239" name="Google Shape;239;g10832c0ebb6_0_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0832c0ebb6_0_259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Poser et répondre à des questions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1" name="Google Shape;241;g10832c0ebb6_0_259"/>
          <p:cNvSpPr/>
          <p:nvPr/>
        </p:nvSpPr>
        <p:spPr>
          <a:xfrm>
            <a:off x="303425" y="809075"/>
            <a:ext cx="84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l’onglet questions / réponses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2" name="Google Shape;242;g10832c0ebb6_0_259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3" name="Google Shape;243;g10832c0ebb6_0_259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poser une question ou proposer une idée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à la communauté en cliquant sur le bouton “Posez une question” ou “Proposez une idée”. Comment procéder :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Poser sa question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Décrire et apporter des éléments de contexte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Catégoriser la question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également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répondre aux questions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posées au sein de la communauté si je bénéficie de l’expertise nécessaire. Pour cela, je clique sur la question, rédige ma réponse et la publie.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4" name="Google Shape;244;g10832c0ebb6_0_259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Questions / réponses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5" name="Google Shape;245;g10832c0ebb6_0_259"/>
          <p:cNvPicPr preferRelativeResize="0"/>
          <p:nvPr/>
        </p:nvPicPr>
        <p:blipFill rotWithShape="1">
          <a:blip r:embed="rId4">
            <a:alphaModFix/>
          </a:blip>
          <a:srcRect t="19471" r="83488"/>
          <a:stretch/>
        </p:blipFill>
        <p:spPr>
          <a:xfrm>
            <a:off x="4304333" y="1424000"/>
            <a:ext cx="1262616" cy="33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10832c0ebb6_0_259"/>
          <p:cNvPicPr preferRelativeResize="0"/>
          <p:nvPr/>
        </p:nvPicPr>
        <p:blipFill rotWithShape="1">
          <a:blip r:embed="rId4">
            <a:alphaModFix/>
          </a:blip>
          <a:srcRect l="37120" t="19471" r="21560"/>
          <a:stretch/>
        </p:blipFill>
        <p:spPr>
          <a:xfrm>
            <a:off x="5566950" y="1424000"/>
            <a:ext cx="3159576" cy="33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0832c0ebb6_0_259"/>
          <p:cNvSpPr/>
          <p:nvPr/>
        </p:nvSpPr>
        <p:spPr>
          <a:xfrm>
            <a:off x="5644675" y="1836100"/>
            <a:ext cx="2053500" cy="3456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0832c0ebb6_0_259"/>
          <p:cNvSpPr/>
          <p:nvPr/>
        </p:nvSpPr>
        <p:spPr>
          <a:xfrm>
            <a:off x="7772975" y="2009025"/>
            <a:ext cx="137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créer un nouveau fil de discussion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49" name="Google Shape;249;g10832c0ebb6_0_259"/>
          <p:cNvCxnSpPr/>
          <p:nvPr/>
        </p:nvCxnSpPr>
        <p:spPr>
          <a:xfrm rot="10800000">
            <a:off x="7794675" y="1885525"/>
            <a:ext cx="260100" cy="144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0" name="Google Shape;250;g10832c0ebb6_0_259"/>
          <p:cNvSpPr/>
          <p:nvPr/>
        </p:nvSpPr>
        <p:spPr>
          <a:xfrm>
            <a:off x="5644675" y="3447750"/>
            <a:ext cx="3038700" cy="5544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0832c0ebb6_0_259"/>
          <p:cNvSpPr/>
          <p:nvPr/>
        </p:nvSpPr>
        <p:spPr>
          <a:xfrm>
            <a:off x="4753400" y="4574250"/>
            <a:ext cx="426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Si je souhaite consulter les réponses ou que je suis en capacité d’apporter des éléments complémentaire, je clique sur la question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52" name="Google Shape;252;g10832c0ebb6_0_259"/>
          <p:cNvCxnSpPr/>
          <p:nvPr/>
        </p:nvCxnSpPr>
        <p:spPr>
          <a:xfrm rot="10800000" flipH="1">
            <a:off x="5150725" y="4074150"/>
            <a:ext cx="419100" cy="3903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832c0ebb6_0_270"/>
          <p:cNvSpPr txBox="1"/>
          <p:nvPr/>
        </p:nvSpPr>
        <p:spPr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ressources : l’ensemble du corpus documentaire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258" name="Google Shape;258;g10832c0ebb6_0_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0832c0ebb6_0_270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Ajouter et rechercher des documents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0" name="Google Shape;260;g10832c0ebb6_0_270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l’onglet ressources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1" name="Google Shape;261;g10832c0ebb6_0_270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2" name="Google Shape;262;g10832c0ebb6_0_270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ajouter des documents et des dossiers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 cliquant sur le bouton “Ajouter”. Cet onglet est l’endroit idéal pour partager tous les documents clés pour accompagner les travaux de la communauté.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rechercher des documents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pour cela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trier les documents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filtrer les documents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effectuer une recherche dans la barre en haut à droite en tapant des mots clés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3" name="Google Shape;263;g10832c0ebb6_0_270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Ressources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64" name="Google Shape;264;g10832c0ebb6_0_270"/>
          <p:cNvPicPr preferRelativeResize="0"/>
          <p:nvPr/>
        </p:nvPicPr>
        <p:blipFill rotWithShape="1">
          <a:blip r:embed="rId4">
            <a:alphaModFix/>
          </a:blip>
          <a:srcRect t="25237" r="84041" b="32678"/>
          <a:stretch/>
        </p:blipFill>
        <p:spPr>
          <a:xfrm>
            <a:off x="4229622" y="2801825"/>
            <a:ext cx="1332874" cy="19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0832c0ebb6_0_270"/>
          <p:cNvPicPr preferRelativeResize="0"/>
          <p:nvPr/>
        </p:nvPicPr>
        <p:blipFill rotWithShape="1">
          <a:blip r:embed="rId4">
            <a:alphaModFix/>
          </a:blip>
          <a:srcRect l="26771" t="25239" r="11838" b="31526"/>
          <a:stretch/>
        </p:blipFill>
        <p:spPr>
          <a:xfrm>
            <a:off x="4954050" y="1772638"/>
            <a:ext cx="4016573" cy="15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0832c0ebb6_0_270"/>
          <p:cNvSpPr/>
          <p:nvPr/>
        </p:nvSpPr>
        <p:spPr>
          <a:xfrm>
            <a:off x="4954050" y="1944450"/>
            <a:ext cx="406200" cy="208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0832c0ebb6_0_270"/>
          <p:cNvSpPr/>
          <p:nvPr/>
        </p:nvSpPr>
        <p:spPr>
          <a:xfrm>
            <a:off x="5988700" y="4226800"/>
            <a:ext cx="29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modifier l’affichage des documents grâce au bandeau gris à gauche de la page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68" name="Google Shape;268;g10832c0ebb6_0_270"/>
          <p:cNvCxnSpPr/>
          <p:nvPr/>
        </p:nvCxnSpPr>
        <p:spPr>
          <a:xfrm rot="10800000">
            <a:off x="5678075" y="4404250"/>
            <a:ext cx="260100" cy="144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9" name="Google Shape;269;g10832c0ebb6_0_270"/>
          <p:cNvSpPr/>
          <p:nvPr/>
        </p:nvSpPr>
        <p:spPr>
          <a:xfrm>
            <a:off x="8321200" y="1944450"/>
            <a:ext cx="649500" cy="208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0832c0ebb6_0_270"/>
          <p:cNvSpPr/>
          <p:nvPr/>
        </p:nvSpPr>
        <p:spPr>
          <a:xfrm>
            <a:off x="4247250" y="3563325"/>
            <a:ext cx="1315200" cy="11460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0832c0ebb6_0_270"/>
          <p:cNvSpPr/>
          <p:nvPr/>
        </p:nvSpPr>
        <p:spPr>
          <a:xfrm>
            <a:off x="4334375" y="1392225"/>
            <a:ext cx="27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ajouter de nouveaux documents en cliquant sur “Ajouter”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72" name="Google Shape;272;g10832c0ebb6_0_270"/>
          <p:cNvCxnSpPr/>
          <p:nvPr/>
        </p:nvCxnSpPr>
        <p:spPr>
          <a:xfrm>
            <a:off x="4746925" y="1830825"/>
            <a:ext cx="100500" cy="90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3" name="Google Shape;273;g10832c0ebb6_0_270"/>
          <p:cNvSpPr/>
          <p:nvPr/>
        </p:nvSpPr>
        <p:spPr>
          <a:xfrm>
            <a:off x="6068175" y="3472750"/>
            <a:ext cx="290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effectuer une recherche en tapant des mots clés dans la barre de recherche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74" name="Google Shape;274;g10832c0ebb6_0_270"/>
          <p:cNvCxnSpPr/>
          <p:nvPr/>
        </p:nvCxnSpPr>
        <p:spPr>
          <a:xfrm rot="10800000" flipH="1">
            <a:off x="8704950" y="2268325"/>
            <a:ext cx="173400" cy="12570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832c0ebb6_0_281"/>
          <p:cNvSpPr txBox="1"/>
          <p:nvPr/>
        </p:nvSpPr>
        <p:spPr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veille : pour se tenir informé des dernières actualités en lien avec les travaux de la communauté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280" name="Google Shape;280;g10832c0ebb6_0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0832c0ebb6_0_281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Partager et rechercher des actualités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2" name="Google Shape;282;g10832c0ebb6_0_281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d’une communauté, que puis-je faire sur l’onglet veille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3" name="Google Shape;283;g10832c0ebb6_0_281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4" name="Google Shape;284;g10832c0ebb6_0_281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rechercher des liens vers des articles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d’actualité et y accéder.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 je lis un article intéressant pour la communauté sur le web,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renseigner le lien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pour permettre à l’ensemble des membres de la communauté d’y accéder en cliquant sur le bouton “Actions”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5" name="Google Shape;285;g10832c0ebb6_0_281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Veille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86" name="Google Shape;286;g10832c0ebb6_0_281"/>
          <p:cNvPicPr preferRelativeResize="0"/>
          <p:nvPr/>
        </p:nvPicPr>
        <p:blipFill rotWithShape="1">
          <a:blip r:embed="rId4">
            <a:alphaModFix/>
          </a:blip>
          <a:srcRect t="25399" r="67134" b="28892"/>
          <a:stretch/>
        </p:blipFill>
        <p:spPr>
          <a:xfrm>
            <a:off x="4283850" y="1285875"/>
            <a:ext cx="4478875" cy="338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0832c0ebb6_0_281"/>
          <p:cNvSpPr/>
          <p:nvPr/>
        </p:nvSpPr>
        <p:spPr>
          <a:xfrm>
            <a:off x="2636750" y="4180050"/>
            <a:ext cx="350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modifier l’affichage des articles grâce au bandeau gris à gauche de la page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88" name="Google Shape;288;g10832c0ebb6_0_281"/>
          <p:cNvCxnSpPr/>
          <p:nvPr/>
        </p:nvCxnSpPr>
        <p:spPr>
          <a:xfrm rot="10800000" flipH="1">
            <a:off x="3886525" y="3712875"/>
            <a:ext cx="282000" cy="4626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9" name="Google Shape;289;g10832c0ebb6_0_281"/>
          <p:cNvSpPr/>
          <p:nvPr/>
        </p:nvSpPr>
        <p:spPr>
          <a:xfrm>
            <a:off x="4347600" y="2444150"/>
            <a:ext cx="2096100" cy="1666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0832c0ebb6_0_281"/>
          <p:cNvSpPr/>
          <p:nvPr/>
        </p:nvSpPr>
        <p:spPr>
          <a:xfrm>
            <a:off x="7823050" y="1772650"/>
            <a:ext cx="744900" cy="2457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0832c0ebb6_0_281"/>
          <p:cNvSpPr/>
          <p:nvPr/>
        </p:nvSpPr>
        <p:spPr>
          <a:xfrm>
            <a:off x="5418700" y="4666525"/>
            <a:ext cx="365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ajouter de nouveaux liens vers des articles en cliquant sur le bouton “Actions”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92" name="Google Shape;292;g10832c0ebb6_0_281"/>
          <p:cNvCxnSpPr/>
          <p:nvPr/>
        </p:nvCxnSpPr>
        <p:spPr>
          <a:xfrm rot="10800000">
            <a:off x="8546050" y="2152875"/>
            <a:ext cx="195000" cy="23838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dd480a3b7_0_2"/>
          <p:cNvSpPr/>
          <p:nvPr/>
        </p:nvSpPr>
        <p:spPr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11dd480a3b7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1dd480a3b7_0_2"/>
          <p:cNvSpPr/>
          <p:nvPr/>
        </p:nvSpPr>
        <p:spPr>
          <a:xfrm>
            <a:off x="250850" y="2340225"/>
            <a:ext cx="1821699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03.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1dd480a3b7_0_2"/>
          <p:cNvSpPr/>
          <p:nvPr/>
        </p:nvSpPr>
        <p:spPr>
          <a:xfrm>
            <a:off x="2272350" y="2340188"/>
            <a:ext cx="6452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Présentation des groupes de travail</a:t>
            </a:r>
            <a:endParaRPr sz="27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dd480a3b7_0_9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5 fonctionnalités dans les groupes de travail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06" name="Google Shape;306;g11dd480a3b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1dd480a3b7_0_9"/>
          <p:cNvSpPr/>
          <p:nvPr/>
        </p:nvSpPr>
        <p:spPr>
          <a:xfrm>
            <a:off x="264500" y="100415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1.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8" name="Google Shape;308;g11dd480a3b7_0_9"/>
          <p:cNvSpPr/>
          <p:nvPr/>
        </p:nvSpPr>
        <p:spPr>
          <a:xfrm>
            <a:off x="906713" y="100415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 page d’accueil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9" name="Google Shape;309;g11dd480a3b7_0_9"/>
          <p:cNvSpPr/>
          <p:nvPr/>
        </p:nvSpPr>
        <p:spPr>
          <a:xfrm>
            <a:off x="3214700" y="100415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 tableau de bord de la communauté pour voir en un coup d’oeil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dernières informations clés, interagir avec les membres du groupe ou encore visualiser les événements à venir.</a:t>
            </a:r>
            <a:endParaRPr sz="12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0" name="Google Shape;310;g11dd480a3b7_0_9"/>
          <p:cNvSpPr/>
          <p:nvPr/>
        </p:nvSpPr>
        <p:spPr>
          <a:xfrm>
            <a:off x="264500" y="1719325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2.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1" name="Google Shape;311;g11dd480a3b7_0_9"/>
          <p:cNvSpPr/>
          <p:nvPr/>
        </p:nvSpPr>
        <p:spPr>
          <a:xfrm>
            <a:off x="906713" y="1719325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L’annuaire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2" name="Google Shape;312;g11dd480a3b7_0_9"/>
          <p:cNvSpPr/>
          <p:nvPr/>
        </p:nvSpPr>
        <p:spPr>
          <a:xfrm>
            <a:off x="3214700" y="1719325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L’annuaire du groupe pour voir d’un coup d’oeil les membres.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3" name="Google Shape;313;g11dd480a3b7_0_9"/>
          <p:cNvSpPr/>
          <p:nvPr/>
        </p:nvSpPr>
        <p:spPr>
          <a:xfrm>
            <a:off x="264500" y="240560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3.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4" name="Google Shape;314;g11dd480a3b7_0_9"/>
          <p:cNvSpPr/>
          <p:nvPr/>
        </p:nvSpPr>
        <p:spPr>
          <a:xfrm>
            <a:off x="906713" y="240560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Les événements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5" name="Google Shape;315;g11dd480a3b7_0_9"/>
          <p:cNvSpPr/>
          <p:nvPr/>
        </p:nvSpPr>
        <p:spPr>
          <a:xfrm>
            <a:off x="3214700" y="240560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L’agenda du groupe pour </a:t>
            </a:r>
            <a:r>
              <a:rPr lang="fr" sz="1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voir tous les événements passés et à venir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Un outil de planification d’événement est également disponible sur cet onglet.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6" name="Google Shape;316;g11dd480a3b7_0_9"/>
          <p:cNvSpPr/>
          <p:nvPr/>
        </p:nvSpPr>
        <p:spPr>
          <a:xfrm>
            <a:off x="264500" y="3105275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4.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7" name="Google Shape;317;g11dd480a3b7_0_9"/>
          <p:cNvSpPr/>
          <p:nvPr/>
        </p:nvSpPr>
        <p:spPr>
          <a:xfrm>
            <a:off x="906713" y="3105275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 gestionnaire de tâches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8" name="Google Shape;318;g11dd480a3b7_0_9"/>
          <p:cNvSpPr/>
          <p:nvPr/>
        </p:nvSpPr>
        <p:spPr>
          <a:xfrm>
            <a:off x="3214700" y="3105275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 tableau de bord pour suivre vos projets, lister les tâches à effectuer et les attribuer aux membres du groupe.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9" name="Google Shape;319;g11dd480a3b7_0_9"/>
          <p:cNvSpPr/>
          <p:nvPr/>
        </p:nvSpPr>
        <p:spPr>
          <a:xfrm>
            <a:off x="264500" y="380495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5.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0" name="Google Shape;320;g11dd480a3b7_0_9"/>
          <p:cNvSpPr/>
          <p:nvPr/>
        </p:nvSpPr>
        <p:spPr>
          <a:xfrm>
            <a:off x="906713" y="380495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Les ressources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1" name="Google Shape;321;g11dd480a3b7_0_9"/>
          <p:cNvSpPr/>
          <p:nvPr/>
        </p:nvSpPr>
        <p:spPr>
          <a:xfrm>
            <a:off x="3214700" y="380495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Toutes les </a:t>
            </a:r>
            <a:r>
              <a:rPr lang="fr" sz="1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ressources documentaires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sont rassemblées sur cet onglet. Il est possible d’ouvrir un document ou d’effectuer une recherche pour consulter un document en particulier.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11dd480a3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623" y="1611223"/>
            <a:ext cx="4125775" cy="30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11dd480a3d6_0_0"/>
          <p:cNvPicPr preferRelativeResize="0"/>
          <p:nvPr/>
        </p:nvPicPr>
        <p:blipFill rotWithShape="1">
          <a:blip r:embed="rId4">
            <a:alphaModFix/>
          </a:blip>
          <a:srcRect t="33289" b="57047"/>
          <a:stretch/>
        </p:blipFill>
        <p:spPr>
          <a:xfrm>
            <a:off x="3996375" y="2780675"/>
            <a:ext cx="4354750" cy="3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1dd480a3d6_0_0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La page d’accueil : le tableau de bord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29" name="Google Shape;329;g11dd480a3d6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1dd480a3d6_0_0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1" name="Google Shape;331;g11dd480a3d6_0_0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Publier et réagir sur le fil d’actualité 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2" name="Google Shape;332;g11dd480a3d6_0_0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3" name="Google Shape;333;g11dd480a3d6_0_0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4" name="Google Shape;334;g11dd480a3d6_0_0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publier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message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lien vers une page web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Une question pour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sondage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 scrollant sur le fil d’actualité, j’accède à l’ensemble des publications.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réagir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sur chacune d’elle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Commenter la publication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Recommander la publication à un membre de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Aimer la publication (    )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35" name="Google Shape;335;g11dd480a3d6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1050" y="4078350"/>
            <a:ext cx="184625" cy="1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1dd480a3d6_0_0"/>
          <p:cNvSpPr/>
          <p:nvPr/>
        </p:nvSpPr>
        <p:spPr>
          <a:xfrm>
            <a:off x="4165875" y="2749675"/>
            <a:ext cx="3960000" cy="400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g11dd480a3d6_0_0"/>
          <p:cNvCxnSpPr/>
          <p:nvPr/>
        </p:nvCxnSpPr>
        <p:spPr>
          <a:xfrm flipH="1">
            <a:off x="7337925" y="2501850"/>
            <a:ext cx="325200" cy="129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8" name="Google Shape;338;g11dd480a3d6_0_0"/>
          <p:cNvSpPr/>
          <p:nvPr/>
        </p:nvSpPr>
        <p:spPr>
          <a:xfrm>
            <a:off x="7517050" y="2212775"/>
            <a:ext cx="162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Espace pour publier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9" name="Google Shape;339;g11dd480a3d6_0_0"/>
          <p:cNvSpPr/>
          <p:nvPr/>
        </p:nvSpPr>
        <p:spPr>
          <a:xfrm>
            <a:off x="4351398" y="4381060"/>
            <a:ext cx="953400" cy="129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1dd480a3d6_0_0"/>
          <p:cNvSpPr/>
          <p:nvPr/>
        </p:nvSpPr>
        <p:spPr>
          <a:xfrm>
            <a:off x="5484923" y="4111835"/>
            <a:ext cx="32835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réagir à chaque publication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41" name="Google Shape;341;g11dd480a3d6_0_0"/>
          <p:cNvCxnSpPr>
            <a:stCxn id="340" idx="1"/>
          </p:cNvCxnSpPr>
          <p:nvPr/>
        </p:nvCxnSpPr>
        <p:spPr>
          <a:xfrm flipH="1">
            <a:off x="5327423" y="4234685"/>
            <a:ext cx="157500" cy="53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0832c0ebb6_0_0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Table des matières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8" name="Google Shape;38;g10832c0ebb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10832c0ebb6_0_0"/>
          <p:cNvSpPr/>
          <p:nvPr/>
        </p:nvSpPr>
        <p:spPr>
          <a:xfrm>
            <a:off x="580570" y="679002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0832c0ebb6_0_0"/>
          <p:cNvSpPr/>
          <p:nvPr/>
        </p:nvSpPr>
        <p:spPr>
          <a:xfrm>
            <a:off x="580569" y="1445040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36733" y="193"/>
                  <a:pt x="416036" y="26783"/>
                  <a:pt x="554174" y="0"/>
                </a:cubicBezTo>
                <a:cubicBezTo>
                  <a:pt x="692312" y="-26783"/>
                  <a:pt x="958211" y="9893"/>
                  <a:pt x="1179093" y="0"/>
                </a:cubicBezTo>
                <a:cubicBezTo>
                  <a:pt x="1191765" y="236193"/>
                  <a:pt x="1175502" y="437096"/>
                  <a:pt x="1179093" y="678504"/>
                </a:cubicBezTo>
                <a:cubicBezTo>
                  <a:pt x="897599" y="652504"/>
                  <a:pt x="715348" y="656674"/>
                  <a:pt x="589547" y="678504"/>
                </a:cubicBezTo>
                <a:cubicBezTo>
                  <a:pt x="463746" y="700334"/>
                  <a:pt x="190043" y="656803"/>
                  <a:pt x="0" y="678504"/>
                </a:cubicBezTo>
                <a:cubicBezTo>
                  <a:pt x="-33129" y="349930"/>
                  <a:pt x="9627" y="323389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02.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10832c0ebb6_0_0"/>
          <p:cNvSpPr/>
          <p:nvPr/>
        </p:nvSpPr>
        <p:spPr>
          <a:xfrm>
            <a:off x="1956649" y="762361"/>
            <a:ext cx="6548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S’inscrire sur Expertises.Territoires et accéder à sa communauté</a:t>
            </a:r>
            <a:endParaRPr sz="18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42;g10832c0ebb6_0_0"/>
          <p:cNvSpPr/>
          <p:nvPr/>
        </p:nvSpPr>
        <p:spPr>
          <a:xfrm>
            <a:off x="1956649" y="1591906"/>
            <a:ext cx="6548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Présentation des espaces communautaires</a:t>
            </a:r>
            <a:endParaRPr sz="18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Planifier des événements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Poser des questions / apporter des réponses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Explorer les ressources de la communauté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Faire de la veille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" name="Google Shape;43;g10832c0ebb6_0_0"/>
          <p:cNvSpPr/>
          <p:nvPr/>
        </p:nvSpPr>
        <p:spPr>
          <a:xfrm>
            <a:off x="580571" y="3974545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24397" y="-24071"/>
                  <a:pt x="296762" y="28947"/>
                  <a:pt x="589547" y="0"/>
                </a:cubicBezTo>
                <a:cubicBezTo>
                  <a:pt x="882332" y="-28947"/>
                  <a:pt x="1010574" y="-26157"/>
                  <a:pt x="1179093" y="0"/>
                </a:cubicBezTo>
                <a:cubicBezTo>
                  <a:pt x="1147584" y="246019"/>
                  <a:pt x="1201667" y="417950"/>
                  <a:pt x="1179093" y="678504"/>
                </a:cubicBezTo>
                <a:cubicBezTo>
                  <a:pt x="971348" y="665507"/>
                  <a:pt x="866098" y="652192"/>
                  <a:pt x="565965" y="678504"/>
                </a:cubicBezTo>
                <a:cubicBezTo>
                  <a:pt x="265832" y="704816"/>
                  <a:pt x="278564" y="654581"/>
                  <a:pt x="0" y="678504"/>
                </a:cubicBezTo>
                <a:cubicBezTo>
                  <a:pt x="6443" y="390961"/>
                  <a:pt x="13961" y="204214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04.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0832c0ebb6_0_0"/>
          <p:cNvSpPr/>
          <p:nvPr/>
        </p:nvSpPr>
        <p:spPr>
          <a:xfrm>
            <a:off x="1956649" y="4080540"/>
            <a:ext cx="6548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Renseigner son profil</a:t>
            </a:r>
            <a:endParaRPr sz="18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45;g10832c0ebb6_0_0"/>
          <p:cNvSpPr/>
          <p:nvPr/>
        </p:nvSpPr>
        <p:spPr>
          <a:xfrm>
            <a:off x="580569" y="2800465"/>
            <a:ext cx="1179093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36733" y="193"/>
                  <a:pt x="416036" y="26783"/>
                  <a:pt x="554174" y="0"/>
                </a:cubicBezTo>
                <a:cubicBezTo>
                  <a:pt x="692312" y="-26783"/>
                  <a:pt x="958211" y="9893"/>
                  <a:pt x="1179093" y="0"/>
                </a:cubicBezTo>
                <a:cubicBezTo>
                  <a:pt x="1191765" y="236193"/>
                  <a:pt x="1175502" y="437096"/>
                  <a:pt x="1179093" y="678504"/>
                </a:cubicBezTo>
                <a:cubicBezTo>
                  <a:pt x="897599" y="652504"/>
                  <a:pt x="715348" y="656674"/>
                  <a:pt x="589547" y="678504"/>
                </a:cubicBezTo>
                <a:cubicBezTo>
                  <a:pt x="463746" y="700334"/>
                  <a:pt x="190043" y="656803"/>
                  <a:pt x="0" y="678504"/>
                </a:cubicBezTo>
                <a:cubicBezTo>
                  <a:pt x="-33129" y="349930"/>
                  <a:pt x="9627" y="323389"/>
                  <a:pt x="0" y="0"/>
                </a:cubicBezTo>
                <a:close/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fr" sz="405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03.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10832c0ebb6_0_0"/>
          <p:cNvSpPr/>
          <p:nvPr/>
        </p:nvSpPr>
        <p:spPr>
          <a:xfrm>
            <a:off x="1956649" y="2947331"/>
            <a:ext cx="65487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Présentation des groupes de travail</a:t>
            </a:r>
            <a:endParaRPr sz="18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Consulter l’annuaire des membres du groupe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Planifier des événements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Gérer ses projets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ork Sans"/>
              <a:buAutoNum type="arabicPeriod"/>
            </a:pPr>
            <a:r>
              <a:rPr lang="fr" sz="11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Explorer les ressources du groupe</a:t>
            </a:r>
            <a:endParaRPr sz="11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11dd480a3d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475" y="1452250"/>
            <a:ext cx="4603774" cy="3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1dd480a3d6_0_18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La page d’accueil : le tableau de bord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48" name="Google Shape;348;g11dd480a3d6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11dd480a3d6_0_18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0" name="Google Shape;350;g11dd480a3d6_0_18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Ajouter un évènement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1" name="Google Shape;351;g11dd480a3d6_0_18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2" name="Google Shape;352;g11dd480a3d6_0_18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3" name="Google Shape;353;g11dd480a3d6_0_18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créer un nouvel événement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pour la communauté en 5 étapes (si l’encart est disponible sur ma communauté)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Compléter les informations générales relatives à l’événement : </a:t>
            </a:r>
            <a:r>
              <a:rPr lang="fr" sz="12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titre, description, lieu</a:t>
            </a:r>
            <a:endParaRPr sz="12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Définir la date de l’événement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Inviter des participants au sein de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Ajouter un document : </a:t>
            </a:r>
            <a:r>
              <a:rPr lang="fr" sz="12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 flyer, une présentation, etc.</a:t>
            </a:r>
            <a:endParaRPr sz="12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AutoNum type="arabicPeriod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Définir le niveau de confidentialité de l’événement et de priorité pour la communauté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4" name="Google Shape;354;g11dd480a3d6_0_18"/>
          <p:cNvSpPr/>
          <p:nvPr/>
        </p:nvSpPr>
        <p:spPr>
          <a:xfrm>
            <a:off x="4263475" y="1869625"/>
            <a:ext cx="4314300" cy="143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g11dd480a3d6_0_18"/>
          <p:cNvCxnSpPr/>
          <p:nvPr/>
        </p:nvCxnSpPr>
        <p:spPr>
          <a:xfrm flipH="1">
            <a:off x="5781825" y="1482500"/>
            <a:ext cx="150000" cy="2982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6" name="Google Shape;356;g11dd480a3d6_0_18"/>
          <p:cNvSpPr/>
          <p:nvPr/>
        </p:nvSpPr>
        <p:spPr>
          <a:xfrm>
            <a:off x="6037200" y="135480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ajouter des évènements depuis la page d’accueil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11dd480a3d6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775" y="2341925"/>
            <a:ext cx="6049074" cy="265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11dd480a3d6_0_32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La page d’accueil : le tableau de bord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63" name="Google Shape;363;g11dd480a3d6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11dd480a3d6_0_32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Page d’accueil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5" name="Google Shape;365;g11dd480a3d6_0_32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Accéder à la FAQ du groupe de travail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6" name="Google Shape;366;g11dd480a3d6_0_32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7" name="Google Shape;367;g11dd480a3d6_0_32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8" name="Google Shape;368;g11dd480a3d6_0_32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Grâce au bloc “Questions / réponses”, 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accéder aux dernières questions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posées au sein du groupe.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9" name="Google Shape;369;g11dd480a3d6_0_32"/>
          <p:cNvSpPr/>
          <p:nvPr/>
        </p:nvSpPr>
        <p:spPr>
          <a:xfrm>
            <a:off x="5835400" y="2377325"/>
            <a:ext cx="2953200" cy="835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g11dd480a3d6_0_32"/>
          <p:cNvCxnSpPr>
            <a:stCxn id="371" idx="1"/>
          </p:cNvCxnSpPr>
          <p:nvPr/>
        </p:nvCxnSpPr>
        <p:spPr>
          <a:xfrm flipH="1">
            <a:off x="6210075" y="1957300"/>
            <a:ext cx="151200" cy="3537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1" name="Google Shape;371;g11dd480a3d6_0_32"/>
          <p:cNvSpPr/>
          <p:nvPr/>
        </p:nvSpPr>
        <p:spPr>
          <a:xfrm>
            <a:off x="6361275" y="177265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accéder aux questions posées au sein du groupe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11dd480a3d6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9053" y="1285875"/>
            <a:ext cx="3510187" cy="342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11dd480a3d6_0_46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L’annuaire : identifier les membres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78" name="Google Shape;378;g11dd480a3d6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1dd480a3d6_0_46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Rechercher un membre 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0" name="Google Shape;380;g11dd480a3d6_0_46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travail, que puis-je faire sur la page d’accueil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1" name="Google Shape;381;g11dd480a3d6_0_46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g11dd480a3d6_0_46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Grâce à l’onglet annuaire, je peux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Rechercher des membres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du groupe de travail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Accéder au profil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des membres du groupe pour découvrir leurs compétences / poste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3" name="Google Shape;383;g11dd480a3d6_0_46"/>
          <p:cNvSpPr/>
          <p:nvPr/>
        </p:nvSpPr>
        <p:spPr>
          <a:xfrm>
            <a:off x="4513375" y="1364925"/>
            <a:ext cx="702600" cy="129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g11dd480a3d6_0_46"/>
          <p:cNvCxnSpPr/>
          <p:nvPr/>
        </p:nvCxnSpPr>
        <p:spPr>
          <a:xfrm flipH="1">
            <a:off x="5303050" y="1285863"/>
            <a:ext cx="325200" cy="129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5" name="Google Shape;385;g11dd480a3d6_0_46"/>
          <p:cNvSpPr/>
          <p:nvPr/>
        </p:nvSpPr>
        <p:spPr>
          <a:xfrm>
            <a:off x="5581600" y="1144188"/>
            <a:ext cx="162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Barre de recherche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6" name="Google Shape;386;g11dd480a3d6_0_46"/>
          <p:cNvSpPr/>
          <p:nvPr/>
        </p:nvSpPr>
        <p:spPr>
          <a:xfrm>
            <a:off x="5677022" y="4542449"/>
            <a:ext cx="953400" cy="195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11dd480a3d6_0_46"/>
          <p:cNvSpPr/>
          <p:nvPr/>
        </p:nvSpPr>
        <p:spPr>
          <a:xfrm>
            <a:off x="6998648" y="4434825"/>
            <a:ext cx="20220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naviguer entre les différentes pages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88" name="Google Shape;388;g11dd480a3d6_0_46"/>
          <p:cNvCxnSpPr>
            <a:stCxn id="387" idx="1"/>
          </p:cNvCxnSpPr>
          <p:nvPr/>
        </p:nvCxnSpPr>
        <p:spPr>
          <a:xfrm flipH="1">
            <a:off x="6841148" y="4557675"/>
            <a:ext cx="157500" cy="53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g11dd480a3d6_0_46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Annuaire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dd480a3d6_0_79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événement : l’agenda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395" name="Google Shape;395;g11dd480a3d6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1dd480a3d6_0_79"/>
          <p:cNvSpPr/>
          <p:nvPr/>
        </p:nvSpPr>
        <p:spPr>
          <a:xfrm>
            <a:off x="303425" y="12858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Consulter l’agenda &amp; planifier des événements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7" name="Google Shape;397;g11dd480a3d6_0_79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travail, que puis-je faire sur l’onglet événement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8" name="Google Shape;398;g11dd480a3d6_0_79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9" name="Google Shape;399;g11dd480a3d6_0_79"/>
          <p:cNvSpPr/>
          <p:nvPr/>
        </p:nvSpPr>
        <p:spPr>
          <a:xfrm>
            <a:off x="303425" y="1798775"/>
            <a:ext cx="8293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avoir une vue d’ensemble des événements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à venir dans la journée, dans les 5 jours, dans la semaine ou dans le mois.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planifier des événements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depuis le bouton “Actions” avec des propositions de dates.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0" name="Google Shape;400;g11dd480a3d6_0_79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Evénement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01" name="Google Shape;401;g11dd480a3d6_0_79"/>
          <p:cNvPicPr preferRelativeResize="0"/>
          <p:nvPr/>
        </p:nvPicPr>
        <p:blipFill rotWithShape="1">
          <a:blip r:embed="rId4">
            <a:alphaModFix/>
          </a:blip>
          <a:srcRect t="25253" b="13331"/>
          <a:stretch/>
        </p:blipFill>
        <p:spPr>
          <a:xfrm>
            <a:off x="1286250" y="2571750"/>
            <a:ext cx="6935050" cy="23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11dd480a3d6_0_79"/>
          <p:cNvSpPr/>
          <p:nvPr/>
        </p:nvSpPr>
        <p:spPr>
          <a:xfrm>
            <a:off x="6990125" y="2846775"/>
            <a:ext cx="332400" cy="1656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g11dd480a3d6_0_79"/>
          <p:cNvCxnSpPr/>
          <p:nvPr/>
        </p:nvCxnSpPr>
        <p:spPr>
          <a:xfrm rot="10800000" flipH="1">
            <a:off x="6495575" y="3055525"/>
            <a:ext cx="332100" cy="2892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4" name="Google Shape;404;g11dd480a3d6_0_79"/>
          <p:cNvSpPr/>
          <p:nvPr/>
        </p:nvSpPr>
        <p:spPr>
          <a:xfrm>
            <a:off x="5564500" y="3392100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cliquer sur le bouton action pour planifier un évènement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5" name="Google Shape;405;g11dd480a3d6_0_79"/>
          <p:cNvSpPr/>
          <p:nvPr/>
        </p:nvSpPr>
        <p:spPr>
          <a:xfrm>
            <a:off x="1392200" y="2775225"/>
            <a:ext cx="826800" cy="289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1dd480a3d6_0_79"/>
          <p:cNvSpPr/>
          <p:nvPr/>
        </p:nvSpPr>
        <p:spPr>
          <a:xfrm>
            <a:off x="681775" y="3269975"/>
            <a:ext cx="33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modifier l’affichage de l’agenda de la communauté en cliquant sur l’une des 4 cases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7" name="Google Shape;407;g11dd480a3d6_0_79"/>
          <p:cNvCxnSpPr/>
          <p:nvPr/>
        </p:nvCxnSpPr>
        <p:spPr>
          <a:xfrm rot="10800000" flipH="1">
            <a:off x="919325" y="3120725"/>
            <a:ext cx="353400" cy="1188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11dd480a3d6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175" y="2699890"/>
            <a:ext cx="7159158" cy="19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1dd480a3d6_0_97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gestionnaire de tâches : l’outil pour organiser les projets du groupe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414" name="Google Shape;414;g11dd480a3d6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1dd480a3d6_0_97"/>
          <p:cNvSpPr/>
          <p:nvPr/>
        </p:nvSpPr>
        <p:spPr>
          <a:xfrm>
            <a:off x="303425" y="12858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Suivre et gérer ses projets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6" name="Google Shape;416;g11dd480a3d6_0_97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travail, que puis-je faire sur l’onglet gestionnaire de tâches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7" name="Google Shape;417;g11dd480a3d6_0_97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8" name="Google Shape;418;g11dd480a3d6_0_97"/>
          <p:cNvSpPr/>
          <p:nvPr/>
        </p:nvSpPr>
        <p:spPr>
          <a:xfrm>
            <a:off x="303425" y="1798775"/>
            <a:ext cx="82932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avoir une vue d’ensemble projets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en cours au sein du groupe de travail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planifier mes projets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et les suivre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créer de nouveaux projets</a:t>
            </a:r>
            <a:endParaRPr sz="1200" b="1" i="0" u="none" strike="noStrike" cap="none">
              <a:solidFill>
                <a:srgbClr val="5A71B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9" name="Google Shape;419;g11dd480a3d6_0_97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Gestionnaire de tâches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0" name="Google Shape;420;g11dd480a3d6_0_97"/>
          <p:cNvSpPr/>
          <p:nvPr/>
        </p:nvSpPr>
        <p:spPr>
          <a:xfrm>
            <a:off x="7434203" y="4120569"/>
            <a:ext cx="751200" cy="2055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g11dd480a3d6_0_97"/>
          <p:cNvCxnSpPr/>
          <p:nvPr/>
        </p:nvCxnSpPr>
        <p:spPr>
          <a:xfrm rot="10800000" flipH="1">
            <a:off x="6899900" y="4339325"/>
            <a:ext cx="332100" cy="2892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2" name="Google Shape;422;g11dd480a3d6_0_97"/>
          <p:cNvSpPr/>
          <p:nvPr/>
        </p:nvSpPr>
        <p:spPr>
          <a:xfrm>
            <a:off x="5841525" y="4558425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créer un nouveau projet au sein du groupe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3" name="Google Shape;423;g11dd480a3d6_0_97"/>
          <p:cNvSpPr/>
          <p:nvPr/>
        </p:nvSpPr>
        <p:spPr>
          <a:xfrm>
            <a:off x="1413750" y="3013600"/>
            <a:ext cx="1827000" cy="656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1dd480a3d6_0_97"/>
          <p:cNvSpPr/>
          <p:nvPr/>
        </p:nvSpPr>
        <p:spPr>
          <a:xfrm>
            <a:off x="3299925" y="3196825"/>
            <a:ext cx="33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naviguer entre les différents projets en cours pour en prendre connaissance et identifier les prochaines tâches à effectuer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25" name="Google Shape;425;g11dd480a3d6_0_97"/>
          <p:cNvCxnSpPr/>
          <p:nvPr/>
        </p:nvCxnSpPr>
        <p:spPr>
          <a:xfrm rot="10800000">
            <a:off x="3320275" y="3066575"/>
            <a:ext cx="217200" cy="387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g11d658702db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974" y="1862988"/>
            <a:ext cx="4060726" cy="14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11d658702db_0_4"/>
          <p:cNvSpPr txBox="1"/>
          <p:nvPr/>
        </p:nvSpPr>
        <p:spPr>
          <a:xfrm>
            <a:off x="1413738" y="229825"/>
            <a:ext cx="718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L’onglet ressources : l’ensemble du corpus documentaire du groupe de travail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432" name="Google Shape;432;g11d658702db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11d658702db_0_4"/>
          <p:cNvSpPr/>
          <p:nvPr/>
        </p:nvSpPr>
        <p:spPr>
          <a:xfrm>
            <a:off x="303425" y="1285875"/>
            <a:ext cx="37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Ajouter et rechercher des documents</a:t>
            </a: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4" name="Google Shape;434;g11d658702db_0_4"/>
          <p:cNvSpPr/>
          <p:nvPr/>
        </p:nvSpPr>
        <p:spPr>
          <a:xfrm>
            <a:off x="303425" y="809075"/>
            <a:ext cx="82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En tant que membre d’un groupe de travail, que puis-je faire sur l’onglet ressources ?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5" name="Google Shape;435;g11d658702db_0_4"/>
          <p:cNvSpPr/>
          <p:nvPr/>
        </p:nvSpPr>
        <p:spPr>
          <a:xfrm>
            <a:off x="5391528" y="2050488"/>
            <a:ext cx="406200" cy="208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1d658702db_0_4"/>
          <p:cNvSpPr/>
          <p:nvPr/>
        </p:nvSpPr>
        <p:spPr>
          <a:xfrm>
            <a:off x="303425" y="1694375"/>
            <a:ext cx="953400" cy="144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7" name="Google Shape;437;g11d658702db_0_4"/>
          <p:cNvSpPr/>
          <p:nvPr/>
        </p:nvSpPr>
        <p:spPr>
          <a:xfrm>
            <a:off x="303425" y="1798775"/>
            <a:ext cx="3778200" cy="2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ajouter des documents et des dossiers 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 cliquant sur le bouton “Ajouter”. Cet onglet est l’endroit idéal pour partager tous les documents clés pour accompagner les travaux de la communauté.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</a:t>
            </a:r>
            <a:r>
              <a:rPr lang="fr" sz="12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rechercher des documents</a:t>
            </a: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pour cela : 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trier les documents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filtrer les documents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Char char="●"/>
            </a:pPr>
            <a:r>
              <a:rPr lang="fr"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Je peux effectuer une recherche dans la barre en haut à droite en tapant des mots clés</a:t>
            </a: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8" name="Google Shape;438;g11d658702db_0_4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Ressources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39" name="Google Shape;439;g11d658702db_0_4"/>
          <p:cNvPicPr preferRelativeResize="0"/>
          <p:nvPr/>
        </p:nvPicPr>
        <p:blipFill rotWithShape="1">
          <a:blip r:embed="rId5">
            <a:alphaModFix/>
          </a:blip>
          <a:srcRect t="25237" r="84041" b="32675"/>
          <a:stretch/>
        </p:blipFill>
        <p:spPr>
          <a:xfrm>
            <a:off x="4229622" y="2801825"/>
            <a:ext cx="1332874" cy="19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11d658702db_0_4"/>
          <p:cNvSpPr/>
          <p:nvPr/>
        </p:nvSpPr>
        <p:spPr>
          <a:xfrm>
            <a:off x="5988700" y="4226800"/>
            <a:ext cx="29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modifier l’affichage des documents grâce au bandeau gris à gauche de la page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1" name="Google Shape;441;g11d658702db_0_4"/>
          <p:cNvCxnSpPr/>
          <p:nvPr/>
        </p:nvCxnSpPr>
        <p:spPr>
          <a:xfrm rot="10800000">
            <a:off x="5678075" y="4404250"/>
            <a:ext cx="260100" cy="144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2" name="Google Shape;442;g11d658702db_0_4"/>
          <p:cNvSpPr/>
          <p:nvPr/>
        </p:nvSpPr>
        <p:spPr>
          <a:xfrm>
            <a:off x="8228405" y="2063709"/>
            <a:ext cx="649500" cy="2082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11d658702db_0_4"/>
          <p:cNvSpPr/>
          <p:nvPr/>
        </p:nvSpPr>
        <p:spPr>
          <a:xfrm>
            <a:off x="4247250" y="3563325"/>
            <a:ext cx="1315200" cy="11460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11d658702db_0_4"/>
          <p:cNvSpPr/>
          <p:nvPr/>
        </p:nvSpPr>
        <p:spPr>
          <a:xfrm>
            <a:off x="4334375" y="1392225"/>
            <a:ext cx="27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ajouter de nouveaux documents en cliquant sur “Ajouter”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5" name="Google Shape;445;g11d658702db_0_4"/>
          <p:cNvCxnSpPr>
            <a:endCxn id="435" idx="1"/>
          </p:cNvCxnSpPr>
          <p:nvPr/>
        </p:nvCxnSpPr>
        <p:spPr>
          <a:xfrm>
            <a:off x="4746828" y="1830888"/>
            <a:ext cx="644700" cy="3237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6" name="Google Shape;446;g11d658702db_0_4"/>
          <p:cNvSpPr/>
          <p:nvPr/>
        </p:nvSpPr>
        <p:spPr>
          <a:xfrm>
            <a:off x="6068175" y="3472750"/>
            <a:ext cx="290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Je peux effectuer une recherche en tapant des mots clés dans la barre de recherche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7" name="Google Shape;447;g11d658702db_0_4"/>
          <p:cNvCxnSpPr/>
          <p:nvPr/>
        </p:nvCxnSpPr>
        <p:spPr>
          <a:xfrm rot="10800000" flipH="1">
            <a:off x="8704950" y="2268325"/>
            <a:ext cx="173400" cy="12570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0832c0ebb6_0_292"/>
          <p:cNvSpPr/>
          <p:nvPr/>
        </p:nvSpPr>
        <p:spPr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g10832c0ebb6_0_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10832c0ebb6_0_292"/>
          <p:cNvSpPr/>
          <p:nvPr/>
        </p:nvSpPr>
        <p:spPr>
          <a:xfrm>
            <a:off x="185150" y="2340225"/>
            <a:ext cx="1886549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04.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0832c0ebb6_0_292"/>
          <p:cNvSpPr/>
          <p:nvPr/>
        </p:nvSpPr>
        <p:spPr>
          <a:xfrm>
            <a:off x="2272350" y="2340188"/>
            <a:ext cx="6452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Renseigner son profil</a:t>
            </a:r>
            <a:endParaRPr sz="27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1121584553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225" y="1618803"/>
            <a:ext cx="6672124" cy="13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11215845538_0_23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Renseigner son profil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462" name="Google Shape;462;g11215845538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11215845538_0_23"/>
          <p:cNvSpPr/>
          <p:nvPr/>
        </p:nvSpPr>
        <p:spPr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4" name="Google Shape;464;g11215845538_0_23"/>
          <p:cNvSpPr/>
          <p:nvPr/>
        </p:nvSpPr>
        <p:spPr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Accéder à la page profil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5" name="Google Shape;465;g11215845538_0_23"/>
          <p:cNvSpPr/>
          <p:nvPr/>
        </p:nvSpPr>
        <p:spPr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1215845538_0_23"/>
          <p:cNvSpPr/>
          <p:nvPr/>
        </p:nvSpPr>
        <p:spPr>
          <a:xfrm>
            <a:off x="7986575" y="1618800"/>
            <a:ext cx="232800" cy="2457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g11215845538_0_23"/>
          <p:cNvCxnSpPr/>
          <p:nvPr/>
        </p:nvCxnSpPr>
        <p:spPr>
          <a:xfrm>
            <a:off x="7403300" y="1396350"/>
            <a:ext cx="527400" cy="176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8" name="Google Shape;468;g11215845538_0_23"/>
          <p:cNvSpPr/>
          <p:nvPr/>
        </p:nvSpPr>
        <p:spPr>
          <a:xfrm>
            <a:off x="5341900" y="1258675"/>
            <a:ext cx="1988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Cliquer sur le rond avec vos initiales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9" name="Google Shape;469;g11215845538_0_23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70" name="Google Shape;470;g11215845538_0_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7900" y="3221351"/>
            <a:ext cx="2167000" cy="13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11215845538_0_23"/>
          <p:cNvSpPr/>
          <p:nvPr/>
        </p:nvSpPr>
        <p:spPr>
          <a:xfrm>
            <a:off x="2591150" y="4042875"/>
            <a:ext cx="344700" cy="245700"/>
          </a:xfrm>
          <a:prstGeom prst="rect">
            <a:avLst/>
          </a:prstGeom>
          <a:noFill/>
          <a:ln w="38100" cap="flat" cmpd="sng">
            <a:solidFill>
              <a:srgbClr val="5A71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g11215845538_0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8325" y="3237601"/>
            <a:ext cx="2271017" cy="13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11215845538_0_23"/>
          <p:cNvSpPr/>
          <p:nvPr/>
        </p:nvSpPr>
        <p:spPr>
          <a:xfrm>
            <a:off x="6425550" y="4105550"/>
            <a:ext cx="696000" cy="2457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11215845538_0_23"/>
          <p:cNvSpPr/>
          <p:nvPr/>
        </p:nvSpPr>
        <p:spPr>
          <a:xfrm>
            <a:off x="4572000" y="127306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11215845538_0_23"/>
          <p:cNvSpPr/>
          <p:nvPr/>
        </p:nvSpPr>
        <p:spPr>
          <a:xfrm>
            <a:off x="2059850" y="3777738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11215845538_0_23"/>
          <p:cNvSpPr/>
          <p:nvPr/>
        </p:nvSpPr>
        <p:spPr>
          <a:xfrm>
            <a:off x="5440250" y="3777738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11215845538_0_23"/>
          <p:cNvSpPr/>
          <p:nvPr/>
        </p:nvSpPr>
        <p:spPr>
          <a:xfrm>
            <a:off x="3187675" y="4373825"/>
            <a:ext cx="1988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Cliquer sur l’icône “bonhomme”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78" name="Google Shape;478;g11215845538_0_23"/>
          <p:cNvCxnSpPr>
            <a:stCxn id="477" idx="1"/>
          </p:cNvCxnSpPr>
          <p:nvPr/>
        </p:nvCxnSpPr>
        <p:spPr>
          <a:xfrm rot="10800000">
            <a:off x="2948875" y="4385975"/>
            <a:ext cx="238800" cy="125100"/>
          </a:xfrm>
          <a:prstGeom prst="straightConnector1">
            <a:avLst/>
          </a:prstGeom>
          <a:noFill/>
          <a:ln w="9525" cap="flat" cmpd="sng">
            <a:solidFill>
              <a:srgbClr val="5A71B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9" name="Google Shape;479;g11215845538_0_23"/>
          <p:cNvSpPr/>
          <p:nvPr/>
        </p:nvSpPr>
        <p:spPr>
          <a:xfrm>
            <a:off x="7077850" y="4511075"/>
            <a:ext cx="1988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Cliquer sur “Modifier mon profil”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80" name="Google Shape;480;g11215845538_0_23"/>
          <p:cNvCxnSpPr/>
          <p:nvPr/>
        </p:nvCxnSpPr>
        <p:spPr>
          <a:xfrm rot="10800000">
            <a:off x="6882750" y="4448525"/>
            <a:ext cx="238800" cy="125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g11215845538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450" y="984783"/>
            <a:ext cx="3737212" cy="371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11215845538_0_51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Renseigner son profil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487" name="Google Shape;487;g11215845538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11215845538_0_51"/>
          <p:cNvSpPr/>
          <p:nvPr/>
        </p:nvSpPr>
        <p:spPr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2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9" name="Google Shape;489;g11215845538_0_51"/>
          <p:cNvSpPr/>
          <p:nvPr/>
        </p:nvSpPr>
        <p:spPr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Renseigner ses informations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0" name="Google Shape;490;g11215845538_0_51"/>
          <p:cNvSpPr/>
          <p:nvPr/>
        </p:nvSpPr>
        <p:spPr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11215845538_0_51"/>
          <p:cNvSpPr/>
          <p:nvPr/>
        </p:nvSpPr>
        <p:spPr>
          <a:xfrm>
            <a:off x="5756550" y="2571750"/>
            <a:ext cx="2621100" cy="9324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2" name="Google Shape;492;g11215845538_0_51"/>
          <p:cNvCxnSpPr/>
          <p:nvPr/>
        </p:nvCxnSpPr>
        <p:spPr>
          <a:xfrm>
            <a:off x="4672450" y="2503250"/>
            <a:ext cx="769500" cy="2445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3" name="Google Shape;493;g11215845538_0_51"/>
          <p:cNvSpPr/>
          <p:nvPr/>
        </p:nvSpPr>
        <p:spPr>
          <a:xfrm>
            <a:off x="1636725" y="1671550"/>
            <a:ext cx="30528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Nous vous invitons à renseigner </a:t>
            </a:r>
            <a:r>
              <a:rPr lang="fr" sz="1100" b="1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l’ensemble des informations</a:t>
            </a: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sur votre profil. 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Par défaut, seules les cases “Civilité”, “Nom” et “Prénom” sont pré-renseignées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4" name="Google Shape;494;g11215845538_0_51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5" name="Google Shape;495;g11215845538_0_51"/>
          <p:cNvSpPr/>
          <p:nvPr/>
        </p:nvSpPr>
        <p:spPr>
          <a:xfrm>
            <a:off x="6392250" y="1084825"/>
            <a:ext cx="471600" cy="47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A71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g11215845538_0_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2550" y="1155125"/>
            <a:ext cx="331000" cy="3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11215845538_0_51"/>
          <p:cNvSpPr/>
          <p:nvPr/>
        </p:nvSpPr>
        <p:spPr>
          <a:xfrm>
            <a:off x="6130675" y="1621700"/>
            <a:ext cx="1000800" cy="17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Prénom Nom</a:t>
            </a:r>
            <a:endParaRPr sz="1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8" name="Google Shape;498;g11215845538_0_51"/>
          <p:cNvSpPr/>
          <p:nvPr/>
        </p:nvSpPr>
        <p:spPr>
          <a:xfrm>
            <a:off x="5749922" y="3652106"/>
            <a:ext cx="530100" cy="176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11215845538_0_51"/>
          <p:cNvSpPr/>
          <p:nvPr/>
        </p:nvSpPr>
        <p:spPr>
          <a:xfrm>
            <a:off x="5736630" y="4374528"/>
            <a:ext cx="367500" cy="176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g11215845538_0_51"/>
          <p:cNvCxnSpPr>
            <a:stCxn id="501" idx="3"/>
          </p:cNvCxnSpPr>
          <p:nvPr/>
        </p:nvCxnSpPr>
        <p:spPr>
          <a:xfrm>
            <a:off x="4689525" y="3390625"/>
            <a:ext cx="805500" cy="357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g11215845538_0_51"/>
          <p:cNvCxnSpPr>
            <a:stCxn id="503" idx="3"/>
          </p:cNvCxnSpPr>
          <p:nvPr/>
        </p:nvCxnSpPr>
        <p:spPr>
          <a:xfrm>
            <a:off x="4689525" y="4352650"/>
            <a:ext cx="885000" cy="102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1" name="Google Shape;501;g11215845538_0_51"/>
          <p:cNvSpPr/>
          <p:nvPr/>
        </p:nvSpPr>
        <p:spPr>
          <a:xfrm>
            <a:off x="1636725" y="2924425"/>
            <a:ext cx="30528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Nous vous invitons également à télécharger votre photo pour faciliter les prises de contact potentielles sur la plateforme. Cette photo sera affichée sur l’ensemble de la plateforme.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3" name="Google Shape;503;g11215845538_0_51"/>
          <p:cNvSpPr/>
          <p:nvPr/>
        </p:nvSpPr>
        <p:spPr>
          <a:xfrm>
            <a:off x="1636725" y="4057000"/>
            <a:ext cx="30528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Si vous avez apporté des modifications sur votre profil, cliquez sur “Enregistrer” avant de quitter la page.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g11215845538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450" y="984776"/>
            <a:ext cx="3737201" cy="318014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11215845538_0_86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Renseigner son profil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510" name="Google Shape;510;g11215845538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11215845538_0_86"/>
          <p:cNvSpPr/>
          <p:nvPr/>
        </p:nvSpPr>
        <p:spPr>
          <a:xfrm>
            <a:off x="216700" y="1033025"/>
            <a:ext cx="1054800" cy="3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3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2" name="Google Shape;512;g11215845538_0_86"/>
          <p:cNvSpPr/>
          <p:nvPr/>
        </p:nvSpPr>
        <p:spPr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Renseigner ses compétences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3" name="Google Shape;513;g11215845538_0_86"/>
          <p:cNvSpPr/>
          <p:nvPr/>
        </p:nvSpPr>
        <p:spPr>
          <a:xfrm>
            <a:off x="1271500" y="1033025"/>
            <a:ext cx="14400" cy="3615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11215845538_0_86"/>
          <p:cNvSpPr/>
          <p:nvPr/>
        </p:nvSpPr>
        <p:spPr>
          <a:xfrm>
            <a:off x="5756550" y="2395550"/>
            <a:ext cx="2621100" cy="1545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5" name="Google Shape;515;g11215845538_0_86"/>
          <p:cNvCxnSpPr/>
          <p:nvPr/>
        </p:nvCxnSpPr>
        <p:spPr>
          <a:xfrm>
            <a:off x="4281400" y="2542000"/>
            <a:ext cx="769500" cy="2445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6" name="Google Shape;516;g11215845538_0_86"/>
          <p:cNvSpPr/>
          <p:nvPr/>
        </p:nvSpPr>
        <p:spPr>
          <a:xfrm>
            <a:off x="1636725" y="1671550"/>
            <a:ext cx="30528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Nous vous invitons à renseigner vos compétences pour renforcer la visibilité de votre profil auprès des utilisateurs de la plateforme.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7" name="Google Shape;517;g11215845538_0_86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Renseigner son profil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8" name="Google Shape;518;g11215845538_0_86"/>
          <p:cNvSpPr/>
          <p:nvPr/>
        </p:nvSpPr>
        <p:spPr>
          <a:xfrm>
            <a:off x="6392250" y="1084825"/>
            <a:ext cx="471600" cy="471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A71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g11215845538_0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2550" y="1155125"/>
            <a:ext cx="331000" cy="3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11215845538_0_86"/>
          <p:cNvSpPr/>
          <p:nvPr/>
        </p:nvSpPr>
        <p:spPr>
          <a:xfrm>
            <a:off x="6130675" y="1621700"/>
            <a:ext cx="1000800" cy="17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Prénom Nom</a:t>
            </a:r>
            <a:endParaRPr sz="10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1" name="Google Shape;521;g11215845538_0_86"/>
          <p:cNvSpPr/>
          <p:nvPr/>
        </p:nvSpPr>
        <p:spPr>
          <a:xfrm>
            <a:off x="5716755" y="3982781"/>
            <a:ext cx="367500" cy="176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11215845538_0_86"/>
          <p:cNvSpPr/>
          <p:nvPr/>
        </p:nvSpPr>
        <p:spPr>
          <a:xfrm>
            <a:off x="1636725" y="4057000"/>
            <a:ext cx="30528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 vous avez apporté des modifications sur votre profil, cliquez sur “Enregistrer” avant de quitter la page.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3" name="Google Shape;523;g11215845538_0_86"/>
          <p:cNvCxnSpPr>
            <a:stCxn id="522" idx="3"/>
          </p:cNvCxnSpPr>
          <p:nvPr/>
        </p:nvCxnSpPr>
        <p:spPr>
          <a:xfrm rot="10800000" flipH="1">
            <a:off x="4689525" y="4180150"/>
            <a:ext cx="858000" cy="1725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832c0ebb6_0_175"/>
          <p:cNvSpPr/>
          <p:nvPr/>
        </p:nvSpPr>
        <p:spPr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10832c0ebb6_0_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0832c0ebb6_0_175"/>
          <p:cNvSpPr/>
          <p:nvPr/>
        </p:nvSpPr>
        <p:spPr>
          <a:xfrm>
            <a:off x="250852" y="2340236"/>
            <a:ext cx="1694946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0832c0ebb6_0_175"/>
          <p:cNvSpPr/>
          <p:nvPr/>
        </p:nvSpPr>
        <p:spPr>
          <a:xfrm>
            <a:off x="2272350" y="2340188"/>
            <a:ext cx="6452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S’inscrire sur Expertises.Territoires et accéder à sa communauté</a:t>
            </a:r>
            <a:r>
              <a:rPr lang="fr" sz="3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31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10832c0ebb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638" y="2293445"/>
            <a:ext cx="5523287" cy="2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0832c0ebb6_0_6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61" name="Google Shape;61;g10832c0ebb6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0832c0ebb6_0_6"/>
          <p:cNvSpPr/>
          <p:nvPr/>
        </p:nvSpPr>
        <p:spPr>
          <a:xfrm>
            <a:off x="216700" y="1033025"/>
            <a:ext cx="10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" name="Google Shape;63;g10832c0ebb6_0_6"/>
          <p:cNvSpPr/>
          <p:nvPr/>
        </p:nvSpPr>
        <p:spPr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Accéder à la Plateforme Expertises.Territoires en suivant le lien : </a:t>
            </a:r>
            <a:r>
              <a:rPr lang="fr" sz="1400" b="1" i="0" u="sng" strike="noStrike" cap="non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5"/>
              </a:rPr>
              <a:t>www.expertises-territoires.fr</a:t>
            </a: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g10832c0ebb6_0_6"/>
          <p:cNvSpPr/>
          <p:nvPr/>
        </p:nvSpPr>
        <p:spPr>
          <a:xfrm>
            <a:off x="1271500" y="1033025"/>
            <a:ext cx="14400" cy="4002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0832c0ebb6_0_6"/>
          <p:cNvSpPr/>
          <p:nvPr/>
        </p:nvSpPr>
        <p:spPr>
          <a:xfrm>
            <a:off x="216700" y="1777125"/>
            <a:ext cx="1054800" cy="25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2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g10832c0ebb6_0_6"/>
          <p:cNvSpPr/>
          <p:nvPr/>
        </p:nvSpPr>
        <p:spPr>
          <a:xfrm>
            <a:off x="1271500" y="1777125"/>
            <a:ext cx="14400" cy="2586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0832c0ebb6_0_6"/>
          <p:cNvSpPr/>
          <p:nvPr/>
        </p:nvSpPr>
        <p:spPr>
          <a:xfrm>
            <a:off x="1480925" y="17771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Accéder à la </a:t>
            </a: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page de création de compte</a:t>
            </a:r>
            <a:endParaRPr sz="1400" b="1" i="0" u="none" strike="noStrike" cap="none">
              <a:solidFill>
                <a:srgbClr val="5A71B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g10832c0ebb6_0_6"/>
          <p:cNvSpPr/>
          <p:nvPr/>
        </p:nvSpPr>
        <p:spPr>
          <a:xfrm>
            <a:off x="7082100" y="2376750"/>
            <a:ext cx="461700" cy="1950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g10832c0ebb6_0_6"/>
          <p:cNvCxnSpPr/>
          <p:nvPr/>
        </p:nvCxnSpPr>
        <p:spPr>
          <a:xfrm rot="10800000" flipH="1">
            <a:off x="7208125" y="2177325"/>
            <a:ext cx="437100" cy="1446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" name="Google Shape;70;g10832c0ebb6_0_6"/>
          <p:cNvSpPr/>
          <p:nvPr/>
        </p:nvSpPr>
        <p:spPr>
          <a:xfrm>
            <a:off x="7701625" y="2047425"/>
            <a:ext cx="1285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Cliquer sur 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“Je m’inscris”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" name="Google Shape;71;g10832c0ebb6_0_6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10832c0ebb6_0_66"/>
          <p:cNvGrpSpPr/>
          <p:nvPr/>
        </p:nvGrpSpPr>
        <p:grpSpPr>
          <a:xfrm>
            <a:off x="5101963" y="2070725"/>
            <a:ext cx="3443525" cy="1703600"/>
            <a:chOff x="5101963" y="2070725"/>
            <a:chExt cx="3443525" cy="1703600"/>
          </a:xfrm>
        </p:grpSpPr>
        <p:grpSp>
          <p:nvGrpSpPr>
            <p:cNvPr id="77" name="Google Shape;77;g10832c0ebb6_0_66"/>
            <p:cNvGrpSpPr/>
            <p:nvPr/>
          </p:nvGrpSpPr>
          <p:grpSpPr>
            <a:xfrm>
              <a:off x="5101963" y="2070725"/>
              <a:ext cx="3443525" cy="1703600"/>
              <a:chOff x="5101963" y="2070725"/>
              <a:chExt cx="3443525" cy="1703600"/>
            </a:xfrm>
          </p:grpSpPr>
          <p:grpSp>
            <p:nvGrpSpPr>
              <p:cNvPr id="78" name="Google Shape;78;g10832c0ebb6_0_66"/>
              <p:cNvGrpSpPr/>
              <p:nvPr/>
            </p:nvGrpSpPr>
            <p:grpSpPr>
              <a:xfrm>
                <a:off x="5101963" y="2070725"/>
                <a:ext cx="3443525" cy="1703600"/>
                <a:chOff x="5101950" y="1836225"/>
                <a:chExt cx="3443525" cy="1703600"/>
              </a:xfrm>
            </p:grpSpPr>
            <p:pic>
              <p:nvPicPr>
                <p:cNvPr id="79" name="Google Shape;79;g10832c0ebb6_0_6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8842"/>
                <a:stretch/>
              </p:blipFill>
              <p:spPr>
                <a:xfrm>
                  <a:off x="5101950" y="1836225"/>
                  <a:ext cx="3443525" cy="17036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D8E0E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pic>
              <p:nvPicPr>
                <p:cNvPr id="80" name="Google Shape;80;g10832c0ebb6_0_6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536750" y="3226475"/>
                  <a:ext cx="456840" cy="12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81" name="Google Shape;81;g10832c0ebb6_0_66"/>
              <p:cNvSpPr/>
              <p:nvPr/>
            </p:nvSpPr>
            <p:spPr>
              <a:xfrm>
                <a:off x="5607025" y="2483375"/>
                <a:ext cx="331500" cy="8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g10832c0ebb6_0_66"/>
            <p:cNvSpPr/>
            <p:nvPr/>
          </p:nvSpPr>
          <p:spPr>
            <a:xfrm>
              <a:off x="6196900" y="2090610"/>
              <a:ext cx="285000" cy="7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Google Shape;83;g10832c0ebb6_0_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3750" y="2070725"/>
            <a:ext cx="3419327" cy="14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0832c0ebb6_0_66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85" name="Google Shape;85;g10832c0ebb6_0_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0832c0ebb6_0_66"/>
          <p:cNvSpPr/>
          <p:nvPr/>
        </p:nvSpPr>
        <p:spPr>
          <a:xfrm>
            <a:off x="216700" y="1261625"/>
            <a:ext cx="1054800" cy="2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3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7" name="Google Shape;87;g10832c0ebb6_0_66"/>
          <p:cNvSpPr/>
          <p:nvPr/>
        </p:nvSpPr>
        <p:spPr>
          <a:xfrm>
            <a:off x="1480925" y="12616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Créer un compte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pour vous inscrire sur Expertises.Territoires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8" name="Google Shape;88;g10832c0ebb6_0_66"/>
          <p:cNvSpPr/>
          <p:nvPr/>
        </p:nvSpPr>
        <p:spPr>
          <a:xfrm>
            <a:off x="1271500" y="1261625"/>
            <a:ext cx="14400" cy="25068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0832c0ebb6_0_66"/>
          <p:cNvSpPr/>
          <p:nvPr/>
        </p:nvSpPr>
        <p:spPr>
          <a:xfrm>
            <a:off x="1610205" y="3181103"/>
            <a:ext cx="854400" cy="1269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g10832c0ebb6_0_66"/>
          <p:cNvCxnSpPr/>
          <p:nvPr/>
        </p:nvCxnSpPr>
        <p:spPr>
          <a:xfrm rot="10800000">
            <a:off x="2550250" y="3320250"/>
            <a:ext cx="231000" cy="2025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" name="Google Shape;91;g10832c0ebb6_0_66"/>
          <p:cNvSpPr/>
          <p:nvPr/>
        </p:nvSpPr>
        <p:spPr>
          <a:xfrm>
            <a:off x="2810150" y="3333875"/>
            <a:ext cx="199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Cliquer sur “Je le crée”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" name="Google Shape;92;g10832c0ebb6_0_66"/>
          <p:cNvSpPr/>
          <p:nvPr/>
        </p:nvSpPr>
        <p:spPr>
          <a:xfrm>
            <a:off x="2996950" y="17434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0832c0ebb6_0_66"/>
          <p:cNvSpPr/>
          <p:nvPr/>
        </p:nvSpPr>
        <p:spPr>
          <a:xfrm>
            <a:off x="6697263" y="17434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0832c0ebb6_0_66"/>
          <p:cNvSpPr/>
          <p:nvPr/>
        </p:nvSpPr>
        <p:spPr>
          <a:xfrm>
            <a:off x="5169350" y="2635825"/>
            <a:ext cx="1187700" cy="9735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g10832c0ebb6_0_66"/>
          <p:cNvCxnSpPr/>
          <p:nvPr/>
        </p:nvCxnSpPr>
        <p:spPr>
          <a:xfrm rot="10800000">
            <a:off x="6385625" y="3167850"/>
            <a:ext cx="231000" cy="2025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g10832c0ebb6_0_66"/>
          <p:cNvSpPr/>
          <p:nvPr/>
        </p:nvSpPr>
        <p:spPr>
          <a:xfrm>
            <a:off x="6697275" y="3302975"/>
            <a:ext cx="18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Renseigner les informations puis cliquer sur “</a:t>
            </a:r>
            <a:r>
              <a:rPr lang="fr" sz="1100" i="1">
                <a:latin typeface="Work Sans"/>
                <a:ea typeface="Work Sans"/>
                <a:cs typeface="Work Sans"/>
                <a:sym typeface="Work Sans"/>
              </a:rPr>
              <a:t>Connexion</a:t>
            </a: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7" name="Google Shape;97;g10832c0ebb6_0_66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8" name="Google Shape;98;g10832c0ebb6_0_66"/>
          <p:cNvSpPr/>
          <p:nvPr/>
        </p:nvSpPr>
        <p:spPr>
          <a:xfrm>
            <a:off x="1413750" y="3820625"/>
            <a:ext cx="713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17559"/>
                </a:solidFill>
                <a:latin typeface="Arial"/>
                <a:ea typeface="Arial"/>
                <a:cs typeface="Arial"/>
                <a:sym typeface="Arial"/>
              </a:rPr>
              <a:t>Rappel : Expertises.Territoires est un site professionnel, nous vous invitons à utiliser </a:t>
            </a:r>
            <a:r>
              <a:rPr lang="fr" sz="1100" b="1" i="0" u="sng" strike="noStrike" cap="none">
                <a:solidFill>
                  <a:srgbClr val="F17559"/>
                </a:solidFill>
                <a:latin typeface="Arial"/>
                <a:ea typeface="Arial"/>
                <a:cs typeface="Arial"/>
                <a:sym typeface="Arial"/>
              </a:rPr>
              <a:t>votre adresse mail professionnelle</a:t>
            </a:r>
            <a:r>
              <a:rPr lang="fr" sz="1100" b="1" i="0" u="none" strike="noStrike" cap="none">
                <a:solidFill>
                  <a:srgbClr val="F17559"/>
                </a:solidFill>
                <a:latin typeface="Arial"/>
                <a:ea typeface="Arial"/>
                <a:cs typeface="Arial"/>
                <a:sym typeface="Arial"/>
              </a:rPr>
              <a:t> pour vous inscrire</a:t>
            </a:r>
            <a:endParaRPr sz="1100" b="1" i="1" u="none" strike="noStrike" cap="none">
              <a:solidFill>
                <a:srgbClr val="F175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832c0ebb6_0_94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104" name="Google Shape;104;g10832c0ebb6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0832c0ebb6_0_94"/>
          <p:cNvSpPr/>
          <p:nvPr/>
        </p:nvSpPr>
        <p:spPr>
          <a:xfrm>
            <a:off x="216700" y="1033025"/>
            <a:ext cx="1054800" cy="25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4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" name="Google Shape;106;g10832c0ebb6_0_94"/>
          <p:cNvSpPr/>
          <p:nvPr/>
        </p:nvSpPr>
        <p:spPr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S’inscrire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sur Expertises.Territoires en renseignant vos informations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7" name="Google Shape;107;g10832c0ebb6_0_94"/>
          <p:cNvSpPr/>
          <p:nvPr/>
        </p:nvSpPr>
        <p:spPr>
          <a:xfrm>
            <a:off x="1271500" y="1033025"/>
            <a:ext cx="14400" cy="25326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10832c0ebb6_0_94"/>
          <p:cNvPicPr preferRelativeResize="0"/>
          <p:nvPr/>
        </p:nvPicPr>
        <p:blipFill rotWithShape="1">
          <a:blip r:embed="rId4">
            <a:alphaModFix/>
          </a:blip>
          <a:srcRect t="8800"/>
          <a:stretch/>
        </p:blipFill>
        <p:spPr>
          <a:xfrm>
            <a:off x="1480935" y="1836225"/>
            <a:ext cx="3430214" cy="1697725"/>
          </a:xfrm>
          <a:prstGeom prst="rect">
            <a:avLst/>
          </a:prstGeom>
          <a:noFill/>
          <a:ln w="9525" cap="flat" cmpd="sng">
            <a:solidFill>
              <a:srgbClr val="D8E0E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g10832c0ebb6_0_94"/>
          <p:cNvPicPr preferRelativeResize="0"/>
          <p:nvPr/>
        </p:nvPicPr>
        <p:blipFill rotWithShape="1">
          <a:blip r:embed="rId5">
            <a:alphaModFix/>
          </a:blip>
          <a:srcRect t="8642"/>
          <a:stretch/>
        </p:blipFill>
        <p:spPr>
          <a:xfrm>
            <a:off x="5084025" y="1836226"/>
            <a:ext cx="3487800" cy="1729251"/>
          </a:xfrm>
          <a:prstGeom prst="rect">
            <a:avLst/>
          </a:prstGeom>
          <a:noFill/>
          <a:ln w="9525" cap="flat" cmpd="sng">
            <a:solidFill>
              <a:srgbClr val="D8E0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0" name="Google Shape;110;g10832c0ebb6_0_94"/>
          <p:cNvSpPr/>
          <p:nvPr/>
        </p:nvSpPr>
        <p:spPr>
          <a:xfrm>
            <a:off x="2996950" y="15148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0832c0ebb6_0_94"/>
          <p:cNvSpPr/>
          <p:nvPr/>
        </p:nvSpPr>
        <p:spPr>
          <a:xfrm>
            <a:off x="6697263" y="15148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832c0ebb6_0_94"/>
          <p:cNvSpPr/>
          <p:nvPr/>
        </p:nvSpPr>
        <p:spPr>
          <a:xfrm>
            <a:off x="2192775" y="2587625"/>
            <a:ext cx="1999200" cy="5178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g10832c0ebb6_0_94"/>
          <p:cNvCxnSpPr/>
          <p:nvPr/>
        </p:nvCxnSpPr>
        <p:spPr>
          <a:xfrm rot="10800000" flipH="1">
            <a:off x="2636775" y="3192725"/>
            <a:ext cx="224100" cy="5421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" name="Google Shape;114;g10832c0ebb6_0_94"/>
          <p:cNvSpPr/>
          <p:nvPr/>
        </p:nvSpPr>
        <p:spPr>
          <a:xfrm>
            <a:off x="1413750" y="3778775"/>
            <a:ext cx="332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Sélectionner vos domaines d’intérêt en cochant les cases en face de chacun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5" name="Google Shape;115;g10832c0ebb6_0_94"/>
          <p:cNvSpPr/>
          <p:nvPr/>
        </p:nvSpPr>
        <p:spPr>
          <a:xfrm>
            <a:off x="5828325" y="2104325"/>
            <a:ext cx="1952100" cy="13776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g10832c0ebb6_0_94"/>
          <p:cNvCxnSpPr/>
          <p:nvPr/>
        </p:nvCxnSpPr>
        <p:spPr>
          <a:xfrm rot="10800000" flipH="1">
            <a:off x="6176550" y="3561425"/>
            <a:ext cx="72300" cy="1734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" name="Google Shape;117;g10832c0ebb6_0_94"/>
          <p:cNvSpPr/>
          <p:nvPr/>
        </p:nvSpPr>
        <p:spPr>
          <a:xfrm>
            <a:off x="5230200" y="3778775"/>
            <a:ext cx="304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Renseigner l’ensemble des cases puis cliquer sur “Valider mon inscription”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8" name="Google Shape;118;g10832c0ebb6_0_94"/>
          <p:cNvSpPr/>
          <p:nvPr/>
        </p:nvSpPr>
        <p:spPr>
          <a:xfrm>
            <a:off x="1560375" y="4252825"/>
            <a:ext cx="3350700" cy="51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1" u="none" strike="noStrike" cap="none">
                <a:solidFill>
                  <a:srgbClr val="999999"/>
                </a:solidFill>
                <a:latin typeface="Work Sans"/>
                <a:ea typeface="Work Sans"/>
                <a:cs typeface="Work Sans"/>
                <a:sym typeface="Work Sans"/>
              </a:rPr>
              <a:t>Pourquoi sélectionner des domaines d'intérêt ? </a:t>
            </a:r>
            <a:endParaRPr sz="700" b="1" i="1" u="none" strike="noStrike" cap="none">
              <a:solidFill>
                <a:srgbClr val="99999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1" u="none" strike="noStrike" cap="none">
                <a:solidFill>
                  <a:srgbClr val="999999"/>
                </a:solidFill>
                <a:latin typeface="Work Sans"/>
                <a:ea typeface="Work Sans"/>
                <a:cs typeface="Work Sans"/>
                <a:sym typeface="Work Sans"/>
              </a:rPr>
              <a:t>Cette sélection vous permettra d’accéder aux communautés et aux contenus en lien avec ce qui vous intéresse. Vous pouvez en sélectionner autant que vous le souhaitez.</a:t>
            </a:r>
            <a:endParaRPr sz="700" b="0" i="1" u="none" strike="noStrike" cap="none">
              <a:solidFill>
                <a:srgbClr val="99999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9" name="Google Shape;119;g10832c0ebb6_0_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3750" y="4183625"/>
            <a:ext cx="224100" cy="2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0832c0ebb6_0_94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832c0ebb6_0_153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Accéder à sa communauté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126" name="Google Shape;126;g10832c0ebb6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0832c0ebb6_0_153"/>
          <p:cNvSpPr/>
          <p:nvPr/>
        </p:nvSpPr>
        <p:spPr>
          <a:xfrm>
            <a:off x="216700" y="1033025"/>
            <a:ext cx="1054800" cy="3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Etape 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8" name="Google Shape;128;g10832c0ebb6_0_153"/>
          <p:cNvSpPr/>
          <p:nvPr/>
        </p:nvSpPr>
        <p:spPr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  <a:sym typeface="Work Sans"/>
              </a:rPr>
              <a:t>Accéder à l’onglet “Communautés”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de la page d’accueil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9" name="Google Shape;129;g10832c0ebb6_0_153"/>
          <p:cNvSpPr/>
          <p:nvPr/>
        </p:nvSpPr>
        <p:spPr>
          <a:xfrm>
            <a:off x="1271500" y="1033025"/>
            <a:ext cx="14400" cy="30282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0832c0ebb6_0_153"/>
          <p:cNvSpPr/>
          <p:nvPr/>
        </p:nvSpPr>
        <p:spPr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Accès communauté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- page 1/1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1" name="Google Shape;131;g10832c0ebb6_0_153"/>
          <p:cNvPicPr preferRelativeResize="0"/>
          <p:nvPr/>
        </p:nvPicPr>
        <p:blipFill rotWithShape="1">
          <a:blip r:embed="rId4">
            <a:alphaModFix/>
          </a:blip>
          <a:srcRect t="8908"/>
          <a:stretch/>
        </p:blipFill>
        <p:spPr>
          <a:xfrm>
            <a:off x="1833500" y="1561700"/>
            <a:ext cx="5056123" cy="2499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g10832c0ebb6_0_153"/>
          <p:cNvSpPr/>
          <p:nvPr/>
        </p:nvSpPr>
        <p:spPr>
          <a:xfrm>
            <a:off x="3774625" y="3431400"/>
            <a:ext cx="2399700" cy="5181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g10832c0ebb6_0_153"/>
          <p:cNvCxnSpPr/>
          <p:nvPr/>
        </p:nvCxnSpPr>
        <p:spPr>
          <a:xfrm rot="10800000">
            <a:off x="4005350" y="4023850"/>
            <a:ext cx="151500" cy="2022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" name="Google Shape;134;g10832c0ebb6_0_153"/>
          <p:cNvSpPr/>
          <p:nvPr/>
        </p:nvSpPr>
        <p:spPr>
          <a:xfrm>
            <a:off x="6889625" y="1997075"/>
            <a:ext cx="19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Pour rechercher votre communauté, vous devez être sur l’onglet “Communautés”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5" name="Google Shape;135;g10832c0ebb6_0_153"/>
          <p:cNvSpPr/>
          <p:nvPr/>
        </p:nvSpPr>
        <p:spPr>
          <a:xfrm>
            <a:off x="3898875" y="2741900"/>
            <a:ext cx="870900" cy="245700"/>
          </a:xfrm>
          <a:prstGeom prst="rect">
            <a:avLst/>
          </a:prstGeom>
          <a:noFill/>
          <a:ln w="38100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10832c0ebb6_0_153"/>
          <p:cNvCxnSpPr>
            <a:stCxn id="134" idx="1"/>
          </p:cNvCxnSpPr>
          <p:nvPr/>
        </p:nvCxnSpPr>
        <p:spPr>
          <a:xfrm flipH="1">
            <a:off x="4898525" y="2181725"/>
            <a:ext cx="1991100" cy="462900"/>
          </a:xfrm>
          <a:prstGeom prst="straightConnector1">
            <a:avLst/>
          </a:prstGeom>
          <a:noFill/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" name="Google Shape;137;g10832c0ebb6_0_153"/>
          <p:cNvSpPr/>
          <p:nvPr/>
        </p:nvSpPr>
        <p:spPr>
          <a:xfrm>
            <a:off x="4156849" y="4266100"/>
            <a:ext cx="389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Cliquer sur le nom de votre communauté pour accéder à l’espace dédié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832c0ebb6_0_201"/>
          <p:cNvSpPr/>
          <p:nvPr/>
        </p:nvSpPr>
        <p:spPr>
          <a:xfrm>
            <a:off x="125" y="1094025"/>
            <a:ext cx="9144000" cy="3105300"/>
          </a:xfrm>
          <a:prstGeom prst="rect">
            <a:avLst/>
          </a:prstGeom>
          <a:solidFill>
            <a:srgbClr val="F17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10832c0ebb6_0_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0832c0ebb6_0_201"/>
          <p:cNvSpPr/>
          <p:nvPr/>
        </p:nvSpPr>
        <p:spPr>
          <a:xfrm>
            <a:off x="250850" y="2340225"/>
            <a:ext cx="1821699" cy="678504"/>
          </a:xfrm>
          <a:custGeom>
            <a:avLst/>
            <a:gdLst/>
            <a:ahLst/>
            <a:cxnLst/>
            <a:rect l="l" t="t" r="r" b="b"/>
            <a:pathLst>
              <a:path w="1179093" h="678504" extrusionOk="0">
                <a:moveTo>
                  <a:pt x="0" y="0"/>
                </a:moveTo>
                <a:cubicBezTo>
                  <a:pt x="192982" y="8153"/>
                  <a:pt x="414101" y="620"/>
                  <a:pt x="589547" y="0"/>
                </a:cubicBezTo>
                <a:cubicBezTo>
                  <a:pt x="764993" y="-620"/>
                  <a:pt x="911214" y="10213"/>
                  <a:pt x="1179093" y="0"/>
                </a:cubicBezTo>
                <a:cubicBezTo>
                  <a:pt x="1186529" y="278640"/>
                  <a:pt x="1202518" y="433544"/>
                  <a:pt x="1179093" y="678504"/>
                </a:cubicBezTo>
                <a:cubicBezTo>
                  <a:pt x="1013480" y="699542"/>
                  <a:pt x="857313" y="686487"/>
                  <a:pt x="565965" y="678504"/>
                </a:cubicBezTo>
                <a:cubicBezTo>
                  <a:pt x="274617" y="670521"/>
                  <a:pt x="136939" y="701579"/>
                  <a:pt x="0" y="678504"/>
                </a:cubicBezTo>
                <a:cubicBezTo>
                  <a:pt x="4546" y="442991"/>
                  <a:pt x="-25682" y="19749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r>
              <a:rPr lang="fr" sz="825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02.</a:t>
            </a: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0832c0ebb6_0_201"/>
          <p:cNvSpPr/>
          <p:nvPr/>
        </p:nvSpPr>
        <p:spPr>
          <a:xfrm>
            <a:off x="2272350" y="2340188"/>
            <a:ext cx="6452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fr" sz="2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Présentation des espaces communautaires </a:t>
            </a:r>
            <a:endParaRPr sz="27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87b157a27_0_0"/>
          <p:cNvSpPr txBox="1"/>
          <p:nvPr/>
        </p:nvSpPr>
        <p:spPr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  <a:sym typeface="BioRhyme"/>
              </a:rPr>
              <a:t>5 fonctionnalités communautaires sur vos espaces dédiés</a:t>
            </a:r>
            <a:endParaRPr sz="1200" b="0" i="1" u="none" strike="noStrike" cap="none">
              <a:solidFill>
                <a:srgbClr val="F17559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pic>
        <p:nvPicPr>
          <p:cNvPr id="151" name="Google Shape;151;g1087b157a2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087b157a27_0_0"/>
          <p:cNvSpPr/>
          <p:nvPr/>
        </p:nvSpPr>
        <p:spPr>
          <a:xfrm>
            <a:off x="264500" y="100415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1.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3" name="Google Shape;153;g1087b157a27_0_0"/>
          <p:cNvSpPr/>
          <p:nvPr/>
        </p:nvSpPr>
        <p:spPr>
          <a:xfrm>
            <a:off x="906713" y="100415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 fil d’actualité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4" name="Google Shape;154;g1087b157a27_0_0"/>
          <p:cNvSpPr/>
          <p:nvPr/>
        </p:nvSpPr>
        <p:spPr>
          <a:xfrm>
            <a:off x="3214700" y="100415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 tableau de bord de la communauté pour voir en un coup d’oeil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dernières publications, interagir avec les membres de la communauté ou encore visualiser les événements à venir.</a:t>
            </a:r>
            <a:endParaRPr sz="12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5" name="Google Shape;155;g1087b157a27_0_0"/>
          <p:cNvSpPr/>
          <p:nvPr/>
        </p:nvSpPr>
        <p:spPr>
          <a:xfrm>
            <a:off x="264500" y="1719325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2.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6" name="Google Shape;156;g1087b157a27_0_0"/>
          <p:cNvSpPr/>
          <p:nvPr/>
        </p:nvSpPr>
        <p:spPr>
          <a:xfrm>
            <a:off x="906713" y="1719325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Les événements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7" name="Google Shape;157;g1087b157a27_0_0"/>
          <p:cNvSpPr/>
          <p:nvPr/>
        </p:nvSpPr>
        <p:spPr>
          <a:xfrm>
            <a:off x="3214700" y="1719325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L’agenda de la communauté pour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voir tous les événements passés et à venir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. Un outil de planification d’événement est également disponible sur cet onglet.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8" name="Google Shape;158;g1087b157a27_0_0"/>
          <p:cNvSpPr/>
          <p:nvPr/>
        </p:nvSpPr>
        <p:spPr>
          <a:xfrm>
            <a:off x="264500" y="240560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3.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9" name="Google Shape;159;g1087b157a27_0_0"/>
          <p:cNvSpPr/>
          <p:nvPr/>
        </p:nvSpPr>
        <p:spPr>
          <a:xfrm>
            <a:off x="906713" y="240560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Les questions / réponses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0" name="Google Shape;160;g1087b157a27_0_0"/>
          <p:cNvSpPr/>
          <p:nvPr/>
        </p:nvSpPr>
        <p:spPr>
          <a:xfrm>
            <a:off x="3214700" y="240560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L’ensemble des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questions posées et les réponses apportées 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par la communauté. 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1" name="Google Shape;161;g1087b157a27_0_0"/>
          <p:cNvSpPr/>
          <p:nvPr/>
        </p:nvSpPr>
        <p:spPr>
          <a:xfrm>
            <a:off x="264500" y="3105275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4.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2" name="Google Shape;162;g1087b157a27_0_0"/>
          <p:cNvSpPr/>
          <p:nvPr/>
        </p:nvSpPr>
        <p:spPr>
          <a:xfrm>
            <a:off x="906713" y="3105275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Les ressources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3" name="Google Shape;163;g1087b157a27_0_0"/>
          <p:cNvSpPr/>
          <p:nvPr/>
        </p:nvSpPr>
        <p:spPr>
          <a:xfrm>
            <a:off x="3214700" y="3105275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Toutes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ressources documentaires 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sont rassemblées sur cet onglet. Il est possible d’ouvrir un document ou d’effectuer une recherche pour consulter un document en particulier.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4" name="Google Shape;164;g1087b157a27_0_0"/>
          <p:cNvSpPr/>
          <p:nvPr/>
        </p:nvSpPr>
        <p:spPr>
          <a:xfrm>
            <a:off x="264500" y="3804950"/>
            <a:ext cx="530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2300" b="1" i="0" u="none" strike="noStrike" cap="none">
                <a:solidFill>
                  <a:srgbClr val="F17559"/>
                </a:solidFill>
                <a:latin typeface="Work Sans"/>
                <a:ea typeface="Work Sans"/>
                <a:cs typeface="Work Sans"/>
                <a:sym typeface="Work Sans"/>
              </a:rPr>
              <a:t>5.</a:t>
            </a:r>
            <a:endParaRPr sz="2300" b="1" i="0" u="none" strike="noStrike" cap="none">
              <a:solidFill>
                <a:srgbClr val="F175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5" name="Google Shape;165;g1087b157a27_0_0"/>
          <p:cNvSpPr/>
          <p:nvPr/>
        </p:nvSpPr>
        <p:spPr>
          <a:xfrm>
            <a:off x="906713" y="3804950"/>
            <a:ext cx="2196000" cy="621300"/>
          </a:xfrm>
          <a:prstGeom prst="rect">
            <a:avLst/>
          </a:prstGeom>
          <a:noFill/>
          <a:ln w="9525" cap="flat" cmpd="sng">
            <a:solidFill>
              <a:srgbClr val="F175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 veille</a:t>
            </a:r>
            <a:endParaRPr sz="14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6" name="Google Shape;166;g1087b157a27_0_0"/>
          <p:cNvSpPr/>
          <p:nvPr/>
        </p:nvSpPr>
        <p:spPr>
          <a:xfrm>
            <a:off x="3214700" y="3804950"/>
            <a:ext cx="5721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L’espace dédié à la veille pour voir d’un coup d’oeil toutes les </a:t>
            </a:r>
            <a:r>
              <a:rPr lang="fr" sz="12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dernières publications en lien avec les travaux de la communauté</a:t>
            </a:r>
            <a:r>
              <a:rPr lang="fr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sur Internet.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2352</Words>
  <Application>Microsoft Office PowerPoint</Application>
  <PresentationFormat>Affichage à l'écran (16:9)</PresentationFormat>
  <Paragraphs>267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Work Sans</vt:lpstr>
      <vt:lpstr>BioRhyme</vt:lpstr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daval</dc:creator>
  <cp:lastModifiedBy>Mme Sandrine KEYLING</cp:lastModifiedBy>
  <cp:revision>1</cp:revision>
  <dcterms:modified xsi:type="dcterms:W3CDTF">2022-03-25T14:45:24Z</dcterms:modified>
</cp:coreProperties>
</file>