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8" r:id="rId2"/>
    <p:sldId id="391" r:id="rId3"/>
    <p:sldId id="291" r:id="rId4"/>
    <p:sldId id="386" r:id="rId5"/>
    <p:sldId id="387" r:id="rId6"/>
    <p:sldId id="392" r:id="rId7"/>
    <p:sldId id="388" r:id="rId8"/>
    <p:sldId id="290" r:id="rId9"/>
    <p:sldId id="393" r:id="rId10"/>
    <p:sldId id="280" r:id="rId11"/>
    <p:sldId id="389" r:id="rId12"/>
    <p:sldId id="394" r:id="rId13"/>
    <p:sldId id="28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757"/>
    <a:srgbClr val="29257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04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4138358-E73F-9767-7BDC-8D5F77096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D5422F-2D26-3F43-2B24-20DABA3768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E4496-7F0C-40A6-A9DE-8A5C128C1754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EA57D8-699B-92AA-9A2A-610A6E561E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69B641-F7DA-E2E0-649D-4A202860A2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76E9B-5CE0-4C0A-8A6A-5BE0359AB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988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F70A7-B549-4D5C-9C29-7B34FADD1AE7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4C893-BBFD-4EDB-B14A-EE98779AAE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25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1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CD2FEC-FB66-76EE-8151-997AFE7B3C83}"/>
              </a:ext>
            </a:extLst>
          </p:cNvPr>
          <p:cNvSpPr/>
          <p:nvPr userDrawn="1"/>
        </p:nvSpPr>
        <p:spPr>
          <a:xfrm>
            <a:off x="11557975" y="5981283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640C2-9DB4-6611-AE2E-19632B0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404130A6-DE0D-AB1B-CE97-15A3E71644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4025" y="1384300"/>
            <a:ext cx="10899775" cy="4616450"/>
          </a:xfrm>
          <a:prstGeom prst="rect">
            <a:avLst/>
          </a:prstGeom>
        </p:spPr>
        <p:txBody>
          <a:bodyPr/>
          <a:lstStyle>
            <a:lvl1pPr marL="266700" indent="-2667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3B360-B50F-4605-9698-56B02AA5B084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EC6203-FB67-5F8C-B6E1-FCB6AE964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19" name="Espace réservé du pied de page 18">
            <a:extLst>
              <a:ext uri="{FF2B5EF4-FFF2-40B4-BE49-F238E27FC236}">
                <a16:creationId xmlns:a16="http://schemas.microsoft.com/office/drawing/2014/main" id="{64A3B55B-7E9D-C7A2-1CD0-61A048610C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7239000" y="6232483"/>
            <a:ext cx="4114800" cy="365125"/>
          </a:xfrm>
        </p:spPr>
        <p:txBody>
          <a:bodyPr/>
          <a:lstStyle>
            <a:lvl1pPr>
              <a:defRPr>
                <a:solidFill>
                  <a:srgbClr val="EF7757"/>
                </a:solidFill>
              </a:defRPr>
            </a:lvl1pPr>
          </a:lstStyle>
          <a:p>
            <a:pPr algn="r"/>
            <a:r>
              <a:rPr lang="fr-FR" dirty="0"/>
              <a:t>Titre présentation - Insertion en-tête/Pied</a:t>
            </a:r>
          </a:p>
        </p:txBody>
      </p:sp>
      <p:sp>
        <p:nvSpPr>
          <p:cNvPr id="20" name="Espace réservé du numéro de diapositive 19">
            <a:extLst>
              <a:ext uri="{FF2B5EF4-FFF2-40B4-BE49-F238E27FC236}">
                <a16:creationId xmlns:a16="http://schemas.microsoft.com/office/drawing/2014/main" id="{E4588D9B-9E14-3149-5460-F30E9C6044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53355" y="6230720"/>
            <a:ext cx="360001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73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2D98DEE-152E-4802-930B-37703A02A9B7}"/>
              </a:ext>
            </a:extLst>
          </p:cNvPr>
          <p:cNvCxnSpPr/>
          <p:nvPr userDrawn="1"/>
        </p:nvCxnSpPr>
        <p:spPr>
          <a:xfrm>
            <a:off x="5806911" y="1999456"/>
            <a:ext cx="0" cy="3247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0174F1D3-78BD-442A-9469-2FFB320509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91A607-F1DD-6A84-8375-EE01C80FFD2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9400" y="1565275"/>
            <a:ext cx="5040000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365ED0A-1AF5-D735-743C-A3FE5679BB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02363" y="1565275"/>
            <a:ext cx="5040000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26D2CA08-2BF3-6010-A7C6-54AA9259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052" y="530457"/>
            <a:ext cx="10899757" cy="630942"/>
          </a:xfrm>
          <a:solidFill>
            <a:srgbClr val="EF7757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6" name="Espace réservé du pied de page 3">
            <a:extLst>
              <a:ext uri="{FF2B5EF4-FFF2-40B4-BE49-F238E27FC236}">
                <a16:creationId xmlns:a16="http://schemas.microsoft.com/office/drawing/2014/main" id="{CFF750F0-1477-CF5B-864C-E30A2F8EE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02363" y="6225681"/>
            <a:ext cx="5061935" cy="365125"/>
          </a:xfrm>
        </p:spPr>
        <p:txBody>
          <a:bodyPr/>
          <a:lstStyle>
            <a:lvl1pPr algn="r">
              <a:defRPr sz="120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</p:spTree>
    <p:extLst>
      <p:ext uri="{BB962C8B-B14F-4D97-AF65-F5344CB8AC3E}">
        <p14:creationId xmlns:p14="http://schemas.microsoft.com/office/powerpoint/2010/main" val="19861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4416CD5-5265-13D5-C5BB-153F29340ED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215674" cy="5903650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C13A5A3-8904-485F-B527-38584A1497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4" name="Titre 9">
            <a:extLst>
              <a:ext uri="{FF2B5EF4-FFF2-40B4-BE49-F238E27FC236}">
                <a16:creationId xmlns:a16="http://schemas.microsoft.com/office/drawing/2014/main" id="{D56873C0-CB4E-CAEF-C0FE-EA169EB85E1D}"/>
              </a:ext>
            </a:extLst>
          </p:cNvPr>
          <p:cNvSpPr txBox="1">
            <a:spLocks/>
          </p:cNvSpPr>
          <p:nvPr userDrawn="1"/>
        </p:nvSpPr>
        <p:spPr>
          <a:xfrm>
            <a:off x="509700" y="2941162"/>
            <a:ext cx="4684469" cy="68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itre 9">
            <a:extLst>
              <a:ext uri="{FF2B5EF4-FFF2-40B4-BE49-F238E27FC236}">
                <a16:creationId xmlns:a16="http://schemas.microsoft.com/office/drawing/2014/main" id="{7844AFC3-E6DF-2048-5787-E7F4B34721AA}"/>
              </a:ext>
            </a:extLst>
          </p:cNvPr>
          <p:cNvSpPr txBox="1">
            <a:spLocks/>
          </p:cNvSpPr>
          <p:nvPr userDrawn="1"/>
        </p:nvSpPr>
        <p:spPr>
          <a:xfrm>
            <a:off x="509700" y="3099597"/>
            <a:ext cx="7305121" cy="68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8CC52726-3C51-0F9E-F6CF-293396D23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20395" y="6183892"/>
            <a:ext cx="4694679" cy="365125"/>
          </a:xfrm>
        </p:spPr>
        <p:txBody>
          <a:bodyPr/>
          <a:lstStyle>
            <a:lvl1pPr algn="r">
              <a:defRPr sz="120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id="{34A4EA57-D980-812A-EB1B-0E73377F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87" y="3158150"/>
            <a:ext cx="6763504" cy="6309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97005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hapitre sans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6FC3F64-1B1F-4EF7-AA8F-AA39E4FAD767}"/>
              </a:ext>
            </a:extLst>
          </p:cNvPr>
          <p:cNvSpPr/>
          <p:nvPr userDrawn="1"/>
        </p:nvSpPr>
        <p:spPr>
          <a:xfrm>
            <a:off x="0" y="0"/>
            <a:ext cx="12192000" cy="544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C269E73-DD77-4EE5-A7B5-E5D9E2D76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D31DC9-CD18-F035-6CA6-11A8EF49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2635" y="6183892"/>
            <a:ext cx="7182440" cy="365125"/>
          </a:xfrm>
        </p:spPr>
        <p:txBody>
          <a:bodyPr/>
          <a:lstStyle>
            <a:lvl1pPr algn="r">
              <a:defRPr sz="120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EAE981E-CB68-044F-74F0-0CB4ED65F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00" y="2941162"/>
            <a:ext cx="7305121" cy="6894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817888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hapitre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que 5" descr="Point d’insertion vers la droite avec un remplissage uni">
            <a:extLst>
              <a:ext uri="{FF2B5EF4-FFF2-40B4-BE49-F238E27FC236}">
                <a16:creationId xmlns:a16="http://schemas.microsoft.com/office/drawing/2014/main" id="{00FC9D27-7BA3-4E52-BCDB-4B19C92972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0718" y="2859833"/>
            <a:ext cx="914400" cy="9144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C0CC4C3-FA63-4659-ABF3-A55040D01E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DB75D91F-9D04-B46B-9C92-9F575409F6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390" y="2859833"/>
            <a:ext cx="5466802" cy="914399"/>
          </a:xfrm>
          <a:solidFill>
            <a:srgbClr val="EF7757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du chapitre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FBBAD0E4-42BD-44E2-3AE0-19AF07B3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7414" y="6183892"/>
            <a:ext cx="6767661" cy="365125"/>
          </a:xfrm>
        </p:spPr>
        <p:txBody>
          <a:bodyPr/>
          <a:lstStyle>
            <a:lvl1pPr algn="r">
              <a:defRPr sz="120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</p:spTree>
    <p:extLst>
      <p:ext uri="{BB962C8B-B14F-4D97-AF65-F5344CB8AC3E}">
        <p14:creationId xmlns:p14="http://schemas.microsoft.com/office/powerpoint/2010/main" val="1019168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simple sur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9A977BC-F75B-4F57-8331-5E2D20DB931C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ECA3A4-41FF-4CB1-B9F1-A6ACA1AD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2" y="426958"/>
            <a:ext cx="10860880" cy="6309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lnSpc>
                <a:spcPct val="100000"/>
              </a:lnSpc>
              <a:defRPr sz="3500" b="1" cap="all" baseline="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56D0D-9D57-471D-8FDF-B67775D04D2E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Graphique 6" descr="Point d’insertion vers la droite avec un remplissage uni">
            <a:extLst>
              <a:ext uri="{FF2B5EF4-FFF2-40B4-BE49-F238E27FC236}">
                <a16:creationId xmlns:a16="http://schemas.microsoft.com/office/drawing/2014/main" id="{0204EE1B-E681-4498-9C5F-D81BACCC6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1" y="1736079"/>
            <a:ext cx="1243755" cy="130396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36CF58B-627F-4B99-B567-BAF1DDFEBD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9CAE7D-68E8-3764-F796-8662D71F88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21410" y="1736725"/>
            <a:ext cx="4098209" cy="388249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28B83FB-5255-4BDC-50DC-1E431FEFEA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84924" y="1736725"/>
            <a:ext cx="4775625" cy="388249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u pied de page 14">
            <a:extLst>
              <a:ext uri="{FF2B5EF4-FFF2-40B4-BE49-F238E27FC236}">
                <a16:creationId xmlns:a16="http://schemas.microsoft.com/office/drawing/2014/main" id="{3E986870-A107-AEB5-3553-200BB8FA316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7045750" y="6215883"/>
            <a:ext cx="4114800" cy="365125"/>
          </a:xfrm>
        </p:spPr>
        <p:txBody>
          <a:bodyPr/>
          <a:lstStyle>
            <a:lvl1pPr>
              <a:defRPr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E4071FAD-D4A5-90D3-556E-61633AB1A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989" y="6187753"/>
            <a:ext cx="576943" cy="365125"/>
          </a:xfrm>
          <a:prstGeom prst="rect">
            <a:avLst/>
          </a:prstGeom>
        </p:spPr>
        <p:txBody>
          <a:bodyPr vert="horz" wrap="none" lIns="72000" tIns="72000" rIns="72000" bIns="7200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DB28D779-26CF-48CC-83DD-609F16CD811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0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4DF5-BDCA-4D61-B1B3-164C88F21D19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ECA3A4-41FF-4CB1-B9F1-A6ACA1AD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2" y="426958"/>
            <a:ext cx="10860880" cy="6309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lnSpc>
                <a:spcPct val="100000"/>
              </a:lnSpc>
              <a:defRPr sz="3500" b="1" cap="all" baseline="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56D0D-9D57-471D-8FDF-B67775D04D2E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5E454752-B7A2-4D11-8406-95A1AC3C0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26125" y="1612788"/>
            <a:ext cx="5489575" cy="388313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B72E6660-023E-4494-BB63-72FF4D9022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EA422FC0-31EA-88A5-5AD3-6E247872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16254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B3F57A-4020-8DC7-17D4-5F4832105D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4025" y="1612787"/>
            <a:ext cx="5249863" cy="388313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92574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D4CCF84-3F9B-4F4F-825F-3E497D775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989" y="6187753"/>
            <a:ext cx="576943" cy="365125"/>
          </a:xfrm>
          <a:prstGeom prst="rect">
            <a:avLst/>
          </a:prstGeom>
        </p:spPr>
        <p:txBody>
          <a:bodyPr vert="horz" wrap="none" lIns="72000" tIns="72000" rIns="72000" bIns="7200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DB28D779-26CF-48CC-83DD-609F16CD811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8526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F202517-9D37-4CC1-B0B3-10AB3B1A5FB2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ECA3A4-41FF-4CB1-B9F1-A6ACA1AD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2" y="426958"/>
            <a:ext cx="10860880" cy="6309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lnSpc>
                <a:spcPct val="100000"/>
              </a:lnSpc>
              <a:defRPr sz="3500" b="1" cap="all" baseline="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56D0D-9D57-471D-8FDF-B67775D04D2E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525F6B0-E688-4305-95F4-109168BDD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F9DEDEDE-81B6-39EC-2DD4-0BE67A7E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06827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2CF6414-F9F9-887C-4CEF-A81B3F0BBF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4025" y="1612899"/>
            <a:ext cx="2957513" cy="411859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92574"/>
                </a:solidFill>
              </a:defRPr>
            </a:lvl1pPr>
            <a:lvl2pPr marL="130175" indent="0">
              <a:buNone/>
              <a:defRPr sz="1600"/>
            </a:lvl2pPr>
            <a:lvl3pPr marL="403225" indent="0">
              <a:buNone/>
              <a:defRPr sz="1400"/>
            </a:lvl3pPr>
            <a:lvl4pPr marL="487363" indent="0">
              <a:buNone/>
              <a:tabLst>
                <a:tab pos="811213" algn="l"/>
              </a:tabLst>
              <a:defRPr sz="1200"/>
            </a:lvl4pPr>
            <a:lvl5pPr marL="582613" indent="0">
              <a:buNone/>
              <a:defRPr sz="12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F5033E30-C80D-9388-E25C-CE099F22C9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19563" y="1235075"/>
            <a:ext cx="3148012" cy="449641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242B4C37-2CCC-1E58-F4C0-7665E06ACF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77188" y="1235074"/>
            <a:ext cx="3146425" cy="4496419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CDBF415C-1CB2-4CEC-82EB-517C58FED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989" y="6187753"/>
            <a:ext cx="576943" cy="365125"/>
          </a:xfrm>
          <a:prstGeom prst="rect">
            <a:avLst/>
          </a:prstGeom>
        </p:spPr>
        <p:txBody>
          <a:bodyPr vert="horz" wrap="none" lIns="72000" tIns="72000" rIns="72000" bIns="7200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DB28D779-26CF-48CC-83DD-609F16CD811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2631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atim +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15">
            <a:extLst>
              <a:ext uri="{FF2B5EF4-FFF2-40B4-BE49-F238E27FC236}">
                <a16:creationId xmlns:a16="http://schemas.microsoft.com/office/drawing/2014/main" id="{2A757152-862D-41C6-8E87-B0291B630B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0089" y="2928508"/>
            <a:ext cx="5014022" cy="1981422"/>
          </a:xfrm>
          <a:prstGeom prst="rect">
            <a:avLst/>
          </a:prstGeom>
          <a:noFill/>
          <a:ln>
            <a:noFill/>
          </a:ln>
        </p:spPr>
        <p:txBody>
          <a:bodyPr tIns="216000"/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800">
                <a:solidFill>
                  <a:srgbClr val="292574"/>
                </a:solidFill>
              </a:defRPr>
            </a:lvl2pPr>
            <a:lvl3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rgbClr val="292574"/>
                </a:solidFill>
              </a:defRPr>
            </a:lvl3pPr>
            <a:lvl4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rgbClr val="292574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300">
                <a:solidFill>
                  <a:srgbClr val="292574"/>
                </a:solidFill>
              </a:defRPr>
            </a:lvl5pPr>
            <a:lvl6pPr marL="2286000" indent="0">
              <a:buFont typeface="Arial" panose="020B0604020202020204" pitchFamily="34" charset="0"/>
              <a:buNone/>
              <a:defRPr/>
            </a:lvl6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4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ECA3A4-41FF-4CB1-B9F1-A6ACA1AD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2" y="426958"/>
            <a:ext cx="10860880" cy="6309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lnSpc>
                <a:spcPct val="100000"/>
              </a:lnSpc>
              <a:defRPr sz="3500" b="1" cap="all" baseline="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56D0D-9D57-471D-8FDF-B67775D04D2E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9A335B0F-FA28-4DD2-9AEF-07A3C8E86B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443" y="2412747"/>
            <a:ext cx="665313" cy="6653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2250D28-79A3-4E5D-9B90-DC5626530E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EB7CA33F-AB7E-68A0-1AAB-73FAC25DAF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26125" y="1612900"/>
            <a:ext cx="5488797" cy="38830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E2F43DE3-0D5F-5D51-81C4-B0E70726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06827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9068BB-C784-430E-963A-E28075C00820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231DE9-E789-2557-7461-B4BCA8E7F4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989" y="6187753"/>
            <a:ext cx="576943" cy="365125"/>
          </a:xfrm>
          <a:prstGeom prst="rect">
            <a:avLst/>
          </a:prstGeom>
        </p:spPr>
        <p:txBody>
          <a:bodyPr vert="horz" wrap="none" lIns="72000" tIns="72000" rIns="72000" bIns="7200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DB28D779-26CF-48CC-83DD-609F16CD811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051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AE11444-7C26-4559-870B-3F303184740D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ECA3A4-41FF-4CB1-B9F1-A6ACA1AD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2" y="426958"/>
            <a:ext cx="10860880" cy="6309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lnSpc>
                <a:spcPct val="100000"/>
              </a:lnSpc>
              <a:defRPr sz="3500" b="1" cap="all" baseline="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56D0D-9D57-471D-8FDF-B67775D04D2E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281B5D8-589E-4B57-8E97-C463B119D8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6D9CC4-F7B2-9011-EA99-30D3C7F692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4024" y="1612900"/>
            <a:ext cx="10860879" cy="523875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  <a:lvl2pPr>
              <a:defRPr sz="18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graphique 5">
            <a:extLst>
              <a:ext uri="{FF2B5EF4-FFF2-40B4-BE49-F238E27FC236}">
                <a16:creationId xmlns:a16="http://schemas.microsoft.com/office/drawing/2014/main" id="{7E911742-AE67-90E4-5663-3A581FF226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454024" y="2324100"/>
            <a:ext cx="4872119" cy="3240000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F0894B84-8C0E-649F-CC7F-B7ACA2CFDBF1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46656" y="2324100"/>
            <a:ext cx="5668246" cy="324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Espace réservé du pied de page 3">
            <a:extLst>
              <a:ext uri="{FF2B5EF4-FFF2-40B4-BE49-F238E27FC236}">
                <a16:creationId xmlns:a16="http://schemas.microsoft.com/office/drawing/2014/main" id="{8C8BB22D-6A19-48D4-28E8-2AA0D316F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06827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E25CD338-F6E2-4D78-BE53-0E3436836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4989" y="6187753"/>
            <a:ext cx="576943" cy="365125"/>
          </a:xfrm>
          <a:prstGeom prst="rect">
            <a:avLst/>
          </a:prstGeom>
        </p:spPr>
        <p:txBody>
          <a:bodyPr vert="horz" wrap="none" lIns="72000" tIns="72000" rIns="72000" bIns="7200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DB28D779-26CF-48CC-83DD-609F16CD811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772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CD2FEC-FB66-76EE-8151-997AFE7B3C83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640C2-9DB4-6611-AE2E-19632B0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31AC5-BAB7-D36F-2846-6E2D01FE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25681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1700E6-14FA-F1D7-9491-86F4D12E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988" y="6223179"/>
            <a:ext cx="57694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3B360-B50F-4605-9698-56B02AA5B084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EC6203-FB67-5F8C-B6E1-FCB6AE964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9C0686B-99E9-CEF8-2401-D5BE52DEEC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0" y="1519100"/>
            <a:ext cx="522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16B4B95-0827-F3AB-317F-3661A84F9F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4024" y="1519098"/>
            <a:ext cx="522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665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CD2FEC-FB66-76EE-8151-997AFE7B3C83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640C2-9DB4-6611-AE2E-19632B0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31AC5-BAB7-D36F-2846-6E2D01FE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25681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3B360-B50F-4605-9698-56B02AA5B084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EC6203-FB67-5F8C-B6E1-FCB6AE964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9C0686B-99E9-CEF8-2401-D5BE52DEEC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0" y="1519100"/>
            <a:ext cx="522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16B4B95-0827-F3AB-317F-3661A84F9F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4024" y="1519098"/>
            <a:ext cx="522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numéro de diapositive 4">
            <a:extLst>
              <a:ext uri="{FF2B5EF4-FFF2-40B4-BE49-F238E27FC236}">
                <a16:creationId xmlns:a16="http://schemas.microsoft.com/office/drawing/2014/main" id="{F5D67191-7334-71F5-9115-015419F2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988" y="6223179"/>
            <a:ext cx="57694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8857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6546B6D-0B87-437A-86E3-584467234865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ECA3A4-41FF-4CB1-B9F1-A6ACA1AD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2" y="426958"/>
            <a:ext cx="10860880" cy="6309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lnSpc>
                <a:spcPct val="100000"/>
              </a:lnSpc>
              <a:defRPr sz="3500" b="1" cap="all" baseline="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208C9E0E-7166-4855-A563-70C531DFD5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4043" y="1612593"/>
            <a:ext cx="10860880" cy="5241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 b="1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buNone/>
              <a:defRPr>
                <a:solidFill>
                  <a:srgbClr val="292574"/>
                </a:solidFill>
              </a:defRPr>
            </a:lvl2pPr>
            <a:lvl3pPr marL="0" indent="0">
              <a:lnSpc>
                <a:spcPct val="100000"/>
              </a:lnSpc>
              <a:buNone/>
              <a:defRPr>
                <a:solidFill>
                  <a:srgbClr val="292574"/>
                </a:solidFill>
              </a:defRPr>
            </a:lvl3pPr>
            <a:lvl4pPr marL="0" indent="0">
              <a:lnSpc>
                <a:spcPct val="100000"/>
              </a:lnSpc>
              <a:buNone/>
              <a:defRPr>
                <a:solidFill>
                  <a:srgbClr val="292574"/>
                </a:solidFill>
              </a:defRPr>
            </a:lvl4pPr>
            <a:lvl5pPr marL="0" indent="0">
              <a:lnSpc>
                <a:spcPct val="100000"/>
              </a:lnSpc>
              <a:buNone/>
              <a:defRPr sz="1600">
                <a:solidFill>
                  <a:srgbClr val="292574"/>
                </a:solidFill>
              </a:defRPr>
            </a:lvl5pPr>
            <a:lvl6pPr marL="2286000" indent="0">
              <a:buFont typeface="Arial" panose="020B0604020202020204" pitchFamily="34" charset="0"/>
              <a:buNone/>
              <a:defRPr/>
            </a:lvl6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4"/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56D0D-9D57-471D-8FDF-B67775D04D2E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15B9AB7B-616F-4B19-9F56-4746430B432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54042" y="2478780"/>
            <a:ext cx="10860879" cy="2959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76B791A-7C12-444D-B4B5-EB5C3ECE36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BAFCBCA1-D071-B465-B5A9-FAF580671B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7200121" y="6183892"/>
            <a:ext cx="4114800" cy="365125"/>
          </a:xfrm>
        </p:spPr>
        <p:txBody>
          <a:bodyPr/>
          <a:lstStyle>
            <a:lvl1pPr>
              <a:defRPr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  <p:sp>
        <p:nvSpPr>
          <p:cNvPr id="19" name="Espace réservé du numéro de diapositive 18">
            <a:extLst>
              <a:ext uri="{FF2B5EF4-FFF2-40B4-BE49-F238E27FC236}">
                <a16:creationId xmlns:a16="http://schemas.microsoft.com/office/drawing/2014/main" id="{E94DFD80-D77D-6096-A370-2AC076A3654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1519199" y="6186576"/>
            <a:ext cx="468522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744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8B644907-5F1A-4779-A6E8-72ADC180ACF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12192000" cy="56483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fr-FR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208C9E0E-7166-4855-A563-70C531DFD5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95052" y="3634453"/>
            <a:ext cx="3601896" cy="121584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800">
                <a:solidFill>
                  <a:srgbClr val="292574"/>
                </a:solidFill>
              </a:defRPr>
            </a:lvl2pPr>
            <a:lvl3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rgbClr val="292574"/>
                </a:solidFill>
              </a:defRPr>
            </a:lvl3pPr>
            <a:lvl4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rgbClr val="292574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300">
                <a:solidFill>
                  <a:srgbClr val="292574"/>
                </a:solidFill>
              </a:defRPr>
            </a:lvl5pPr>
            <a:lvl6pPr marL="2286000" indent="0">
              <a:buFont typeface="Arial" panose="020B0604020202020204" pitchFamily="34" charset="0"/>
              <a:buNone/>
              <a:defRPr/>
            </a:lvl6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EDCCADD-095B-4A1C-A168-3B2A5145D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FC1664F-6454-A855-B671-35B084DB789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125090" y="6239712"/>
            <a:ext cx="4114800" cy="365125"/>
          </a:xfrm>
        </p:spPr>
        <p:txBody>
          <a:bodyPr/>
          <a:lstStyle>
            <a:lvl1pPr>
              <a:defRPr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</p:spTree>
    <p:extLst>
      <p:ext uri="{BB962C8B-B14F-4D97-AF65-F5344CB8AC3E}">
        <p14:creationId xmlns:p14="http://schemas.microsoft.com/office/powerpoint/2010/main" val="597491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CD2FEC-FB66-76EE-8151-997AFE7B3C83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640C2-9DB4-6611-AE2E-19632B0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31AC5-BAB7-D36F-2846-6E2D01FE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25681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1700E6-14FA-F1D7-9491-86F4D12E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988" y="6223179"/>
            <a:ext cx="57694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3B360-B50F-4605-9698-56B02AA5B084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EC6203-FB67-5F8C-B6E1-FCB6AE964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9C0686B-99E9-CEF8-2401-D5BE52DEEC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0" y="1519100"/>
            <a:ext cx="522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16B4B95-0827-F3AB-317F-3661A84F9F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4024" y="1519098"/>
            <a:ext cx="2520000" cy="4250106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contenu 10">
            <a:extLst>
              <a:ext uri="{FF2B5EF4-FFF2-40B4-BE49-F238E27FC236}">
                <a16:creationId xmlns:a16="http://schemas.microsoft.com/office/drawing/2014/main" id="{DF2CD2DF-178F-D483-DC77-F03EAA3800B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75012" y="1519098"/>
            <a:ext cx="2520000" cy="4250106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6381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CD2FEC-FB66-76EE-8151-997AFE7B3C83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640C2-9DB4-6611-AE2E-19632B0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31AC5-BAB7-D36F-2846-6E2D01FE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25681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1700E6-14FA-F1D7-9491-86F4D12E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988" y="6223179"/>
            <a:ext cx="57694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3B360-B50F-4605-9698-56B02AA5B084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EC6203-FB67-5F8C-B6E1-FCB6AE964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16B4B95-0827-F3AB-317F-3661A84F9F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4023" y="1519098"/>
            <a:ext cx="4381927" cy="4250106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E516D5F-DB95-2082-1AD5-8D718B1863A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53013" y="1519238"/>
            <a:ext cx="3240000" cy="424973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03ED8F97-FF12-CB2B-650A-34FA7E9DD28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28037" y="1519238"/>
            <a:ext cx="3240000" cy="424973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3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CD2FEC-FB66-76EE-8151-997AFE7B3C83}"/>
              </a:ext>
            </a:extLst>
          </p:cNvPr>
          <p:cNvSpPr/>
          <p:nvPr userDrawn="1"/>
        </p:nvSpPr>
        <p:spPr>
          <a:xfrm>
            <a:off x="11573460" y="5994000"/>
            <a:ext cx="360000" cy="8640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0640C2-9DB4-6611-AE2E-19632B0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31AC5-BAB7-D36F-2846-6E2D01FE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9937" y="6225681"/>
            <a:ext cx="3584361" cy="365125"/>
          </a:xfrm>
        </p:spPr>
        <p:txBody>
          <a:bodyPr/>
          <a:lstStyle>
            <a:lvl1pPr algn="r">
              <a:defRPr>
                <a:solidFill>
                  <a:srgbClr val="EF7757"/>
                </a:solidFill>
              </a:defRPr>
            </a:lvl1pPr>
          </a:lstStyle>
          <a:p>
            <a:r>
              <a:rPr lang="fr-FR"/>
              <a:t>Titre présentation - Insertion en-tête/Pied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1700E6-14FA-F1D7-9491-86F4D12E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988" y="6223179"/>
            <a:ext cx="57694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90E2112-97E0-40A4-AC88-86EA7B7260A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3B360-B50F-4605-9698-56B02AA5B084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EC6203-FB67-5F8C-B6E1-FCB6AE964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16B4B95-0827-F3AB-317F-3661A84F9F3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4023" y="1519098"/>
            <a:ext cx="4381927" cy="4250106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03ED8F97-FF12-CB2B-650A-34FA7E9DD28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4487" y="1519238"/>
            <a:ext cx="6643550" cy="424973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79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3">
            <a:extLst>
              <a:ext uri="{FF2B5EF4-FFF2-40B4-BE49-F238E27FC236}">
                <a16:creationId xmlns:a16="http://schemas.microsoft.com/office/drawing/2014/main" id="{AF70B945-6721-6E3A-4AD0-C27EC69F0B2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190626"/>
            <a:ext cx="12192000" cy="454342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05C34D0-D063-4C4F-BA37-4FD01E452C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5343" y="2390446"/>
            <a:ext cx="9146828" cy="699404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algn="l">
              <a:lnSpc>
                <a:spcPct val="100000"/>
              </a:lnSpc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B1D9260B-15D2-4561-A34B-3E4C2A855E4D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565342" y="3202408"/>
            <a:ext cx="7335783" cy="453183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0" name="Image 1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58E32CA-ED58-43B7-AB49-95682B031C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02" y="191775"/>
            <a:ext cx="2254898" cy="65498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A8346B2-0559-4ACC-B78C-2FA83D2B31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5" y="118082"/>
            <a:ext cx="1182282" cy="1073087"/>
          </a:xfrm>
          <a:prstGeom prst="rect">
            <a:avLst/>
          </a:prstGeom>
        </p:spPr>
      </p:pic>
      <p:sp>
        <p:nvSpPr>
          <p:cNvPr id="7" name="Espace réservé du texte 16">
            <a:extLst>
              <a:ext uri="{FF2B5EF4-FFF2-40B4-BE49-F238E27FC236}">
                <a16:creationId xmlns:a16="http://schemas.microsoft.com/office/drawing/2014/main" id="{A220B97B-DEE2-4436-B72E-DDD6D0804CB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65342" y="3768149"/>
            <a:ext cx="3030113" cy="360850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6831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4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2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00E57FEA-01E3-977E-6D78-65998B7791E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190625"/>
            <a:ext cx="12192000" cy="566737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A9AC9F9C-3A36-4F59-B489-858BE96899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02" y="191775"/>
            <a:ext cx="2254898" cy="65498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91DE7EC-FD0D-4578-8EC3-F22C1320D5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5" y="118082"/>
            <a:ext cx="1182282" cy="107308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05C34D0-D063-4C4F-BA37-4FD01E452C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73361" y="2763325"/>
            <a:ext cx="8511671" cy="576293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algn="l">
              <a:lnSpc>
                <a:spcPct val="100000"/>
              </a:lnSpc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B1D9260B-15D2-4561-A34B-3E4C2A855E4D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573361" y="3429000"/>
            <a:ext cx="6540829" cy="453183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2F790E24-B93F-4AB4-9BF4-33ED3EE194B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1573361" y="4045620"/>
            <a:ext cx="2572510" cy="360850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2725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 sans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5C34D0-D063-4C4F-BA37-4FD01E452C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23495" y="2592917"/>
            <a:ext cx="8081639" cy="699404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algn="l">
              <a:lnSpc>
                <a:spcPct val="100000"/>
              </a:lnSpc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B1D9260B-15D2-4561-A34B-3E4C2A855E4D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923494" y="3662336"/>
            <a:ext cx="5711301" cy="453183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28DC4F-77B1-40D7-87C2-20C08A15A157}"/>
              </a:ext>
            </a:extLst>
          </p:cNvPr>
          <p:cNvSpPr/>
          <p:nvPr userDrawn="1"/>
        </p:nvSpPr>
        <p:spPr>
          <a:xfrm>
            <a:off x="0" y="6559420"/>
            <a:ext cx="12191999" cy="29858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CE4A92-9148-4802-B8A0-5848F9F4B52A}"/>
              </a:ext>
            </a:extLst>
          </p:cNvPr>
          <p:cNvSpPr/>
          <p:nvPr userDrawn="1"/>
        </p:nvSpPr>
        <p:spPr>
          <a:xfrm>
            <a:off x="-1" y="6420496"/>
            <a:ext cx="12192000" cy="45719"/>
          </a:xfrm>
          <a:prstGeom prst="rect">
            <a:avLst/>
          </a:prstGeom>
          <a:solidFill>
            <a:schemeClr val="accent1"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DB3159CE-DB40-4A61-84D0-D33D6D6B0C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02" y="191775"/>
            <a:ext cx="2254898" cy="654988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30ED8E22-0AB7-4925-BD50-414D831C762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1923495" y="4485534"/>
            <a:ext cx="1840637" cy="360850"/>
          </a:xfrm>
          <a:prstGeom prst="rect">
            <a:avLst/>
          </a:prstGeom>
          <a:solidFill>
            <a:srgbClr val="EF7757"/>
          </a:solidFill>
        </p:spPr>
        <p:txBody>
          <a:bodyPr wrap="square" lIns="180000" tIns="72000" rIns="180000" bIns="72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dirty="0"/>
              <a:t>date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B124FC8-C7D1-4A6F-8B73-9C5E047EB3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5" y="118082"/>
            <a:ext cx="1182282" cy="1073087"/>
          </a:xfrm>
          <a:prstGeom prst="rect">
            <a:avLst/>
          </a:prstGeom>
        </p:spPr>
      </p:pic>
      <p:sp>
        <p:nvSpPr>
          <p:cNvPr id="12" name="Graphique 4" descr="Point d’insertion vers la droite avec un remplissage uni">
            <a:extLst>
              <a:ext uri="{FF2B5EF4-FFF2-40B4-BE49-F238E27FC236}">
                <a16:creationId xmlns:a16="http://schemas.microsoft.com/office/drawing/2014/main" id="{3E97A8DE-FDAB-4DE9-8F38-D0E72D979FC2}"/>
              </a:ext>
            </a:extLst>
          </p:cNvPr>
          <p:cNvSpPr/>
          <p:nvPr userDrawn="1"/>
        </p:nvSpPr>
        <p:spPr>
          <a:xfrm>
            <a:off x="1312142" y="2672871"/>
            <a:ext cx="309505" cy="538229"/>
          </a:xfrm>
          <a:custGeom>
            <a:avLst/>
            <a:gdLst>
              <a:gd name="connsiteX0" fmla="*/ 40424 w 309505"/>
              <a:gd name="connsiteY0" fmla="*/ 538229 h 538229"/>
              <a:gd name="connsiteX1" fmla="*/ 10 w 309505"/>
              <a:gd name="connsiteY1" fmla="*/ 497824 h 538229"/>
              <a:gd name="connsiteX2" fmla="*/ 228686 w 309505"/>
              <a:gd name="connsiteY2" fmla="*/ 269148 h 538229"/>
              <a:gd name="connsiteX3" fmla="*/ 0 w 309505"/>
              <a:gd name="connsiteY3" fmla="*/ 40405 h 538229"/>
              <a:gd name="connsiteX4" fmla="*/ 40415 w 309505"/>
              <a:gd name="connsiteY4" fmla="*/ 0 h 538229"/>
              <a:gd name="connsiteX5" fmla="*/ 309505 w 309505"/>
              <a:gd name="connsiteY5" fmla="*/ 269148 h 538229"/>
              <a:gd name="connsiteX6" fmla="*/ 40424 w 309505"/>
              <a:gd name="connsiteY6" fmla="*/ 538229 h 53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9505" h="538229">
                <a:moveTo>
                  <a:pt x="40424" y="538229"/>
                </a:moveTo>
                <a:lnTo>
                  <a:pt x="10" y="497824"/>
                </a:lnTo>
                <a:lnTo>
                  <a:pt x="228686" y="269148"/>
                </a:lnTo>
                <a:lnTo>
                  <a:pt x="0" y="40405"/>
                </a:lnTo>
                <a:lnTo>
                  <a:pt x="40415" y="0"/>
                </a:lnTo>
                <a:lnTo>
                  <a:pt x="309505" y="269148"/>
                </a:lnTo>
                <a:lnTo>
                  <a:pt x="40424" y="538229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0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6FC3F64-1B1F-4EF7-AA8F-AA39E4FAD767}"/>
              </a:ext>
            </a:extLst>
          </p:cNvPr>
          <p:cNvSpPr/>
          <p:nvPr userDrawn="1"/>
        </p:nvSpPr>
        <p:spPr>
          <a:xfrm>
            <a:off x="0" y="0"/>
            <a:ext cx="12192000" cy="5448300"/>
          </a:xfrm>
          <a:prstGeom prst="rect">
            <a:avLst/>
          </a:prstGeom>
          <a:solidFill>
            <a:srgbClr val="EF7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texte 15">
            <a:extLst>
              <a:ext uri="{FF2B5EF4-FFF2-40B4-BE49-F238E27FC236}">
                <a16:creationId xmlns:a16="http://schemas.microsoft.com/office/drawing/2014/main" id="{7815E63E-6780-4FA6-AFF9-3AC7CD0E79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4043" y="1612593"/>
            <a:ext cx="3302948" cy="324764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  <a:lvl2pPr marL="180000" indent="0">
              <a:lnSpc>
                <a:spcPct val="100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2pPr>
            <a:lvl3pPr marL="54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72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90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5pPr>
            <a:lvl6pPr marL="2286000" indent="0">
              <a:buFont typeface="Arial" panose="020B0604020202020204" pitchFamily="34" charset="0"/>
              <a:buNone/>
              <a:defRPr/>
            </a:lvl6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</p:txBody>
      </p:sp>
      <p:sp>
        <p:nvSpPr>
          <p:cNvPr id="7" name="Espace réservé du texte 15">
            <a:extLst>
              <a:ext uri="{FF2B5EF4-FFF2-40B4-BE49-F238E27FC236}">
                <a16:creationId xmlns:a16="http://schemas.microsoft.com/office/drawing/2014/main" id="{7A8FD082-FB08-4A28-8D5A-91D3D2F182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6356" y="1612593"/>
            <a:ext cx="3302948" cy="324764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  <a:lvl2pPr marL="18000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2pPr>
            <a:lvl3pPr marL="645750" indent="-285750">
              <a:lnSpc>
                <a:spcPct val="100000"/>
              </a:lnSpc>
              <a:buNone/>
              <a:defRPr lang="fr-FR" sz="16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825750" indent="-285750">
              <a:lnSpc>
                <a:spcPct val="100000"/>
              </a:lnSpc>
              <a:buNone/>
              <a:defRPr lang="fr-FR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>
              <a:lnSpc>
                <a:spcPct val="100000"/>
              </a:lnSpc>
              <a:buNone/>
              <a:defRPr lang="fr-FR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buFont typeface="Arial" panose="020B0604020202020204" pitchFamily="34" charset="0"/>
              <a:buNone/>
              <a:defRPr/>
            </a:lvl6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marL="540000" lvl="2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r-FR" dirty="0"/>
              <a:t>Troisième niveau</a:t>
            </a:r>
          </a:p>
          <a:p>
            <a:pPr marL="720000" lvl="3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r-FR" dirty="0"/>
              <a:t>Quatrième niveau</a:t>
            </a:r>
          </a:p>
          <a:p>
            <a:pPr marL="900000" lvl="4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r-FR" dirty="0"/>
              <a:t>Cinquième niveau</a:t>
            </a:r>
          </a:p>
          <a:p>
            <a:pPr lvl="4"/>
            <a:endParaRPr lang="fr-FR" dirty="0"/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945DD6E8-A861-4B66-937F-5E11AE867C6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89788" y="0"/>
            <a:ext cx="5002212" cy="54483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fr-FR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1D5DBEB2-A0DF-49AF-91AB-97E288C024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4042" y="455544"/>
            <a:ext cx="6639216" cy="921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D68159-154B-4ECE-A776-694C50CCF1CA}"/>
              </a:ext>
            </a:extLst>
          </p:cNvPr>
          <p:cNvSpPr/>
          <p:nvPr userDrawn="1"/>
        </p:nvSpPr>
        <p:spPr>
          <a:xfrm>
            <a:off x="1" y="388487"/>
            <a:ext cx="30480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F7ADAFE-D55B-444C-810E-527943722E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4" y="6062085"/>
            <a:ext cx="2614574" cy="608741"/>
          </a:xfrm>
          <a:prstGeom prst="rect">
            <a:avLst/>
          </a:prstGeom>
        </p:spPr>
      </p:pic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A1886096-91DC-C1A0-7CE2-67A384A6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1" y="6225681"/>
            <a:ext cx="6692298" cy="365125"/>
          </a:xfrm>
        </p:spPr>
        <p:txBody>
          <a:bodyPr/>
          <a:lstStyle>
            <a:lvl1pPr algn="r">
              <a:defRPr sz="1200">
                <a:solidFill>
                  <a:srgbClr val="EF7757"/>
                </a:solidFill>
              </a:defRPr>
            </a:lvl1pPr>
          </a:lstStyle>
          <a:p>
            <a:r>
              <a:rPr lang="fr-FR" dirty="0"/>
              <a:t>Titre présentation - Insertion en-tête/Pied</a:t>
            </a:r>
          </a:p>
        </p:txBody>
      </p:sp>
    </p:spTree>
    <p:extLst>
      <p:ext uri="{BB962C8B-B14F-4D97-AF65-F5344CB8AC3E}">
        <p14:creationId xmlns:p14="http://schemas.microsoft.com/office/powerpoint/2010/main" val="2735976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70" userDrawn="1">
          <p15:clr>
            <a:srgbClr val="FBAE40"/>
          </p15:clr>
        </p15:guide>
        <p15:guide id="2" pos="27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821B0538-3FFC-C426-EC37-DE896222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1" y="516652"/>
            <a:ext cx="10899757" cy="630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072E63-AC1A-4B64-1267-881C9D83F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D1581E-64FA-0A05-D5ED-38E931B1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Titre présentation - Insertion en-tête/Pied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1D63BD-FC41-D83F-177A-EC93FB38E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2112-97E0-40A4-AC88-86EA7B7260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18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49" r:id="rId6"/>
    <p:sldLayoutId id="2147483653" r:id="rId7"/>
    <p:sldLayoutId id="2147483654" r:id="rId8"/>
    <p:sldLayoutId id="2147483656" r:id="rId9"/>
    <p:sldLayoutId id="2147483667" r:id="rId10"/>
    <p:sldLayoutId id="2147483655" r:id="rId11"/>
    <p:sldLayoutId id="2147483664" r:id="rId12"/>
    <p:sldLayoutId id="2147483668" r:id="rId13"/>
    <p:sldLayoutId id="2147483657" r:id="rId14"/>
    <p:sldLayoutId id="2147483658" r:id="rId15"/>
    <p:sldLayoutId id="2147483659" r:id="rId16"/>
    <p:sldLayoutId id="2147483663" r:id="rId17"/>
    <p:sldLayoutId id="2147483660" r:id="rId18"/>
    <p:sldLayoutId id="2147483675" r:id="rId19"/>
    <p:sldLayoutId id="2147483662" r:id="rId20"/>
    <p:sldLayoutId id="2147483665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EF775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EF775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9257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9257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9257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9257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DCABD76-5D4D-4EFB-AA32-0F735EF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342" y="2390446"/>
            <a:ext cx="9146828" cy="699404"/>
          </a:xfrm>
        </p:spPr>
        <p:txBody>
          <a:bodyPr/>
          <a:lstStyle/>
          <a:p>
            <a:r>
              <a:rPr lang="fr-FR" dirty="0"/>
              <a:t>Plan de mobilité employeur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C0AD34-D253-43E8-86E3-9721171A6B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65342" y="3323551"/>
            <a:ext cx="7606069" cy="889200"/>
          </a:xfrm>
        </p:spPr>
        <p:txBody>
          <a:bodyPr/>
          <a:lstStyle/>
          <a:p>
            <a:r>
              <a:rPr lang="fr-FR" dirty="0"/>
              <a:t>Tendre vers des déplacements domicile-travail plus durables</a:t>
            </a:r>
          </a:p>
          <a:p>
            <a:r>
              <a:rPr lang="fr-FR" dirty="0"/>
              <a:t>Un défi – ou un objectif – pour les collectivités et les entreprises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37B54F-5C49-4D5D-9FDA-939024423E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5342" y="4622925"/>
            <a:ext cx="3030113" cy="360850"/>
          </a:xfrm>
        </p:spPr>
        <p:txBody>
          <a:bodyPr/>
          <a:lstStyle/>
          <a:p>
            <a:r>
              <a:rPr lang="fr-FR" dirty="0"/>
              <a:t>23 juin 2025</a:t>
            </a:r>
          </a:p>
        </p:txBody>
      </p:sp>
    </p:spTree>
    <p:extLst>
      <p:ext uri="{BB962C8B-B14F-4D97-AF65-F5344CB8AC3E}">
        <p14:creationId xmlns:p14="http://schemas.microsoft.com/office/powerpoint/2010/main" val="94626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4E445-5E17-4F5C-9B3B-75A4F6E51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enjeux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5153C5-F79A-40C7-9A6A-F71016D9C2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3494" y="3662337"/>
            <a:ext cx="5711301" cy="371184"/>
          </a:xfrm>
        </p:spPr>
        <p:txBody>
          <a:bodyPr/>
          <a:lstStyle/>
          <a:p>
            <a:r>
              <a:rPr lang="fr-FR" dirty="0"/>
              <a:t>Du collectif et de la collaboration </a:t>
            </a:r>
          </a:p>
        </p:txBody>
      </p:sp>
    </p:spTree>
    <p:extLst>
      <p:ext uri="{BB962C8B-B14F-4D97-AF65-F5344CB8AC3E}">
        <p14:creationId xmlns:p14="http://schemas.microsoft.com/office/powerpoint/2010/main" val="474619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Passer du PDME au PDM-EC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0C38E60-E20D-BC7B-DCF5-87AD531E02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4043" y="1120775"/>
            <a:ext cx="9464657" cy="4616450"/>
          </a:xfrm>
        </p:spPr>
        <p:txBody>
          <a:bodyPr/>
          <a:lstStyle/>
          <a:p>
            <a:r>
              <a:rPr lang="fr-FR" sz="2000" dirty="0">
                <a:solidFill>
                  <a:srgbClr val="292574"/>
                </a:solidFill>
              </a:rPr>
              <a:t>Faire émerger des plans de mobilité Employeur en Commun : </a:t>
            </a:r>
            <a:r>
              <a:rPr lang="fr-FR" sz="2000" dirty="0" err="1"/>
              <a:t>PdM</a:t>
            </a:r>
            <a:r>
              <a:rPr lang="fr-FR" sz="2000" dirty="0"/>
              <a:t>-EC </a:t>
            </a:r>
          </a:p>
          <a:p>
            <a:pPr lvl="1"/>
            <a:r>
              <a:rPr lang="fr-FR" sz="1800" dirty="0">
                <a:solidFill>
                  <a:srgbClr val="292574"/>
                </a:solidFill>
              </a:rPr>
              <a:t>Effet de seuil</a:t>
            </a:r>
          </a:p>
          <a:p>
            <a:pPr lvl="1"/>
            <a:r>
              <a:rPr lang="fr-FR" sz="1800" dirty="0"/>
              <a:t>Effet de négociation </a:t>
            </a:r>
          </a:p>
          <a:p>
            <a:pPr lvl="1"/>
            <a:r>
              <a:rPr lang="fr-FR" sz="1800" dirty="0"/>
              <a:t>Représentation des les instances formelles de consultation des mobilités (ex : Comité des Partenaires )</a:t>
            </a:r>
          </a:p>
          <a:p>
            <a:pPr lvl="1"/>
            <a:endParaRPr lang="fr-FR" sz="1600" dirty="0">
              <a:solidFill>
                <a:srgbClr val="292574"/>
              </a:solidFill>
            </a:endParaRPr>
          </a:p>
          <a:p>
            <a:r>
              <a:rPr lang="fr-FR" sz="2000" dirty="0">
                <a:solidFill>
                  <a:srgbClr val="292574"/>
                </a:solidFill>
              </a:rPr>
              <a:t>S’appuyer ou portage par les </a:t>
            </a:r>
            <a:r>
              <a:rPr lang="fr-FR" sz="2000" dirty="0"/>
              <a:t>associations d’entreprises </a:t>
            </a:r>
          </a:p>
          <a:p>
            <a:endParaRPr lang="fr-FR" sz="2000" dirty="0">
              <a:solidFill>
                <a:srgbClr val="292574"/>
              </a:solidFill>
            </a:endParaRPr>
          </a:p>
          <a:p>
            <a:r>
              <a:rPr lang="fr-FR" sz="2000" dirty="0">
                <a:solidFill>
                  <a:srgbClr val="292574"/>
                </a:solidFill>
              </a:rPr>
              <a:t>Renforcer </a:t>
            </a:r>
            <a:r>
              <a:rPr lang="fr-FR" sz="2000" dirty="0"/>
              <a:t>l’accompagnement des EPCI </a:t>
            </a:r>
            <a:r>
              <a:rPr lang="fr-FR" sz="2000" dirty="0">
                <a:solidFill>
                  <a:srgbClr val="292574"/>
                </a:solidFill>
              </a:rPr>
              <a:t>auprès de collectifs d’employeurs </a:t>
            </a:r>
          </a:p>
          <a:p>
            <a:endParaRPr lang="fr-FR" sz="2000" dirty="0">
              <a:solidFill>
                <a:srgbClr val="292574"/>
              </a:solidFill>
            </a:endParaRPr>
          </a:p>
          <a:p>
            <a:r>
              <a:rPr lang="fr-FR" sz="2000" dirty="0">
                <a:solidFill>
                  <a:schemeClr val="accent1"/>
                </a:solidFill>
              </a:rPr>
              <a:t>Recueillir</a:t>
            </a:r>
            <a:r>
              <a:rPr lang="fr-FR" sz="2000" dirty="0">
                <a:solidFill>
                  <a:srgbClr val="292574"/>
                </a:solidFill>
              </a:rPr>
              <a:t> et suivre les </a:t>
            </a:r>
            <a:r>
              <a:rPr lang="fr-FR" sz="2000" dirty="0" err="1">
                <a:solidFill>
                  <a:srgbClr val="292574"/>
                </a:solidFill>
              </a:rPr>
              <a:t>PdME</a:t>
            </a:r>
            <a:r>
              <a:rPr lang="fr-FR" sz="2000" dirty="0">
                <a:solidFill>
                  <a:srgbClr val="292574"/>
                </a:solidFill>
              </a:rPr>
              <a:t> et les PDM-EC auprès de l’AOM pour :</a:t>
            </a:r>
          </a:p>
          <a:p>
            <a:pPr lvl="1"/>
            <a:r>
              <a:rPr lang="fr-FR" sz="1800" dirty="0"/>
              <a:t>Analyse transversale des besoins et des actions </a:t>
            </a:r>
          </a:p>
          <a:p>
            <a:pPr lvl="1"/>
            <a:r>
              <a:rPr lang="fr-FR" sz="1800" dirty="0">
                <a:solidFill>
                  <a:srgbClr val="292574"/>
                </a:solidFill>
              </a:rPr>
              <a:t>Amélioration en continu de la méthodologie, REX pour de nouvelles façons de faire</a:t>
            </a:r>
          </a:p>
          <a:p>
            <a:pPr marL="38100" indent="0">
              <a:buNone/>
            </a:pPr>
            <a:endParaRPr lang="fr-FR" sz="2000" dirty="0">
              <a:solidFill>
                <a:srgbClr val="292574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99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Passer du PDME au PDM-EC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0C38E60-E20D-BC7B-DCF5-87AD531E02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4043" y="1120775"/>
            <a:ext cx="9464657" cy="4616450"/>
          </a:xfrm>
        </p:spPr>
        <p:txBody>
          <a:bodyPr/>
          <a:lstStyle/>
          <a:p>
            <a:pPr lvl="1"/>
            <a:endParaRPr lang="fr-FR" sz="1800" dirty="0"/>
          </a:p>
          <a:p>
            <a:r>
              <a:rPr lang="fr-FR" sz="2200" dirty="0">
                <a:solidFill>
                  <a:srgbClr val="292574"/>
                </a:solidFill>
              </a:rPr>
              <a:t>Aller au-delà des zones urbaines en : </a:t>
            </a:r>
          </a:p>
          <a:p>
            <a:pPr lvl="1"/>
            <a:r>
              <a:rPr lang="fr-FR" sz="1800" dirty="0"/>
              <a:t>Incitant à développer des </a:t>
            </a:r>
            <a:r>
              <a:rPr lang="fr-FR" sz="1800" dirty="0" err="1"/>
              <a:t>PdME</a:t>
            </a:r>
            <a:r>
              <a:rPr lang="fr-FR" sz="1800" dirty="0"/>
              <a:t> – EC dans les </a:t>
            </a:r>
            <a:r>
              <a:rPr lang="fr-FR" sz="1800" dirty="0">
                <a:solidFill>
                  <a:schemeClr val="accent1"/>
                </a:solidFill>
              </a:rPr>
              <a:t>zones moins denses </a:t>
            </a:r>
            <a:endParaRPr lang="fr-FR" sz="1800" dirty="0"/>
          </a:p>
          <a:p>
            <a:pPr lvl="1"/>
            <a:r>
              <a:rPr lang="fr-FR" sz="1800" dirty="0"/>
              <a:t>Définissant les </a:t>
            </a:r>
            <a:r>
              <a:rPr lang="fr-FR" sz="1800" dirty="0">
                <a:solidFill>
                  <a:schemeClr val="accent1"/>
                </a:solidFill>
              </a:rPr>
              <a:t>champs d’actions/ les outils </a:t>
            </a:r>
            <a:r>
              <a:rPr lang="fr-FR" sz="1800" dirty="0"/>
              <a:t>pour les nouvelles Communautés de Communes dans l’accompagnement aux entreprises</a:t>
            </a:r>
          </a:p>
          <a:p>
            <a:pPr lvl="1"/>
            <a:endParaRPr lang="fr-FR" sz="1800" dirty="0">
              <a:solidFill>
                <a:srgbClr val="292574"/>
              </a:solidFill>
            </a:endParaRPr>
          </a:p>
          <a:p>
            <a:pPr marL="0" indent="0">
              <a:buNone/>
            </a:pPr>
            <a:endParaRPr lang="fr-FR" sz="2200" dirty="0">
              <a:solidFill>
                <a:schemeClr val="accent1"/>
              </a:solidFill>
            </a:endParaRPr>
          </a:p>
          <a:p>
            <a:pPr marL="38100" indent="0">
              <a:buNone/>
            </a:pPr>
            <a:endParaRPr lang="fr-FR" sz="2000" dirty="0">
              <a:solidFill>
                <a:srgbClr val="292574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2979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Espace réservé pour une image  24">
            <a:extLst>
              <a:ext uri="{FF2B5EF4-FFF2-40B4-BE49-F238E27FC236}">
                <a16:creationId xmlns:a16="http://schemas.microsoft.com/office/drawing/2014/main" id="{50949F78-3B56-42F2-F13C-144B04DDC5B1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" r="3768"/>
          <a:stretch>
            <a:fillRect/>
          </a:stretch>
        </p:blipFill>
        <p:spPr/>
      </p:pic>
      <p:sp>
        <p:nvSpPr>
          <p:cNvPr id="22" name="Titre 21">
            <a:extLst>
              <a:ext uri="{FF2B5EF4-FFF2-40B4-BE49-F238E27FC236}">
                <a16:creationId xmlns:a16="http://schemas.microsoft.com/office/drawing/2014/main" id="{9C708619-3C62-9DF0-301A-B77BF4FF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32" y="3234604"/>
            <a:ext cx="5778804" cy="1506072"/>
          </a:xfrm>
        </p:spPr>
        <p:txBody>
          <a:bodyPr/>
          <a:lstStyle/>
          <a:p>
            <a:endParaRPr 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93B9ED7-E135-7CE7-97F8-1293319D3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présentation - Insertion en-tête/Pied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57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4E445-5E17-4F5C-9B3B-75A4F6E51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cadrage 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5153C5-F79A-40C7-9A6A-F71016D9C2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3494" y="3621338"/>
            <a:ext cx="5711301" cy="453183"/>
          </a:xfrm>
        </p:spPr>
        <p:txBody>
          <a:bodyPr/>
          <a:lstStyle/>
          <a:p>
            <a:r>
              <a:rPr lang="fr-FR" dirty="0"/>
              <a:t>Législatif – notions </a:t>
            </a:r>
          </a:p>
        </p:txBody>
      </p:sp>
    </p:spTree>
    <p:extLst>
      <p:ext uri="{BB962C8B-B14F-4D97-AF65-F5344CB8AC3E}">
        <p14:creationId xmlns:p14="http://schemas.microsoft.com/office/powerpoint/2010/main" val="150829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Management de la Mobilité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AE79415-B0BD-434E-9AFF-B4C2C854F99D}"/>
              </a:ext>
            </a:extLst>
          </p:cNvPr>
          <p:cNvSpPr txBox="1"/>
          <p:nvPr/>
        </p:nvSpPr>
        <p:spPr>
          <a:xfrm>
            <a:off x="678193" y="1521533"/>
            <a:ext cx="63457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Il privilégie l’</a:t>
            </a:r>
            <a:r>
              <a:rPr lang="fr-FR" sz="2000" b="1" dirty="0"/>
              <a:t>action sur la demande de mobilité</a:t>
            </a:r>
            <a:r>
              <a:rPr lang="fr-FR" sz="2000" dirty="0"/>
              <a:t> plutôt que d’augmenter systématiquement l’offre de transport</a:t>
            </a:r>
          </a:p>
          <a:p>
            <a:pPr marL="285750" indent="-285750">
              <a:spcAft>
                <a:spcPts val="18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Il </a:t>
            </a:r>
            <a:r>
              <a:rPr lang="fr-FR" sz="2000" b="1" dirty="0"/>
              <a:t>promeut</a:t>
            </a:r>
            <a:r>
              <a:rPr lang="fr-FR" sz="2000" dirty="0"/>
              <a:t> des comportements de mobilité plus durables et </a:t>
            </a:r>
            <a:r>
              <a:rPr lang="fr-FR" sz="2000" b="1" dirty="0"/>
              <a:t>mieux adaptés à chaque déplacement</a:t>
            </a:r>
            <a:r>
              <a:rPr lang="fr-FR" sz="2000" dirty="0"/>
              <a:t> que le recours systématique à la voiture personnelle utilisée de manière individuelle (« </a:t>
            </a:r>
            <a:r>
              <a:rPr lang="fr-FR" sz="2000" dirty="0" err="1"/>
              <a:t>autosolisme</a:t>
            </a:r>
            <a:r>
              <a:rPr lang="fr-FR" sz="2000" dirty="0"/>
              <a:t> »)</a:t>
            </a:r>
          </a:p>
          <a:p>
            <a:pPr marL="285750" indent="-285750">
              <a:spcAft>
                <a:spcPts val="18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Il cherche à </a:t>
            </a:r>
            <a:r>
              <a:rPr lang="fr-FR" sz="2000" b="1" dirty="0"/>
              <a:t>diminuer voire éviter cette demande</a:t>
            </a:r>
            <a:r>
              <a:rPr lang="fr-FR" sz="2000" dirty="0"/>
              <a:t> en offrant, le cas échéant, des </a:t>
            </a:r>
            <a:r>
              <a:rPr lang="fr-FR" sz="2000" b="1" dirty="0"/>
              <a:t>solutions alternatives</a:t>
            </a:r>
            <a:r>
              <a:rPr lang="fr-FR" sz="2000" dirty="0"/>
              <a:t> aux déplacements physiques (mesures organisationnelles)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FC014133-1181-4456-B5FF-25CDC6F8DF43}"/>
              </a:ext>
            </a:extLst>
          </p:cNvPr>
          <p:cNvSpPr/>
          <p:nvPr/>
        </p:nvSpPr>
        <p:spPr>
          <a:xfrm>
            <a:off x="9689166" y="1784974"/>
            <a:ext cx="2227811" cy="19784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52B3CA1-7338-464B-B4AC-AAF9E12EA8F9}"/>
              </a:ext>
            </a:extLst>
          </p:cNvPr>
          <p:cNvSpPr/>
          <p:nvPr/>
        </p:nvSpPr>
        <p:spPr>
          <a:xfrm>
            <a:off x="8219440" y="2478802"/>
            <a:ext cx="1314094" cy="1284601"/>
          </a:xfrm>
          <a:prstGeom prst="ellipse">
            <a:avLst/>
          </a:prstGeom>
          <a:solidFill>
            <a:schemeClr val="tx2">
              <a:lumMod val="20000"/>
              <a:lumOff val="80000"/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FA709DF-987B-4F69-A3B3-47C50EA3CCA7}"/>
              </a:ext>
            </a:extLst>
          </p:cNvPr>
          <p:cNvSpPr txBox="1"/>
          <p:nvPr/>
        </p:nvSpPr>
        <p:spPr>
          <a:xfrm>
            <a:off x="8486537" y="2098959"/>
            <a:ext cx="693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Offre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387F7A-B044-485D-BA92-7289A595E149}"/>
              </a:ext>
            </a:extLst>
          </p:cNvPr>
          <p:cNvSpPr txBox="1"/>
          <p:nvPr/>
        </p:nvSpPr>
        <p:spPr>
          <a:xfrm>
            <a:off x="10215630" y="1415642"/>
            <a:ext cx="1237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Demande </a:t>
            </a: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2CA42DAC-1A3C-4FB2-9769-60FD3D052A9E}"/>
              </a:ext>
            </a:extLst>
          </p:cNvPr>
          <p:cNvSpPr/>
          <p:nvPr/>
        </p:nvSpPr>
        <p:spPr>
          <a:xfrm rot="9665522">
            <a:off x="9123951" y="2711832"/>
            <a:ext cx="1491540" cy="3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D726ECEA-EA32-4BE5-98C7-9065FB7A863B}"/>
              </a:ext>
            </a:extLst>
          </p:cNvPr>
          <p:cNvSpPr/>
          <p:nvPr/>
        </p:nvSpPr>
        <p:spPr>
          <a:xfrm rot="20461222">
            <a:off x="9188819" y="3108674"/>
            <a:ext cx="1491540" cy="21139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64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9CD636B-ED45-46E0-B23E-D13B0BD8C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072" y="346700"/>
            <a:ext cx="6548992" cy="6419859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F67BFD2-D8FC-4AE0-A0FC-B58617511275}"/>
              </a:ext>
            </a:extLst>
          </p:cNvPr>
          <p:cNvSpPr txBox="1"/>
          <p:nvPr/>
        </p:nvSpPr>
        <p:spPr>
          <a:xfrm>
            <a:off x="454043" y="1257786"/>
            <a:ext cx="595691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Il se base sur des « </a:t>
            </a:r>
            <a:r>
              <a:rPr lang="fr-FR" sz="2000" b="1" dirty="0"/>
              <a:t>mesures légères »</a:t>
            </a:r>
            <a:r>
              <a:rPr lang="fr-FR" sz="2000" dirty="0"/>
              <a:t> telles que 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l’accompagnement, 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la sensibilisation, 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l’éducation/formation, 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la persuasion 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et la recherche de meilleures organisations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Management de la Mobilité </a:t>
            </a:r>
          </a:p>
        </p:txBody>
      </p:sp>
    </p:spTree>
    <p:extLst>
      <p:ext uri="{BB962C8B-B14F-4D97-AF65-F5344CB8AC3E}">
        <p14:creationId xmlns:p14="http://schemas.microsoft.com/office/powerpoint/2010/main" val="113573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Management de la Mobilité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F67BFD2-D8FC-4AE0-A0FC-B58617511275}"/>
              </a:ext>
            </a:extLst>
          </p:cNvPr>
          <p:cNvSpPr txBox="1"/>
          <p:nvPr/>
        </p:nvSpPr>
        <p:spPr>
          <a:xfrm>
            <a:off x="454043" y="1074906"/>
            <a:ext cx="595691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EE7F00"/>
              </a:buClr>
            </a:pPr>
            <a:endParaRPr lang="fr-FR" sz="2000" dirty="0"/>
          </a:p>
          <a:p>
            <a:pPr marL="285750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Parmi les principales mesures :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Plans de mobilité employeurs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Conseil en mobilité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Campagnes ciblant le changement de Comportement de mobilité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Marketing individualisé</a:t>
            </a:r>
          </a:p>
          <a:p>
            <a:pPr marL="742950" lvl="1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Education à l’</a:t>
            </a:r>
            <a:r>
              <a:rPr lang="fr-FR" sz="1600" dirty="0" err="1"/>
              <a:t>écomobilité</a:t>
            </a:r>
            <a:r>
              <a:rPr lang="fr-FR" sz="1600" dirty="0"/>
              <a:t>…</a:t>
            </a:r>
          </a:p>
          <a:p>
            <a:pPr lvl="1">
              <a:spcAft>
                <a:spcPts val="600"/>
              </a:spcAft>
              <a:buClr>
                <a:srgbClr val="EE7F00"/>
              </a:buClr>
            </a:pPr>
            <a:endParaRPr lang="fr-FR" sz="1600" dirty="0"/>
          </a:p>
          <a:p>
            <a:pPr marL="285750" indent="-285750">
              <a:spcAft>
                <a:spcPts val="600"/>
              </a:spcAft>
              <a:buClr>
                <a:srgbClr val="EE7F0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Outils de « </a:t>
            </a:r>
            <a:r>
              <a:rPr lang="fr-FR" sz="2000" dirty="0" err="1"/>
              <a:t>démobilité</a:t>
            </a:r>
            <a:r>
              <a:rPr lang="fr-FR" sz="2000" dirty="0"/>
              <a:t> » : </a:t>
            </a:r>
            <a:r>
              <a:rPr lang="fr-FR" sz="2000" dirty="0" err="1"/>
              <a:t>Coworking</a:t>
            </a:r>
            <a:r>
              <a:rPr lang="fr-FR" sz="2000" dirty="0"/>
              <a:t>,</a:t>
            </a:r>
          </a:p>
          <a:p>
            <a:pPr>
              <a:spcAft>
                <a:spcPts val="600"/>
              </a:spcAft>
              <a:buClr>
                <a:srgbClr val="EE7F00"/>
              </a:buClr>
            </a:pPr>
            <a:r>
              <a:rPr lang="fr-FR" sz="2000" dirty="0"/>
              <a:t>Télétravail et outils de travail à distance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0FDC72A-CF9F-48C5-9290-A56DD81592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6" t="5561" r="38021" b="12967"/>
          <a:stretch/>
        </p:blipFill>
        <p:spPr>
          <a:xfrm>
            <a:off x="6923473" y="1057901"/>
            <a:ext cx="4989883" cy="5660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483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Mobilité Employeur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0C38E60-E20D-BC7B-DCF5-87AD531E02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4043" y="1474570"/>
            <a:ext cx="10899775" cy="4616450"/>
          </a:xfrm>
        </p:spPr>
        <p:txBody>
          <a:bodyPr/>
          <a:lstStyle/>
          <a:p>
            <a:r>
              <a:rPr lang="fr-FR" dirty="0"/>
              <a:t>Loi d’Orientation des Mobilités LOM (24 </a:t>
            </a:r>
            <a:r>
              <a:rPr lang="fr-FR" dirty="0" err="1"/>
              <a:t>déc</a:t>
            </a:r>
            <a:r>
              <a:rPr lang="fr-FR" dirty="0"/>
              <a:t> 2019) </a:t>
            </a:r>
          </a:p>
          <a:p>
            <a:endParaRPr lang="fr-FR" dirty="0"/>
          </a:p>
          <a:p>
            <a:pPr lvl="1"/>
            <a:r>
              <a:rPr lang="fr-FR" dirty="0"/>
              <a:t>Entreprise +50 salariés sur un même site : engager une </a:t>
            </a:r>
            <a:r>
              <a:rPr lang="fr-FR" dirty="0">
                <a:solidFill>
                  <a:srgbClr val="EF7757"/>
                </a:solidFill>
              </a:rPr>
              <a:t>réflexion</a:t>
            </a:r>
            <a:r>
              <a:rPr lang="fr-FR" dirty="0"/>
              <a:t> visant à encourager les modes alternatifs à la voiture </a:t>
            </a:r>
          </a:p>
          <a:p>
            <a:pPr lvl="1"/>
            <a:endParaRPr lang="fr-FR" dirty="0"/>
          </a:p>
          <a:p>
            <a:pPr lvl="2"/>
            <a:r>
              <a:rPr lang="fr-FR" dirty="0"/>
              <a:t>La mobilité doit être inscrite au </a:t>
            </a:r>
            <a:r>
              <a:rPr lang="fr-FR" dirty="0">
                <a:solidFill>
                  <a:srgbClr val="EF7757"/>
                </a:solidFill>
              </a:rPr>
              <a:t>volet QVTC des NAO : </a:t>
            </a:r>
            <a:r>
              <a:rPr lang="fr-FR" dirty="0"/>
              <a:t>trouver des solutions</a:t>
            </a:r>
          </a:p>
          <a:p>
            <a:pPr lvl="2"/>
            <a:r>
              <a:rPr lang="fr-FR" dirty="0"/>
              <a:t>En l’absence « d’accord mobilité » permettant la mise en place concrète d’actions, l’employeur doit élaborer un </a:t>
            </a:r>
            <a:r>
              <a:rPr lang="fr-FR" dirty="0">
                <a:solidFill>
                  <a:srgbClr val="EF7757"/>
                </a:solidFill>
              </a:rPr>
              <a:t>PDME  -&gt; à transmettre à son Autorité Organisatrice des Mobilités </a:t>
            </a:r>
            <a:r>
              <a:rPr lang="fr-FR" sz="1600" i="1" dirty="0">
                <a:solidFill>
                  <a:srgbClr val="EF7757"/>
                </a:solidFill>
              </a:rPr>
              <a:t>(Loi transition énergétique 2018)</a:t>
            </a:r>
          </a:p>
          <a:p>
            <a:pPr lvl="2"/>
            <a:endParaRPr lang="fr-FR" dirty="0">
              <a:solidFill>
                <a:srgbClr val="EF7757"/>
              </a:solidFill>
            </a:endParaRPr>
          </a:p>
          <a:p>
            <a:pPr lvl="2"/>
            <a:r>
              <a:rPr lang="fr-FR" dirty="0">
                <a:solidFill>
                  <a:srgbClr val="EF7757"/>
                </a:solidFill>
              </a:rPr>
              <a:t>FMD</a:t>
            </a:r>
            <a:r>
              <a:rPr lang="fr-FR" dirty="0"/>
              <a:t> : Forfait Mobilité Durable (Facultatif). Mesure financière incitative pour développer le recours aux modes durables pour les déplacements domicile – travail.   </a:t>
            </a:r>
          </a:p>
          <a:p>
            <a:pPr marL="914400" lvl="2" indent="0">
              <a:buNone/>
            </a:pPr>
            <a:endParaRPr lang="fr-FR" dirty="0">
              <a:solidFill>
                <a:srgbClr val="EF7757"/>
              </a:solidFill>
            </a:endParaRPr>
          </a:p>
          <a:p>
            <a:pPr marL="38100" indent="0">
              <a:buNone/>
            </a:pPr>
            <a:endParaRPr lang="fr-FR" sz="2400" dirty="0">
              <a:solidFill>
                <a:srgbClr val="292574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4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Mobilité Employeur - Commun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0C38E60-E20D-BC7B-DCF5-87AD531E02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3585" y="1814591"/>
            <a:ext cx="10899775" cy="4616450"/>
          </a:xfrm>
        </p:spPr>
        <p:txBody>
          <a:bodyPr/>
          <a:lstStyle/>
          <a:p>
            <a:r>
              <a:rPr lang="fr-FR" dirty="0"/>
              <a:t>Les outils de suivi </a:t>
            </a:r>
            <a:endParaRPr lang="fr-FR" dirty="0">
              <a:solidFill>
                <a:srgbClr val="EF7757"/>
              </a:solidFill>
            </a:endParaRPr>
          </a:p>
          <a:p>
            <a:pPr marL="914400" lvl="2" indent="0">
              <a:buNone/>
            </a:pPr>
            <a:endParaRPr lang="fr-FR" dirty="0">
              <a:solidFill>
                <a:srgbClr val="EF7757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7DBD0A1-955B-4B81-9E3D-D78203A34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879" y="2790780"/>
            <a:ext cx="3911801" cy="173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2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Mobilité Employeur - Commun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0C38E60-E20D-BC7B-DCF5-87AD531E02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2585" y="1120775"/>
            <a:ext cx="5034915" cy="669925"/>
          </a:xfrm>
        </p:spPr>
        <p:txBody>
          <a:bodyPr/>
          <a:lstStyle/>
          <a:p>
            <a:r>
              <a:rPr lang="fr-FR" dirty="0"/>
              <a:t>Le PDME: le processus </a:t>
            </a:r>
          </a:p>
          <a:p>
            <a:pPr marL="914400" lvl="2" indent="0">
              <a:buNone/>
            </a:pPr>
            <a:endParaRPr lang="fr-FR" dirty="0">
              <a:solidFill>
                <a:srgbClr val="EF7757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0E2112-97E0-40A4-AC88-86EA7B7260A6}" type="slidenum">
              <a:rPr lang="fr-FR" smtClean="0"/>
              <a:pPr/>
              <a:t>8</a:t>
            </a:fld>
            <a:endParaRPr lang="fr-FR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31E1418-2DBD-4994-B52B-49E8D8C4A439}"/>
              </a:ext>
            </a:extLst>
          </p:cNvPr>
          <p:cNvCxnSpPr/>
          <p:nvPr/>
        </p:nvCxnSpPr>
        <p:spPr>
          <a:xfrm>
            <a:off x="5397500" y="1511300"/>
            <a:ext cx="0" cy="485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73F4428C-1508-4AF7-93E1-4F6780D552B0}"/>
              </a:ext>
            </a:extLst>
          </p:cNvPr>
          <p:cNvSpPr/>
          <p:nvPr/>
        </p:nvSpPr>
        <p:spPr>
          <a:xfrm>
            <a:off x="5295900" y="1790700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168CD0E-C758-4392-B4AF-C25875EAA212}"/>
              </a:ext>
            </a:extLst>
          </p:cNvPr>
          <p:cNvSpPr txBox="1"/>
          <p:nvPr/>
        </p:nvSpPr>
        <p:spPr>
          <a:xfrm>
            <a:off x="5607493" y="1699909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Organiser le pilotage 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F0908CD-4F60-47AA-8558-766B85166C71}"/>
              </a:ext>
            </a:extLst>
          </p:cNvPr>
          <p:cNvSpPr/>
          <p:nvPr/>
        </p:nvSpPr>
        <p:spPr>
          <a:xfrm>
            <a:off x="5309903" y="2458676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98CF292-1098-4C7D-A6BD-83271B1B6BE4}"/>
              </a:ext>
            </a:extLst>
          </p:cNvPr>
          <p:cNvSpPr txBox="1"/>
          <p:nvPr/>
        </p:nvSpPr>
        <p:spPr>
          <a:xfrm>
            <a:off x="2053445" y="2400423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Diagnostic partagé </a:t>
            </a:r>
          </a:p>
          <a:p>
            <a:r>
              <a:rPr lang="fr-FR" dirty="0">
                <a:solidFill>
                  <a:schemeClr val="accent2"/>
                </a:solidFill>
              </a:rPr>
              <a:t>d’accessibilité de la zone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440615-5407-40BF-BA2C-99C769CB9FCA}"/>
              </a:ext>
            </a:extLst>
          </p:cNvPr>
          <p:cNvSpPr txBox="1"/>
          <p:nvPr/>
        </p:nvSpPr>
        <p:spPr>
          <a:xfrm>
            <a:off x="5558437" y="3038504"/>
            <a:ext cx="600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Etat des déplacements salariés / visiteurs / fournisseurs 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5F8D6B4-4B0A-4766-933D-48DD2CE14521}"/>
              </a:ext>
            </a:extLst>
          </p:cNvPr>
          <p:cNvSpPr txBox="1"/>
          <p:nvPr/>
        </p:nvSpPr>
        <p:spPr>
          <a:xfrm>
            <a:off x="2352776" y="3663360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Elaboration Plan d’Actions 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796C22F-CDD2-4352-BB98-AA3EAEFF557F}"/>
              </a:ext>
            </a:extLst>
          </p:cNvPr>
          <p:cNvSpPr/>
          <p:nvPr/>
        </p:nvSpPr>
        <p:spPr>
          <a:xfrm>
            <a:off x="5303548" y="3129295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58ABF75-AAED-4DFC-97E3-323C55C48974}"/>
              </a:ext>
            </a:extLst>
          </p:cNvPr>
          <p:cNvSpPr/>
          <p:nvPr/>
        </p:nvSpPr>
        <p:spPr>
          <a:xfrm>
            <a:off x="5308146" y="3775062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BDE15C-F560-426C-8128-43DB73AAE96C}"/>
              </a:ext>
            </a:extLst>
          </p:cNvPr>
          <p:cNvSpPr/>
          <p:nvPr/>
        </p:nvSpPr>
        <p:spPr>
          <a:xfrm>
            <a:off x="4151839" y="4026362"/>
            <a:ext cx="4353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fr-FR" dirty="0">
                <a:solidFill>
                  <a:srgbClr val="EF7757"/>
                </a:solidFill>
              </a:rPr>
              <a:t>-&gt; transmission à l’AOM</a:t>
            </a:r>
            <a:endParaRPr lang="fr-FR" sz="1600" i="1" dirty="0">
              <a:solidFill>
                <a:srgbClr val="EF7757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6D8587-AC5A-456F-9473-36148EF3079D}"/>
              </a:ext>
            </a:extLst>
          </p:cNvPr>
          <p:cNvSpPr txBox="1"/>
          <p:nvPr/>
        </p:nvSpPr>
        <p:spPr>
          <a:xfrm>
            <a:off x="5563035" y="4571884"/>
            <a:ext cx="2736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Mise en place du </a:t>
            </a:r>
            <a:r>
              <a:rPr lang="fr-FR" dirty="0" err="1">
                <a:solidFill>
                  <a:schemeClr val="accent2"/>
                </a:solidFill>
              </a:rPr>
              <a:t>PdME</a:t>
            </a:r>
            <a:r>
              <a:rPr lang="fr-FR" dirty="0">
                <a:solidFill>
                  <a:schemeClr val="accent2"/>
                </a:solidFill>
              </a:rPr>
              <a:t> + animation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274B807-A64E-4F92-AF2B-D88D961032A4}"/>
              </a:ext>
            </a:extLst>
          </p:cNvPr>
          <p:cNvSpPr txBox="1"/>
          <p:nvPr/>
        </p:nvSpPr>
        <p:spPr>
          <a:xfrm>
            <a:off x="3104480" y="531587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Suivi et Evaluation 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FBF20E4-510E-4854-B8FB-07F68E6D4483}"/>
              </a:ext>
            </a:extLst>
          </p:cNvPr>
          <p:cNvSpPr/>
          <p:nvPr/>
        </p:nvSpPr>
        <p:spPr>
          <a:xfrm>
            <a:off x="5308146" y="4641168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0023A623-5204-4ED3-B627-81DC7C37BBF8}"/>
              </a:ext>
            </a:extLst>
          </p:cNvPr>
          <p:cNvSpPr/>
          <p:nvPr/>
        </p:nvSpPr>
        <p:spPr>
          <a:xfrm>
            <a:off x="5295899" y="5403854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199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AD22A11-ADEB-A74D-7E38-B457BA8EF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43" y="426959"/>
            <a:ext cx="10899757" cy="630942"/>
          </a:xfrm>
        </p:spPr>
        <p:txBody>
          <a:bodyPr/>
          <a:lstStyle/>
          <a:p>
            <a:r>
              <a:rPr lang="fr-FR" dirty="0"/>
              <a:t>Plan de Mobilité Employeur - Commun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0C38E60-E20D-BC7B-DCF5-87AD531E02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2585" y="1120775"/>
            <a:ext cx="7600315" cy="669925"/>
          </a:xfrm>
        </p:spPr>
        <p:txBody>
          <a:bodyPr/>
          <a:lstStyle/>
          <a:p>
            <a:r>
              <a:rPr lang="fr-FR" dirty="0"/>
              <a:t>Le PDM : les acteurs et les rôles  </a:t>
            </a:r>
          </a:p>
          <a:p>
            <a:pPr marL="914400" lvl="2" indent="0">
              <a:buNone/>
            </a:pPr>
            <a:endParaRPr lang="fr-FR" dirty="0">
              <a:solidFill>
                <a:srgbClr val="EF7757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DB51CB-2BFD-765E-1E25-3F8272B841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624086" y="6230720"/>
            <a:ext cx="360001" cy="365125"/>
          </a:xfrm>
        </p:spPr>
        <p:txBody>
          <a:bodyPr/>
          <a:lstStyle/>
          <a:p>
            <a:fld id="{190E2112-97E0-40A4-AC88-86EA7B7260A6}" type="slidenum">
              <a:rPr lang="fr-FR" smtClean="0"/>
              <a:pPr/>
              <a:t>9</a:t>
            </a:fld>
            <a:endParaRPr lang="fr-FR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31E1418-2DBD-4994-B52B-49E8D8C4A439}"/>
              </a:ext>
            </a:extLst>
          </p:cNvPr>
          <p:cNvCxnSpPr>
            <a:cxnSpLocks/>
          </p:cNvCxnSpPr>
          <p:nvPr/>
        </p:nvCxnSpPr>
        <p:spPr>
          <a:xfrm>
            <a:off x="464185" y="2349500"/>
            <a:ext cx="0" cy="207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73F4428C-1508-4AF7-93E1-4F6780D552B0}"/>
              </a:ext>
            </a:extLst>
          </p:cNvPr>
          <p:cNvSpPr/>
          <p:nvPr/>
        </p:nvSpPr>
        <p:spPr>
          <a:xfrm>
            <a:off x="362585" y="2628900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F0908CD-4F60-47AA-8558-766B85166C71}"/>
              </a:ext>
            </a:extLst>
          </p:cNvPr>
          <p:cNvSpPr/>
          <p:nvPr/>
        </p:nvSpPr>
        <p:spPr>
          <a:xfrm>
            <a:off x="376588" y="3296876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796C22F-CDD2-4352-BB98-AA3EAEFF557F}"/>
              </a:ext>
            </a:extLst>
          </p:cNvPr>
          <p:cNvSpPr/>
          <p:nvPr/>
        </p:nvSpPr>
        <p:spPr>
          <a:xfrm>
            <a:off x="370233" y="3967495"/>
            <a:ext cx="190491" cy="190491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2203E73-A915-42DF-A907-9DB76105BE58}"/>
              </a:ext>
            </a:extLst>
          </p:cNvPr>
          <p:cNvSpPr txBox="1"/>
          <p:nvPr/>
        </p:nvSpPr>
        <p:spPr>
          <a:xfrm>
            <a:off x="2104041" y="1997839"/>
            <a:ext cx="89703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L’AMO : Com d’Agglo et Com </a:t>
            </a:r>
            <a:r>
              <a:rPr lang="fr-FR" dirty="0" err="1">
                <a:solidFill>
                  <a:schemeClr val="accent2"/>
                </a:solidFill>
              </a:rPr>
              <a:t>Com</a:t>
            </a:r>
            <a:r>
              <a:rPr lang="fr-FR" dirty="0">
                <a:solidFill>
                  <a:schemeClr val="accent2"/>
                </a:solidFill>
              </a:rPr>
              <a:t> (LOM 2019) </a:t>
            </a:r>
          </a:p>
          <a:p>
            <a:endParaRPr lang="fr-FR" dirty="0">
              <a:solidFill>
                <a:schemeClr val="accent2"/>
              </a:solidFill>
            </a:endParaRPr>
          </a:p>
          <a:p>
            <a:r>
              <a:rPr lang="fr-FR" dirty="0">
                <a:solidFill>
                  <a:schemeClr val="accent2"/>
                </a:solidFill>
              </a:rPr>
              <a:t>L’ADEME </a:t>
            </a:r>
          </a:p>
          <a:p>
            <a:endParaRPr lang="fr-FR" dirty="0">
              <a:solidFill>
                <a:schemeClr val="accent2"/>
              </a:solidFill>
            </a:endParaRPr>
          </a:p>
          <a:p>
            <a:r>
              <a:rPr lang="fr-FR" dirty="0">
                <a:solidFill>
                  <a:schemeClr val="accent2"/>
                </a:solidFill>
              </a:rPr>
              <a:t>Les syndicats / représentants du personnel</a:t>
            </a:r>
          </a:p>
          <a:p>
            <a:endParaRPr lang="fr-FR" dirty="0">
              <a:solidFill>
                <a:schemeClr val="accent2"/>
              </a:solidFill>
            </a:endParaRPr>
          </a:p>
          <a:p>
            <a:r>
              <a:rPr lang="fr-FR" dirty="0">
                <a:solidFill>
                  <a:schemeClr val="accent2"/>
                </a:solidFill>
              </a:rPr>
              <a:t>Les autres entreprises du secteur </a:t>
            </a:r>
          </a:p>
          <a:p>
            <a:endParaRPr lang="fr-FR" dirty="0">
              <a:solidFill>
                <a:schemeClr val="accent2"/>
              </a:solidFill>
            </a:endParaRPr>
          </a:p>
          <a:p>
            <a:r>
              <a:rPr lang="fr-FR" dirty="0">
                <a:solidFill>
                  <a:schemeClr val="accent2"/>
                </a:solidFill>
              </a:rPr>
              <a:t>Les associations (modes de déplacements) et prestataires possibles (covoiturage / autopartage) </a:t>
            </a:r>
          </a:p>
          <a:p>
            <a:endParaRPr lang="fr-FR" dirty="0">
              <a:solidFill>
                <a:schemeClr val="accent2"/>
              </a:solidFill>
            </a:endParaRPr>
          </a:p>
          <a:p>
            <a:r>
              <a:rPr lang="fr-FR" dirty="0">
                <a:solidFill>
                  <a:schemeClr val="accent2"/>
                </a:solidFill>
              </a:rPr>
              <a:t>CCI, Chambres Consulaires </a:t>
            </a:r>
          </a:p>
        </p:txBody>
      </p:sp>
    </p:spTree>
    <p:extLst>
      <p:ext uri="{BB962C8B-B14F-4D97-AF65-F5344CB8AC3E}">
        <p14:creationId xmlns:p14="http://schemas.microsoft.com/office/powerpoint/2010/main" val="2992873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erama">
  <a:themeElements>
    <a:clrScheme name="CER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F7757"/>
      </a:accent1>
      <a:accent2>
        <a:srgbClr val="292574"/>
      </a:accent2>
      <a:accent3>
        <a:srgbClr val="B0CC4E"/>
      </a:accent3>
      <a:accent4>
        <a:srgbClr val="FDEB7D"/>
      </a:accent4>
      <a:accent5>
        <a:srgbClr val="7E97CE"/>
      </a:accent5>
      <a:accent6>
        <a:srgbClr val="60B46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564</Words>
  <Application>Microsoft Office PowerPoint</Application>
  <PresentationFormat>Grand écran</PresentationFormat>
  <Paragraphs>95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Cerama</vt:lpstr>
      <vt:lpstr>Plan de mobilité employeur</vt:lpstr>
      <vt:lpstr>Le cadrage  </vt:lpstr>
      <vt:lpstr>Le Management de la Mobilité </vt:lpstr>
      <vt:lpstr>Le Management de la Mobilité </vt:lpstr>
      <vt:lpstr>Le Management de la Mobilité </vt:lpstr>
      <vt:lpstr>Plan de Mobilité Employeur</vt:lpstr>
      <vt:lpstr>Plan de Mobilité Employeur - Commun</vt:lpstr>
      <vt:lpstr>Plan de Mobilité Employeur - Commun</vt:lpstr>
      <vt:lpstr>Plan de Mobilité Employeur - Commun</vt:lpstr>
      <vt:lpstr>Les enjeux </vt:lpstr>
      <vt:lpstr>Passer du PDME au PDM-EC</vt:lpstr>
      <vt:lpstr>Passer du PDME au PDM-EC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Jean-Christophe MOREAU</dc:creator>
  <cp:lastModifiedBy>Mme Marie COUVRAT-DESVERGNES</cp:lastModifiedBy>
  <cp:revision>96</cp:revision>
  <dcterms:created xsi:type="dcterms:W3CDTF">2022-02-17T09:50:23Z</dcterms:created>
  <dcterms:modified xsi:type="dcterms:W3CDTF">2025-06-23T10:08:20Z</dcterms:modified>
</cp:coreProperties>
</file>