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6" d="100"/>
          <a:sy n="96" d="100"/>
        </p:scale>
        <p:origin x="816" y="84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96F279-E9F9-77DE-AB70-4714676F7D03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g10832c0ebb6_0_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10832c0ebb6_0_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g10832c0ebb6_0_66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832c0ebb6_0_6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g10832c0ebb6_0_94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0832c0ebb6_0_94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Google Shape;122;g10832c0ebb6_0_153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0832c0ebb6_0_15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0865502" name="Google Shape;122;g10832c0ebb6_0_153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380999" y="685800"/>
            <a:ext cx="6095999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3269328" name="Google Shape;123;g10832c0ebb6_0_15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 bwMode="auto">
          <a:xfrm>
            <a:off x="1379094" y="247338"/>
            <a:ext cx="7453205" cy="41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Work Sans"/>
                <a:ea typeface="Work Sans"/>
                <a:cs typeface="Work Sans"/>
              </a:defRPr>
            </a:lvl1pPr>
            <a:lvl2pPr marL="91440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 bwMode="auto">
          <a:xfrm>
            <a:off x="185119" y="104268"/>
            <a:ext cx="1097413" cy="619657"/>
            <a:chOff x="0" y="237744"/>
            <a:chExt cx="1285595" cy="736877"/>
          </a:xfrm>
        </p:grpSpPr>
        <p:pic>
          <p:nvPicPr>
            <p:cNvPr id="7" name="Google Shape;7;p3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0" y="237744"/>
              <a:ext cx="1285595" cy="736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3"/>
            <p:cNvSpPr/>
            <p:nvPr/>
          </p:nvSpPr>
          <p:spPr bwMode="auto">
            <a:xfrm>
              <a:off x="398834" y="787357"/>
              <a:ext cx="530235" cy="1070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9" name="Google Shape;9;p3" descr="Image 27"/>
          <p:cNvPicPr/>
          <p:nvPr/>
        </p:nvPicPr>
        <p:blipFill>
          <a:blip r:embed="rId6">
            <a:alphaModFix/>
          </a:blip>
          <a:srcRect l="-7085" t="-7272" r="-1" b="-6816"/>
          <a:stretch/>
        </p:blipFill>
        <p:spPr bwMode="auto">
          <a:xfrm>
            <a:off x="0" y="4577050"/>
            <a:ext cx="548217" cy="52916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0" name="Google Shape;10;p3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98370" y="4729765"/>
            <a:ext cx="759647" cy="22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www.expertises-territoires.fr/jcms/pl1_14545/fr/france-mobilites-grand-est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www.expertises-territoires.fr/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hyperlink" Target="https://www.expertises-territoires.fr/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hyperlink" Target="https://www.expertises-territoires.fr/jcms/pl1_14545/fr/france-mobilites-grand-est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" name="Image 85"/>
          <p:cNvPicPr/>
          <p:nvPr/>
        </p:nvPicPr>
        <p:blipFill>
          <a:blip r:embed="rId3"/>
          <a:stretch/>
        </p:blipFill>
        <p:spPr bwMode="auto">
          <a:xfrm>
            <a:off x="12240" y="3960"/>
            <a:ext cx="9140400" cy="514296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 bwMode="auto">
          <a:xfrm flipH="0" flipV="0">
            <a:off x="2112216" y="3240463"/>
            <a:ext cx="6451468" cy="157113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" sz="2800" b="1" i="0" u="none" strike="noStrike" cap="none" spc="0">
                <a:solidFill>
                  <a:srgbClr val="EF7757"/>
                </a:solidFill>
                <a:latin typeface="Work Sans"/>
                <a:ea typeface="Work Sans"/>
                <a:cs typeface="Work Sans"/>
              </a:rPr>
              <a:t>S’inscrire sur Expertises.Territoires et accéder à </a:t>
            </a:r>
            <a:r>
              <a:rPr lang="fr-FR" sz="2800" b="1" i="0" u="none" strike="noStrike" cap="none" spc="0">
                <a:solidFill>
                  <a:srgbClr val="EF7757"/>
                </a:solidFill>
                <a:latin typeface="Work Sans"/>
                <a:ea typeface="Work Sans"/>
                <a:cs typeface="Work Sans"/>
              </a:rPr>
              <a:t>la communauté</a:t>
            </a:r>
            <a:endParaRPr lang="fr-FR" sz="2800" b="1" i="0" u="none" strike="noStrike" cap="none" spc="0">
              <a:solidFill>
                <a:srgbClr val="EF7757"/>
              </a:solidFill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0" u="none" strike="noStrike" cap="none" spc="0">
                <a:solidFill>
                  <a:srgbClr val="EF7757"/>
                </a:solidFill>
                <a:latin typeface="Work Sans"/>
                <a:ea typeface="Work Sans"/>
                <a:cs typeface="Work Sans"/>
                <a:hlinkClick r:id="rId4" tooltip="https://www.expertises-territoires.fr/jcms/pl1_14545/fr/france-mobilites-grand-est"/>
              </a:rPr>
              <a:t>France Mobilités Grand Est</a:t>
            </a:r>
            <a:endParaRPr sz="2800" b="1" i="0" u="none" strike="noStrike" cap="none" spc="0">
              <a:solidFill>
                <a:srgbClr val="EF7757"/>
              </a:solidFill>
              <a:latin typeface="Work Sans"/>
              <a:cs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60;g10832c0ebb6_0_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61" name="Google Shape;61;g10832c0ebb6_0_6"/>
          <p:cNvPicPr/>
          <p:nvPr/>
        </p:nvPicPr>
        <p:blipFill>
          <a:blip r:embed="rId3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0832c0ebb6_0_6"/>
          <p:cNvSpPr/>
          <p:nvPr/>
        </p:nvSpPr>
        <p:spPr bwMode="auto">
          <a:xfrm>
            <a:off x="216700" y="1033025"/>
            <a:ext cx="105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1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63" name="Google Shape;63;g10832c0ebb6_0_6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Accéder à la Plateforme Expertises.Territoires en suivant le lien : </a:t>
            </a:r>
            <a:r>
              <a:rPr lang="fr" sz="1400" b="1" i="0" u="sng" strike="noStrike" cap="none">
                <a:solidFill>
                  <a:schemeClr val="hlink"/>
                </a:solidFill>
                <a:latin typeface="Work Sans"/>
                <a:ea typeface="Work Sans"/>
                <a:cs typeface="Work Sans"/>
                <a:hlinkClick r:id="rId4" tooltip="http://www.expertises-territoires.fr/"/>
              </a:rPr>
              <a:t>www.expertises-territoires.fr</a:t>
            </a: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64" name="Google Shape;64;g10832c0ebb6_0_6"/>
          <p:cNvSpPr/>
          <p:nvPr/>
        </p:nvSpPr>
        <p:spPr bwMode="auto">
          <a:xfrm>
            <a:off x="1271500" y="1033025"/>
            <a:ext cx="14400" cy="4002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5" name="Google Shape;65;g10832c0ebb6_0_6"/>
          <p:cNvSpPr/>
          <p:nvPr/>
        </p:nvSpPr>
        <p:spPr bwMode="auto">
          <a:xfrm>
            <a:off x="216700" y="1777125"/>
            <a:ext cx="1054800" cy="25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2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66" name="Google Shape;66;g10832c0ebb6_0_6"/>
          <p:cNvSpPr/>
          <p:nvPr/>
        </p:nvSpPr>
        <p:spPr bwMode="auto">
          <a:xfrm>
            <a:off x="1271500" y="1777125"/>
            <a:ext cx="14400" cy="25863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Google Shape;67;g10832c0ebb6_0_6"/>
          <p:cNvSpPr/>
          <p:nvPr/>
        </p:nvSpPr>
        <p:spPr bwMode="auto">
          <a:xfrm>
            <a:off x="1480925" y="17771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Accéder à la </a:t>
            </a: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page de création de compte</a:t>
            </a:r>
            <a:endParaRPr sz="1400" b="1" i="0" u="none" strike="noStrike" cap="none">
              <a:solidFill>
                <a:srgbClr val="5A71B4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69" name="Google Shape;69;g10832c0ebb6_0_6"/>
          <p:cNvCxnSpPr>
            <a:cxnSpLocks/>
          </p:cNvCxnSpPr>
          <p:nvPr/>
        </p:nvCxnSpPr>
        <p:spPr bwMode="auto">
          <a:xfrm rot="10800000" flipH="1">
            <a:off x="7208125" y="2177325"/>
            <a:ext cx="437100" cy="1446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" name="Google Shape;70;g10832c0ebb6_0_6"/>
          <p:cNvSpPr/>
          <p:nvPr/>
        </p:nvSpPr>
        <p:spPr bwMode="auto">
          <a:xfrm>
            <a:off x="7701625" y="2047425"/>
            <a:ext cx="1285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“Je m’inscris”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71" name="Google Shape;71;g10832c0ebb6_0_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5423932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955102" y="2184674"/>
            <a:ext cx="4968711" cy="2747187"/>
          </a:xfrm>
          <a:prstGeom prst="rect">
            <a:avLst/>
          </a:prstGeom>
        </p:spPr>
      </p:pic>
      <p:sp>
        <p:nvSpPr>
          <p:cNvPr id="1900568542" name="Google Shape;68;g10832c0ebb6_0_6"/>
          <p:cNvSpPr/>
          <p:nvPr/>
        </p:nvSpPr>
        <p:spPr bwMode="auto">
          <a:xfrm flipH="0" flipV="0">
            <a:off x="5815373" y="2249624"/>
            <a:ext cx="461700" cy="322124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5263" y="1984842"/>
            <a:ext cx="3891087" cy="1686846"/>
          </a:xfrm>
          <a:prstGeom prst="rect">
            <a:avLst/>
          </a:prstGeom>
        </p:spPr>
      </p:pic>
      <p:pic>
        <p:nvPicPr>
          <p:cNvPr id="83" name="Google Shape;83;g10832c0ebb6_0_6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413750" y="2070725"/>
            <a:ext cx="3419327" cy="14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0832c0ebb6_0_66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85" name="Google Shape;85;g10832c0ebb6_0_66"/>
          <p:cNvPicPr/>
          <p:nvPr/>
        </p:nvPicPr>
        <p:blipFill>
          <a:blip r:embed="rId5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0832c0ebb6_0_66"/>
          <p:cNvSpPr/>
          <p:nvPr/>
        </p:nvSpPr>
        <p:spPr bwMode="auto">
          <a:xfrm>
            <a:off x="216700" y="1261625"/>
            <a:ext cx="1054800" cy="2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3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87" name="Google Shape;87;g10832c0ebb6_0_66"/>
          <p:cNvSpPr/>
          <p:nvPr/>
        </p:nvSpPr>
        <p:spPr bwMode="auto">
          <a:xfrm>
            <a:off x="1480925" y="12616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Créer un compte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 pour vous inscrire sur Expertises.Territoires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88" name="Google Shape;88;g10832c0ebb6_0_66"/>
          <p:cNvSpPr/>
          <p:nvPr/>
        </p:nvSpPr>
        <p:spPr bwMode="auto">
          <a:xfrm>
            <a:off x="1271500" y="1261625"/>
            <a:ext cx="14400" cy="25068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g10832c0ebb6_0_66"/>
          <p:cNvSpPr/>
          <p:nvPr/>
        </p:nvSpPr>
        <p:spPr bwMode="auto">
          <a:xfrm>
            <a:off x="1610205" y="3181103"/>
            <a:ext cx="854400" cy="1269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90" name="Google Shape;90;g10832c0ebb6_0_66"/>
          <p:cNvCxnSpPr>
            <a:cxnSpLocks/>
          </p:cNvCxnSpPr>
          <p:nvPr/>
        </p:nvCxnSpPr>
        <p:spPr bwMode="auto">
          <a:xfrm rot="10800000">
            <a:off x="2550250" y="3320250"/>
            <a:ext cx="231000" cy="2025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" name="Google Shape;91;g10832c0ebb6_0_66"/>
          <p:cNvSpPr/>
          <p:nvPr/>
        </p:nvSpPr>
        <p:spPr bwMode="auto">
          <a:xfrm>
            <a:off x="2810150" y="3333875"/>
            <a:ext cx="199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Cliquer sur “Je le crée”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92" name="Google Shape;92;g10832c0ebb6_0_66"/>
          <p:cNvSpPr/>
          <p:nvPr/>
        </p:nvSpPr>
        <p:spPr bwMode="auto">
          <a:xfrm>
            <a:off x="2996950" y="17434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3" name="Google Shape;93;g10832c0ebb6_0_66"/>
          <p:cNvSpPr/>
          <p:nvPr/>
        </p:nvSpPr>
        <p:spPr bwMode="auto">
          <a:xfrm>
            <a:off x="6697263" y="17434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4" name="Google Shape;94;g10832c0ebb6_0_66"/>
          <p:cNvSpPr/>
          <p:nvPr/>
        </p:nvSpPr>
        <p:spPr bwMode="auto">
          <a:xfrm>
            <a:off x="5028990" y="2618519"/>
            <a:ext cx="1187700" cy="973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95" name="Google Shape;95;g10832c0ebb6_0_66"/>
          <p:cNvCxnSpPr>
            <a:cxnSpLocks/>
          </p:cNvCxnSpPr>
          <p:nvPr/>
        </p:nvCxnSpPr>
        <p:spPr bwMode="auto">
          <a:xfrm rot="10800000">
            <a:off x="6385625" y="3167850"/>
            <a:ext cx="231000" cy="2025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g10832c0ebb6_0_66"/>
          <p:cNvSpPr/>
          <p:nvPr/>
        </p:nvSpPr>
        <p:spPr bwMode="auto">
          <a:xfrm>
            <a:off x="6697275" y="3302975"/>
            <a:ext cx="18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les informations puis cliquer sur “</a:t>
            </a:r>
            <a:r>
              <a:rPr lang="fr" sz="1100" i="1">
                <a:latin typeface="Work Sans"/>
                <a:ea typeface="Work Sans"/>
                <a:cs typeface="Work Sans"/>
              </a:rPr>
              <a:t>Connexion</a:t>
            </a: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”</a:t>
            </a:r>
            <a:endParaRPr sz="1100" b="1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97" name="Google Shape;97;g10832c0ebb6_0_66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2/3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98" name="Google Shape;98;g10832c0ebb6_0_66"/>
          <p:cNvSpPr/>
          <p:nvPr/>
        </p:nvSpPr>
        <p:spPr bwMode="auto">
          <a:xfrm>
            <a:off x="1413750" y="3820625"/>
            <a:ext cx="713189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Rappel : Expertises.Territoires est un site professionnel, nous vous invitons à utiliser </a:t>
            </a:r>
            <a:r>
              <a:rPr lang="fr" sz="11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votre adresse mail professionnelle</a:t>
            </a:r>
            <a:r>
              <a:rPr lang="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 pour vous inscrire</a:t>
            </a:r>
            <a:endParaRPr lang="fr" sz="11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Vous allez recevoir un email de validation sur votre boîte mail</a:t>
            </a:r>
            <a:endParaRPr sz="1100" b="1" i="1" u="none" strike="noStrike" cap="none">
              <a:solidFill>
                <a:srgbClr val="00B05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04356" y="1677976"/>
            <a:ext cx="2897915" cy="30937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79834" y="1865263"/>
            <a:ext cx="3498776" cy="1359573"/>
          </a:xfrm>
          <a:prstGeom prst="rect">
            <a:avLst/>
          </a:prstGeom>
        </p:spPr>
      </p:pic>
      <p:sp>
        <p:nvSpPr>
          <p:cNvPr id="103" name="Google Shape;103;g10832c0ebb6_0_94"/>
          <p:cNvSpPr txBox="1"/>
          <p:nvPr/>
        </p:nvSpPr>
        <p:spPr bwMode="auto">
          <a:xfrm>
            <a:off x="1413738" y="229825"/>
            <a:ext cx="7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04" name="Google Shape;104;g10832c0ebb6_0_94"/>
          <p:cNvPicPr/>
          <p:nvPr/>
        </p:nvPicPr>
        <p:blipFill>
          <a:blip r:embed="rId5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0832c0ebb6_0_94"/>
          <p:cNvSpPr/>
          <p:nvPr/>
        </p:nvSpPr>
        <p:spPr bwMode="auto">
          <a:xfrm>
            <a:off x="216700" y="1033025"/>
            <a:ext cx="1054800" cy="25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4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07" name="Google Shape;107;g10832c0ebb6_0_94"/>
          <p:cNvSpPr/>
          <p:nvPr/>
        </p:nvSpPr>
        <p:spPr bwMode="auto">
          <a:xfrm>
            <a:off x="1271500" y="1033025"/>
            <a:ext cx="14400" cy="2532600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Google Shape;110;g10832c0ebb6_0_94"/>
          <p:cNvSpPr/>
          <p:nvPr/>
        </p:nvSpPr>
        <p:spPr bwMode="auto">
          <a:xfrm>
            <a:off x="2996950" y="15148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Google Shape;111;g10832c0ebb6_0_94"/>
          <p:cNvSpPr/>
          <p:nvPr/>
        </p:nvSpPr>
        <p:spPr bwMode="auto">
          <a:xfrm>
            <a:off x="6697263" y="1514813"/>
            <a:ext cx="252900" cy="245700"/>
          </a:xfrm>
          <a:prstGeom prst="ellipse">
            <a:avLst/>
          </a:prstGeom>
          <a:solidFill>
            <a:srgbClr val="5A71B4"/>
          </a:solidFill>
          <a:ln>
            <a:noFill/>
          </a:ln>
        </p:spPr>
        <p:txBody>
          <a:bodyPr spcFirstLastPara="1" wrap="square" lIns="54000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2" name="Google Shape;112;g10832c0ebb6_0_94"/>
          <p:cNvSpPr/>
          <p:nvPr/>
        </p:nvSpPr>
        <p:spPr bwMode="auto">
          <a:xfrm>
            <a:off x="2192775" y="2587625"/>
            <a:ext cx="1999200" cy="5178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13" name="Google Shape;113;g10832c0ebb6_0_94"/>
          <p:cNvCxnSpPr>
            <a:cxnSpLocks/>
          </p:cNvCxnSpPr>
          <p:nvPr/>
        </p:nvCxnSpPr>
        <p:spPr bwMode="auto">
          <a:xfrm rot="10800000" flipH="1">
            <a:off x="2636775" y="3192725"/>
            <a:ext cx="224100" cy="542100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" name="Google Shape;114;g10832c0ebb6_0_94"/>
          <p:cNvSpPr/>
          <p:nvPr/>
        </p:nvSpPr>
        <p:spPr bwMode="auto">
          <a:xfrm>
            <a:off x="319916" y="3739976"/>
            <a:ext cx="332519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Sélectionner vos domaines d’intérêt en cochant les cases en face de chacun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15" name="Google Shape;115;g10832c0ebb6_0_94"/>
          <p:cNvSpPr/>
          <p:nvPr/>
        </p:nvSpPr>
        <p:spPr bwMode="auto">
          <a:xfrm>
            <a:off x="5704356" y="1815125"/>
            <a:ext cx="3005304" cy="29555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g10832c0ebb6_0_94"/>
          <p:cNvSpPr/>
          <p:nvPr/>
        </p:nvSpPr>
        <p:spPr bwMode="auto">
          <a:xfrm>
            <a:off x="4161968" y="3302468"/>
            <a:ext cx="1668043" cy="92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Renseigner l’ensemble des cases puis cliquer sur “Valider mon inscription”</a:t>
            </a:r>
            <a:endParaRPr sz="1100" b="0" i="1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18" name="Google Shape;118;g10832c0ebb6_0_94"/>
          <p:cNvSpPr/>
          <p:nvPr/>
        </p:nvSpPr>
        <p:spPr bwMode="auto">
          <a:xfrm>
            <a:off x="1560375" y="4252825"/>
            <a:ext cx="3350700" cy="51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pPr>
            <a:r>
              <a:rPr lang="fr" sz="700" b="1" i="1" u="none" strike="noStrike" cap="none">
                <a:solidFill>
                  <a:srgbClr val="999999"/>
                </a:solidFill>
                <a:latin typeface="Work Sans"/>
                <a:ea typeface="Work Sans"/>
                <a:cs typeface="Work Sans"/>
              </a:rPr>
              <a:t>Pourquoi sélectionner des domaines d'intérêt ? </a:t>
            </a:r>
            <a:endParaRPr sz="700" b="1" i="1" u="none" strike="noStrike" cap="none">
              <a:solidFill>
                <a:srgbClr val="999999"/>
              </a:solidFill>
              <a:latin typeface="Work Sans"/>
              <a:ea typeface="Work Sans"/>
              <a:cs typeface="Work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/>
            </a:pPr>
            <a:r>
              <a:rPr lang="fr" sz="700" b="0" i="1" u="none" strike="noStrike" cap="none">
                <a:solidFill>
                  <a:srgbClr val="999999"/>
                </a:solidFill>
                <a:latin typeface="Work Sans"/>
                <a:ea typeface="Work Sans"/>
                <a:cs typeface="Work Sans"/>
              </a:rPr>
              <a:t>Cette sélection vous permettra d’accéder aux communautés et aux contenus en lien avec ce qui vous intéresse. Vous pouvez en sélectionner autant que vous le souhaitez.</a:t>
            </a:r>
            <a:endParaRPr sz="700" b="0" i="1" u="none" strike="noStrike" cap="none">
              <a:solidFill>
                <a:srgbClr val="999999"/>
              </a:solidFill>
              <a:latin typeface="Work Sans"/>
              <a:ea typeface="Work Sans"/>
              <a:cs typeface="Work Sans"/>
            </a:endParaRPr>
          </a:p>
        </p:txBody>
      </p:sp>
      <p:pic>
        <p:nvPicPr>
          <p:cNvPr id="119" name="Google Shape;119;g10832c0ebb6_0_9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413750" y="4183625"/>
            <a:ext cx="224100" cy="2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0832c0ebb6_0_94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Inscription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3/3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116" name="Google Shape;116;g10832c0ebb6_0_94"/>
          <p:cNvCxnSpPr>
            <a:cxnSpLocks/>
          </p:cNvCxnSpPr>
          <p:nvPr/>
        </p:nvCxnSpPr>
        <p:spPr bwMode="auto">
          <a:xfrm>
            <a:off x="5464697" y="4050125"/>
            <a:ext cx="2101963" cy="598075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92035162" name="Google Shape;98;g10832c0ebb6_0_66"/>
          <p:cNvSpPr/>
          <p:nvPr/>
        </p:nvSpPr>
        <p:spPr bwMode="auto">
          <a:xfrm>
            <a:off x="1637849" y="630024"/>
            <a:ext cx="7131898" cy="4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1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Après avoir validé votre email, revenez sur </a:t>
            </a:r>
            <a:r>
              <a:rPr lang="fr-FR" sz="1100" b="1" i="0" u="sng" strike="noStrike" cap="none" spc="0">
                <a:solidFill>
                  <a:srgbClr val="00B050"/>
                </a:solidFill>
                <a:latin typeface="Arial"/>
                <a:ea typeface="Arial"/>
                <a:cs typeface="Arial"/>
                <a:hlinkClick r:id="rId7" tooltip="https://www.expertises-territoires.fr/"/>
              </a:rPr>
              <a:t>https://www.expertises-territoires.fr/</a:t>
            </a:r>
            <a:r>
              <a:rPr lang="fr-FR" sz="1100" b="1" i="0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 pour compléter votre profil</a:t>
            </a:r>
            <a:endParaRPr lang="fr" sz="11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727286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480924" y="1374329"/>
            <a:ext cx="5657139" cy="3461877"/>
          </a:xfrm>
          <a:prstGeom prst="rect">
            <a:avLst/>
          </a:prstGeom>
        </p:spPr>
      </p:pic>
      <p:sp>
        <p:nvSpPr>
          <p:cNvPr id="125" name="Google Shape;125;g10832c0ebb6_0_153"/>
          <p:cNvSpPr txBox="1"/>
          <p:nvPr/>
        </p:nvSpPr>
        <p:spPr bwMode="auto">
          <a:xfrm>
            <a:off x="1413738" y="229824"/>
            <a:ext cx="7201259" cy="60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Accéder à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la communauté France Mobilités Grand Est </a:t>
            </a:r>
            <a:r>
              <a:rPr lang="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 sur la Plateforme Expertises.Territoires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26" name="Google Shape;126;g10832c0ebb6_0_153"/>
          <p:cNvPicPr/>
          <p:nvPr/>
        </p:nvPicPr>
        <p:blipFill>
          <a:blip r:embed="rId4">
            <a:alphaModFix/>
          </a:blip>
          <a:stretch/>
        </p:blipFill>
        <p:spPr bwMode="auto">
          <a:xfrm rot="-5400000">
            <a:off x="7978003" y="1287517"/>
            <a:ext cx="3105269" cy="5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0832c0ebb6_0_153"/>
          <p:cNvSpPr/>
          <p:nvPr/>
        </p:nvSpPr>
        <p:spPr bwMode="auto">
          <a:xfrm>
            <a:off x="216700" y="1033025"/>
            <a:ext cx="1054800" cy="302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</a:t>
            </a: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28" name="Google Shape;128;g10832c0ebb6_0_153"/>
          <p:cNvSpPr/>
          <p:nvPr/>
        </p:nvSpPr>
        <p:spPr bwMode="auto">
          <a:xfrm>
            <a:off x="1480925" y="1033025"/>
            <a:ext cx="66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Tapez dans la barre de recherche</a:t>
            </a:r>
            <a:r>
              <a:rPr lang="fr-FR" sz="1400" b="1" i="0" u="none" strike="noStrike" cap="none">
                <a:solidFill>
                  <a:srgbClr val="5A71B4"/>
                </a:solidFill>
                <a:latin typeface="Work Sans"/>
                <a:ea typeface="Work Sans"/>
                <a:cs typeface="Work Sans"/>
              </a:rPr>
              <a:t> « france mobilités» sans valider</a:t>
            </a:r>
            <a:r>
              <a:rPr lang="fr" sz="14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l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29" name="Google Shape;129;g10832c0ebb6_0_153"/>
          <p:cNvSpPr/>
          <p:nvPr/>
        </p:nvSpPr>
        <p:spPr bwMode="auto">
          <a:xfrm>
            <a:off x="1271500" y="1033025"/>
            <a:ext cx="14400" cy="3028199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130;g10832c0ebb6_0_153"/>
          <p:cNvSpPr/>
          <p:nvPr/>
        </p:nvSpPr>
        <p:spPr bwMode="auto">
          <a:xfrm>
            <a:off x="6841150" y="0"/>
            <a:ext cx="2302800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Accès communauté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2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101513670" name="Google Shape;132;g10832c0ebb6_0_153"/>
          <p:cNvSpPr/>
          <p:nvPr/>
        </p:nvSpPr>
        <p:spPr bwMode="auto">
          <a:xfrm flipH="0" flipV="0">
            <a:off x="2338066" y="2209407"/>
            <a:ext cx="1178350" cy="196391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02480712" name="Google Shape;135;g10832c0ebb6_0_153"/>
          <p:cNvSpPr/>
          <p:nvPr/>
        </p:nvSpPr>
        <p:spPr bwMode="auto">
          <a:xfrm flipH="0" flipV="0">
            <a:off x="3563197" y="1585683"/>
            <a:ext cx="624626" cy="408781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431136135" name="Google Shape;133;g10832c0ebb6_0_153"/>
          <p:cNvCxnSpPr>
            <a:cxnSpLocks/>
          </p:cNvCxnSpPr>
          <p:nvPr/>
        </p:nvCxnSpPr>
        <p:spPr bwMode="auto">
          <a:xfrm flipH="1" flipV="1">
            <a:off x="3516417" y="2307602"/>
            <a:ext cx="3809999" cy="157113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8922215" name="Google Shape;137;g10832c0ebb6_0_153"/>
          <p:cNvSpPr/>
          <p:nvPr/>
        </p:nvSpPr>
        <p:spPr bwMode="auto">
          <a:xfrm flipH="0" flipV="0">
            <a:off x="7395154" y="2221149"/>
            <a:ext cx="1690809" cy="3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Cliquer sur le nom de votre communauté pour accéder à l’espace dédié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761754880" name="Google Shape;134;g10832c0ebb6_0_153"/>
          <p:cNvSpPr/>
          <p:nvPr/>
        </p:nvSpPr>
        <p:spPr bwMode="auto">
          <a:xfrm flipH="0" flipV="0">
            <a:off x="7094448" y="534789"/>
            <a:ext cx="1916398" cy="118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Pour rechercher votre communauté,</a:t>
            </a:r>
            <a:r>
              <a:rPr lang="fr-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commencer à taper le nom de votre communauté sans valider et l’autocomplétion vous propose les espaces associés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cxnSp>
        <p:nvCxnSpPr>
          <p:cNvPr id="715543887" name="Google Shape;136;g10832c0ebb6_0_153"/>
          <p:cNvCxnSpPr>
            <a:cxnSpLocks/>
            <a:stCxn id="1761754880" idx="1"/>
          </p:cNvCxnSpPr>
          <p:nvPr/>
        </p:nvCxnSpPr>
        <p:spPr bwMode="auto">
          <a:xfrm rot="10799990" flipH="0" flipV="1">
            <a:off x="4187823" y="1126608"/>
            <a:ext cx="2906623" cy="663465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6695090" name="Google Shape;98;g10832c0ebb6_0_66"/>
          <p:cNvSpPr/>
          <p:nvPr/>
        </p:nvSpPr>
        <p:spPr bwMode="auto">
          <a:xfrm flipH="0" flipV="0">
            <a:off x="7567116" y="3524328"/>
            <a:ext cx="1346886" cy="95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Vous pouvez aussi cliquer sur le lien direct :</a:t>
            </a:r>
            <a:r>
              <a:rPr lang="fr-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 </a:t>
            </a:r>
            <a:r>
              <a:rPr sz="1000" u="sng">
                <a:solidFill>
                  <a:schemeClr val="hlink"/>
                </a:solidFill>
                <a:hlinkClick r:id="rId5" tooltip="https://www.expertises-territoires.fr/jcms/pl1_14545/fr/france-mobilites-grand-est"/>
              </a:rPr>
              <a:t>France Mobilités Grand Est - Expertises Territoires (expertises-territoires.fr)</a:t>
            </a:r>
            <a:endParaRPr sz="1000" b="1" i="1" u="none" strike="noStrike" cap="none">
              <a:solidFill>
                <a:srgbClr val="00B05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887851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85899" y="665823"/>
            <a:ext cx="7053247" cy="3974569"/>
          </a:xfrm>
          <a:prstGeom prst="rect">
            <a:avLst/>
          </a:prstGeom>
        </p:spPr>
      </p:pic>
      <p:sp>
        <p:nvSpPr>
          <p:cNvPr id="962562516" name="Google Shape;125;g10832c0ebb6_0_153"/>
          <p:cNvSpPr txBox="1"/>
          <p:nvPr/>
        </p:nvSpPr>
        <p:spPr bwMode="auto">
          <a:xfrm>
            <a:off x="1413738" y="229824"/>
            <a:ext cx="7207739" cy="39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sz="1400" b="0" i="0" u="none" strike="noStrike" cap="none">
                <a:solidFill>
                  <a:srgbClr val="000000"/>
                </a:solidFill>
                <a:latin typeface="BioRhyme"/>
                <a:ea typeface="BioRhyme"/>
                <a:cs typeface="BioRhyme"/>
              </a:rPr>
              <a:t>S’inscrire à la communauté </a:t>
            </a:r>
            <a:endParaRPr sz="1400" b="0" i="0" u="none" strike="noStrike" cap="none">
              <a:solidFill>
                <a:srgbClr val="000000"/>
              </a:solidFill>
              <a:latin typeface="BioRhyme"/>
              <a:ea typeface="BioRhyme"/>
              <a:cs typeface="BioRhyme"/>
            </a:endParaRPr>
          </a:p>
        </p:txBody>
      </p:sp>
      <p:pic>
        <p:nvPicPr>
          <p:cNvPr id="1681251617" name="Google Shape;126;g10832c0ebb6_0_153"/>
          <p:cNvPicPr/>
          <p:nvPr/>
        </p:nvPicPr>
        <p:blipFill>
          <a:blip r:embed="rId4">
            <a:alphaModFix/>
          </a:blip>
          <a:stretch/>
        </p:blipFill>
        <p:spPr bwMode="auto">
          <a:xfrm rot="-5399978">
            <a:off x="7978002" y="1287516"/>
            <a:ext cx="3105268" cy="530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123948" name="Google Shape;127;g10832c0ebb6_0_153"/>
          <p:cNvSpPr/>
          <p:nvPr/>
        </p:nvSpPr>
        <p:spPr bwMode="auto">
          <a:xfrm>
            <a:off x="216699" y="1033024"/>
            <a:ext cx="1054800" cy="302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Etape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</a:rPr>
              <a:t>6</a:t>
            </a:r>
            <a:endParaRPr sz="1400" b="1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449622158" name="Google Shape;129;g10832c0ebb6_0_153"/>
          <p:cNvSpPr/>
          <p:nvPr/>
        </p:nvSpPr>
        <p:spPr bwMode="auto">
          <a:xfrm>
            <a:off x="1271499" y="1033024"/>
            <a:ext cx="14400" cy="3028198"/>
          </a:xfrm>
          <a:prstGeom prst="rect">
            <a:avLst/>
          </a:prstGeom>
          <a:solidFill>
            <a:srgbClr val="F17559"/>
          </a:solidFill>
          <a:ln w="9525" cap="flat" cmpd="sng">
            <a:solidFill>
              <a:srgbClr val="F175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14790400" name="Google Shape;130;g10832c0ebb6_0_153"/>
          <p:cNvSpPr/>
          <p:nvPr/>
        </p:nvSpPr>
        <p:spPr bwMode="auto">
          <a:xfrm>
            <a:off x="6841149" y="0"/>
            <a:ext cx="2302799" cy="24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" sz="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Accès communauté</a:t>
            </a:r>
            <a:r>
              <a:rPr lang="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 - page 1/</a:t>
            </a:r>
            <a:r>
              <a:rPr lang="fr-FR" sz="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</a:rPr>
              <a:t>2</a:t>
            </a:r>
            <a:endParaRPr sz="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2102541302" name="Google Shape;135;g10832c0ebb6_0_153"/>
          <p:cNvSpPr/>
          <p:nvPr/>
        </p:nvSpPr>
        <p:spPr bwMode="auto">
          <a:xfrm flipH="0" flipV="0">
            <a:off x="3947373" y="2027937"/>
            <a:ext cx="624625" cy="228387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517064359" name="Google Shape;133;g10832c0ebb6_0_153"/>
          <p:cNvCxnSpPr>
            <a:cxnSpLocks/>
          </p:cNvCxnSpPr>
          <p:nvPr/>
        </p:nvCxnSpPr>
        <p:spPr bwMode="auto">
          <a:xfrm flipH="1" flipV="1">
            <a:off x="4674707" y="2142131"/>
            <a:ext cx="2552842" cy="363682"/>
          </a:xfrm>
          <a:prstGeom prst="straightConnector1">
            <a:avLst/>
          </a:prstGeom>
          <a:noFill/>
          <a:ln w="38099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44035721" name="Google Shape;134;g10832c0ebb6_0_153"/>
          <p:cNvSpPr/>
          <p:nvPr/>
        </p:nvSpPr>
        <p:spPr bwMode="auto">
          <a:xfrm>
            <a:off x="7227550" y="2387100"/>
            <a:ext cx="1916398" cy="3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100" b="0" i="1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</a:rPr>
              <a:t>Sélectionner je m’inscris</a:t>
            </a:r>
            <a:endParaRPr sz="1100" b="0" i="1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399006302" name="Google Shape;98;g10832c0ebb6_0_66"/>
          <p:cNvSpPr/>
          <p:nvPr/>
        </p:nvSpPr>
        <p:spPr bwMode="auto">
          <a:xfrm flipH="0" flipV="0">
            <a:off x="5794561" y="4020724"/>
            <a:ext cx="2751086" cy="4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1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</a:rPr>
              <a:t>Vous êtes alors inscrit dans la communauté</a:t>
            </a:r>
            <a:endParaRPr sz="1100" b="1" i="1" u="none" strike="noStrike" cap="none">
              <a:solidFill>
                <a:srgbClr val="00B05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>Affichage à l'écran (16:9)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antoine daval</dc:creator>
  <cp:keywords/>
  <dc:description/>
  <dc:identifier/>
  <dc:language/>
  <cp:lastModifiedBy/>
  <cp:revision>18</cp:revision>
  <dcterms:modified xsi:type="dcterms:W3CDTF">2024-06-25T14:14:01Z</dcterms:modified>
  <cp:category/>
  <cp:contentStatus/>
  <cp:version/>
</cp:coreProperties>
</file>