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Masters/notesMaster1.xml" ContentType="application/vnd.openxmlformats-officedocument.presentationml.notesMaster+xml"/>
  <Override PartName="/ppt/notesSlides/notesSlide23.xml" ContentType="application/vnd.openxmlformats-officedocument.presentationml.notes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notesSlides/notesSlide17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notesSlides/notesSlide19.xml" ContentType="application/vnd.openxmlformats-officedocument.presentationml.notes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5143500" type="screen16x9"/>
  <p:notesSz cx="6858000" cy="9144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96" d="100"/>
          <a:sy n="96" d="100"/>
        </p:scale>
        <p:origin x="816" y="84"/>
      </p:cViewPr>
      <p:guideLst>
        <p:guide pos="162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30" Type="http://schemas.openxmlformats.org/officeDocument/2006/relationships/presProps" Target="presProps.xml" /><Relationship Id="rId31" Type="http://schemas.openxmlformats.org/officeDocument/2006/relationships/tableStyles" Target="tableStyles.xml" /><Relationship Id="rId3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914400" marR="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743200" marR="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200400" marR="0" lvl="6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657600" marR="0" lvl="7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4114800" marR="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B96F279-E9F9-77DE-AB70-4714676F7D03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" name="Google Shape;168;gcfee350b7c_0_57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cfee350b7c_0_57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3" name="Google Shape;373;g11dd480a3d6_0_46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11dd480a3d6_0_46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" name="Google Shape;187;g10832c0ebb6_0_224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0832c0ebb6_0_224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" name="Google Shape;202;g10832c0ebb6_0_236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0832c0ebb6_0_236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7" name="Google Shape;217;g10832c0ebb6_0_247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10832c0ebb6_0_247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" name="Google Shape;235;g10832c0ebb6_0_259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10832c0ebb6_0_259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4" name="Google Shape;254;g10832c0ebb6_0_270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10832c0ebb6_0_270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Google Shape;276;g10832c0ebb6_0_281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10832c0ebb6_0_281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" name="Google Shape;409;g11dd480a3d6_0_97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g11dd480a3d6_0_97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9" name="Google Shape;449;g10832c0ebb6_0_292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g10832c0ebb6_0_292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g10832c0ebb6_0_0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g10832c0ebb6_0_0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7" name="Google Shape;457;g11215845538_0_23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g11215845538_0_23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2" name="Google Shape;482;g11215845538_0_51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g11215845538_0_51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5B8D4EB-EAFD-57CD-12F0-BC71584B562E}" type="slidenum">
              <a:rPr/>
              <a:t/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5" name="Google Shape;505;g11215845538_0_86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g11215845538_0_86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6078042" name="Google Shape;505;g11215845538_0_86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0999" y="685800"/>
            <a:ext cx="6095999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0864474" name="Google Shape;506;g11215845538_0_86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7836234" name="Google Shape;505;g11215845538_0_86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0999" y="685800"/>
            <a:ext cx="6095999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205541" name="Google Shape;506;g11215845538_0_86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g10832c0ebb6_0_175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10832c0ebb6_0_175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g10832c0ebb6_0_6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10832c0ebb6_0_6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g10832c0ebb6_0_66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832c0ebb6_0_66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Google Shape;100;g10832c0ebb6_0_94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0832c0ebb6_0_94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" name="Google Shape;122;g10832c0ebb6_0_153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0832c0ebb6_0_153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" name="Google Shape;139;g10832c0ebb6_0_201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0832c0ebb6_0_201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" name="Google Shape;147;g1087b157a27_0_0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1087b157a27_0_0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" preserve="0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 bwMode="auto"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 bwMode="auto"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body" preserve="0" showMasterPhAnim="0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 bwMode="auto">
          <a:xfrm>
            <a:off x="1379094" y="247338"/>
            <a:ext cx="7453205" cy="41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Work Sans"/>
                <a:ea typeface="Work Sans"/>
                <a:cs typeface="Work Sans"/>
              </a:defRPr>
            </a:lvl1pPr>
            <a:lvl2pPr marL="914400" lvl="1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jpg"/><Relationship Id="rId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simple-light-2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Google Shape;6;p3"/>
          <p:cNvGrpSpPr/>
          <p:nvPr/>
        </p:nvGrpSpPr>
        <p:grpSpPr bwMode="auto">
          <a:xfrm>
            <a:off x="185119" y="104268"/>
            <a:ext cx="1097413" cy="619657"/>
            <a:chOff x="0" y="237744"/>
            <a:chExt cx="1285595" cy="736877"/>
          </a:xfrm>
        </p:grpSpPr>
        <p:pic>
          <p:nvPicPr>
            <p:cNvPr id="7" name="Google Shape;7;p3"/>
            <p:cNvPicPr/>
            <p:nvPr/>
          </p:nvPicPr>
          <p:blipFill>
            <a:blip r:embed="rId5">
              <a:alphaModFix/>
            </a:blip>
            <a:stretch/>
          </p:blipFill>
          <p:spPr bwMode="auto">
            <a:xfrm>
              <a:off x="0" y="237744"/>
              <a:ext cx="1285595" cy="7368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3"/>
            <p:cNvSpPr/>
            <p:nvPr/>
          </p:nvSpPr>
          <p:spPr bwMode="auto">
            <a:xfrm>
              <a:off x="398834" y="787357"/>
              <a:ext cx="530235" cy="10700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9" name="Google Shape;9;p3" descr="Image 27"/>
          <p:cNvPicPr/>
          <p:nvPr/>
        </p:nvPicPr>
        <p:blipFill>
          <a:blip r:embed="rId6">
            <a:alphaModFix/>
          </a:blip>
          <a:srcRect l="-7085" t="-7272" r="-1" b="-6816"/>
          <a:stretch/>
        </p:blipFill>
        <p:spPr bwMode="auto">
          <a:xfrm>
            <a:off x="0" y="4577050"/>
            <a:ext cx="548217" cy="52916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0" name="Google Shape;10;p3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598370" y="4729765"/>
            <a:ext cx="759647" cy="22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914400" marR="0" lvl="1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1371600" marR="0" lvl="2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1828800" marR="0" lvl="3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2286000" marR="0" lvl="4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2743200" marR="0" lvl="5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3200400" marR="0" lvl="6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3657600" marR="0" lvl="7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4114800" marR="0" lvl="8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5" Type="http://schemas.openxmlformats.org/officeDocument/2006/relationships/image" Target="../media/image27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Relationship Id="rId4" Type="http://schemas.openxmlformats.org/officeDocument/2006/relationships/image" Target="../media/image29.jpg"/><Relationship Id="rId5" Type="http://schemas.openxmlformats.org/officeDocument/2006/relationships/image" Target="../media/image30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Relationship Id="rId4" Type="http://schemas.openxmlformats.org/officeDocument/2006/relationships/image" Target="../media/image5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://www.expertises-territoires.fr/" TargetMode="External"/><Relationship Id="rId5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9" name="Image 85"/>
          <p:cNvPicPr/>
          <p:nvPr/>
        </p:nvPicPr>
        <p:blipFill>
          <a:blip r:embed="rId3"/>
          <a:stretch/>
        </p:blipFill>
        <p:spPr bwMode="auto">
          <a:xfrm>
            <a:off x="12240" y="3960"/>
            <a:ext cx="9140400" cy="514296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 bwMode="auto">
          <a:xfrm>
            <a:off x="4502880" y="3179160"/>
            <a:ext cx="4165920" cy="90972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buSzPts val="2800"/>
              <a:defRPr/>
            </a:pPr>
            <a:r>
              <a:rPr lang="fr-FR" sz="2800" b="1">
                <a:solidFill>
                  <a:srgbClr val="F17559"/>
                </a:solidFill>
                <a:ea typeface="Arial"/>
                <a:cs typeface="Arial"/>
              </a:rPr>
              <a:t>Guide utilisateur</a:t>
            </a:r>
            <a:r>
              <a:rPr lang="fr-FR" sz="2800" b="1">
                <a:solidFill>
                  <a:schemeClr val="dk1"/>
                </a:solidFill>
                <a:ea typeface="Arial"/>
                <a:cs typeface="Arial"/>
              </a:rPr>
              <a:t> </a:t>
            </a:r>
            <a:endParaRPr lang="fr-FR"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48490" y="1496587"/>
            <a:ext cx="4419335" cy="3469913"/>
          </a:xfrm>
          <a:prstGeom prst="rect">
            <a:avLst/>
          </a:prstGeom>
        </p:spPr>
      </p:pic>
      <p:sp>
        <p:nvSpPr>
          <p:cNvPr id="172" name="Google Shape;172;gcfee350b7c_0_57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La page d’accueil : le tableau de bord de la communauté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173" name="Google Shape;173;gcfee350b7c_0_57"/>
          <p:cNvPicPr/>
          <p:nvPr/>
        </p:nvPicPr>
        <p:blipFill>
          <a:blip r:embed="rId4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cfee350b7c_0_57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Page d’accueil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1/3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75" name="Google Shape;175;gcfee350b7c_0_57"/>
          <p:cNvSpPr/>
          <p:nvPr/>
        </p:nvSpPr>
        <p:spPr bwMode="auto"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Publier et réagir sur le fil d’actualité 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76" name="Google Shape;176;gcfee350b7c_0_57"/>
          <p:cNvSpPr/>
          <p:nvPr/>
        </p:nvSpPr>
        <p:spPr bwMode="auto"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En tant que membre d’une communauté, que puis-je faire sur la page d’accueil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77" name="Google Shape;177;gcfee350b7c_0_57"/>
          <p:cNvSpPr/>
          <p:nvPr/>
        </p:nvSpPr>
        <p:spPr bwMode="auto"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78" name="Google Shape;178;gcfee350b7c_0_57"/>
          <p:cNvSpPr/>
          <p:nvPr/>
        </p:nvSpPr>
        <p:spPr bwMode="auto"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publier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 :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Un message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Un lien vers une page web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Une question pour la communauté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Un 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sondage</a:t>
            </a:r>
            <a:endParaRPr/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/>
            </a:pPr>
            <a:r>
              <a:rPr lang="fr" sz="1200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Une idée…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En scrollant sur le fil d’actualité, j’accède à l’ensemble des publications. 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réagir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 sur chacune d’elle :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Commenter la publication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Recommander la publication à un membre de la communauté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Aimer la publication (    )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pic>
        <p:nvPicPr>
          <p:cNvPr id="179" name="Google Shape;179;gcfee350b7c_0_57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2481050" y="4078350"/>
            <a:ext cx="184625" cy="1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cfee350b7c_0_57"/>
          <p:cNvSpPr/>
          <p:nvPr/>
        </p:nvSpPr>
        <p:spPr bwMode="auto">
          <a:xfrm>
            <a:off x="4750507" y="2024662"/>
            <a:ext cx="3817318" cy="461463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81" name="Google Shape;181;gcfee350b7c_0_57"/>
          <p:cNvCxnSpPr>
            <a:cxnSpLocks/>
          </p:cNvCxnSpPr>
          <p:nvPr/>
        </p:nvCxnSpPr>
        <p:spPr bwMode="auto">
          <a:xfrm flipH="1">
            <a:off x="7323185" y="1798775"/>
            <a:ext cx="169815" cy="225887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2" name="Google Shape;182;gcfee350b7c_0_57"/>
          <p:cNvSpPr/>
          <p:nvPr/>
        </p:nvSpPr>
        <p:spPr bwMode="auto">
          <a:xfrm>
            <a:off x="7390050" y="1473500"/>
            <a:ext cx="162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Espace pour publier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83" name="Google Shape;183;gcfee350b7c_0_57"/>
          <p:cNvSpPr/>
          <p:nvPr/>
        </p:nvSpPr>
        <p:spPr bwMode="auto">
          <a:xfrm>
            <a:off x="5631218" y="4666662"/>
            <a:ext cx="1342071" cy="29983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4" name="Google Shape;184;gcfee350b7c_0_57"/>
          <p:cNvSpPr/>
          <p:nvPr/>
        </p:nvSpPr>
        <p:spPr bwMode="auto">
          <a:xfrm>
            <a:off x="2553954" y="4503774"/>
            <a:ext cx="1527670" cy="46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Je peux réagir à chaque publication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185" name="Google Shape;185;gcfee350b7c_0_57"/>
          <p:cNvCxnSpPr>
            <a:cxnSpLocks/>
            <a:stCxn id="184" idx="3"/>
            <a:endCxn id="183" idx="1"/>
          </p:cNvCxnSpPr>
          <p:nvPr/>
        </p:nvCxnSpPr>
        <p:spPr bwMode="auto">
          <a:xfrm>
            <a:off x="4081624" y="4735137"/>
            <a:ext cx="1549594" cy="81444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76" name="Google Shape;376;g11dd480a3d6_0_4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339053" y="1285875"/>
            <a:ext cx="3510187" cy="342937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11dd480a3d6_0_46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L’annuaire : identifier les membres du groupe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378" name="Google Shape;378;g11dd480a3d6_0_46"/>
          <p:cNvPicPr/>
          <p:nvPr/>
        </p:nvPicPr>
        <p:blipFill>
          <a:blip r:embed="rId4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11dd480a3d6_0_46"/>
          <p:cNvSpPr/>
          <p:nvPr/>
        </p:nvSpPr>
        <p:spPr bwMode="auto"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Rechercher un membre 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380" name="Google Shape;380;g11dd480a3d6_0_46"/>
          <p:cNvSpPr/>
          <p:nvPr/>
        </p:nvSpPr>
        <p:spPr bwMode="auto"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En tant que membre d’un groupe de travail, que puis-je faire sur la page d’accueil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381" name="Google Shape;381;g11dd480a3d6_0_46"/>
          <p:cNvSpPr/>
          <p:nvPr/>
        </p:nvSpPr>
        <p:spPr bwMode="auto"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382" name="Google Shape;382;g11dd480a3d6_0_46"/>
          <p:cNvSpPr/>
          <p:nvPr/>
        </p:nvSpPr>
        <p:spPr bwMode="auto"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Grâce à l’onglet annuaire, je peux :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/>
            </a:pPr>
            <a:r>
              <a:rPr lang="fr" sz="12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Rechercher des membres 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du groupe de travail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/>
            </a:pPr>
            <a:r>
              <a:rPr lang="fr" sz="12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Accéder au profil 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des membres du groupe pour découvrir leurs compétences / poste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383" name="Google Shape;383;g11dd480a3d6_0_46"/>
          <p:cNvSpPr/>
          <p:nvPr/>
        </p:nvSpPr>
        <p:spPr bwMode="auto">
          <a:xfrm>
            <a:off x="4513375" y="1364925"/>
            <a:ext cx="702600" cy="1299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384" name="Google Shape;384;g11dd480a3d6_0_46"/>
          <p:cNvCxnSpPr>
            <a:cxnSpLocks/>
          </p:cNvCxnSpPr>
          <p:nvPr/>
        </p:nvCxnSpPr>
        <p:spPr bwMode="auto">
          <a:xfrm flipH="1">
            <a:off x="5303050" y="1285863"/>
            <a:ext cx="325200" cy="1299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5" name="Google Shape;385;g11dd480a3d6_0_46"/>
          <p:cNvSpPr/>
          <p:nvPr/>
        </p:nvSpPr>
        <p:spPr bwMode="auto">
          <a:xfrm>
            <a:off x="5581600" y="1144188"/>
            <a:ext cx="162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Barre de recherche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386" name="Google Shape;386;g11dd480a3d6_0_46"/>
          <p:cNvSpPr/>
          <p:nvPr/>
        </p:nvSpPr>
        <p:spPr bwMode="auto">
          <a:xfrm>
            <a:off x="5677022" y="4542449"/>
            <a:ext cx="953400" cy="1959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7" name="Google Shape;387;g11dd480a3d6_0_46"/>
          <p:cNvSpPr/>
          <p:nvPr/>
        </p:nvSpPr>
        <p:spPr bwMode="auto">
          <a:xfrm>
            <a:off x="6998648" y="4434825"/>
            <a:ext cx="20220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Je peux naviguer entre les différentes pages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388" name="Google Shape;388;g11dd480a3d6_0_46"/>
          <p:cNvCxnSpPr>
            <a:cxnSpLocks/>
            <a:stCxn id="387" idx="1"/>
          </p:cNvCxnSpPr>
          <p:nvPr/>
        </p:nvCxnSpPr>
        <p:spPr bwMode="auto">
          <a:xfrm flipH="1">
            <a:off x="6841148" y="4557675"/>
            <a:ext cx="157500" cy="531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9" name="Google Shape;389;g11dd480a3d6_0_46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Annuaire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0" name="Google Shape;190;g10832c0ebb6_0_22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263475" y="1452250"/>
            <a:ext cx="4603774" cy="3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10832c0ebb6_0_224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La page d’accueil : le tableau de bord de la communauté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192" name="Google Shape;192;g10832c0ebb6_0_224"/>
          <p:cNvPicPr/>
          <p:nvPr/>
        </p:nvPicPr>
        <p:blipFill>
          <a:blip r:embed="rId4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0832c0ebb6_0_224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Page d’accueil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2/3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94" name="Google Shape;194;g10832c0ebb6_0_224"/>
          <p:cNvSpPr/>
          <p:nvPr/>
        </p:nvSpPr>
        <p:spPr bwMode="auto"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Ajouter un évènement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95" name="Google Shape;195;g10832c0ebb6_0_224"/>
          <p:cNvSpPr/>
          <p:nvPr/>
        </p:nvSpPr>
        <p:spPr bwMode="auto"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En tant que membre d’une communauté, que puis-je faire sur la page d’accueil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96" name="Google Shape;196;g10832c0ebb6_0_224"/>
          <p:cNvSpPr/>
          <p:nvPr/>
        </p:nvSpPr>
        <p:spPr bwMode="auto"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97" name="Google Shape;197;g10832c0ebb6_0_224"/>
          <p:cNvSpPr/>
          <p:nvPr/>
        </p:nvSpPr>
        <p:spPr bwMode="auto"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créer un nouvel événement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 pour la communauté en 5 étapes (si l’encart est disponible sur ma communauté) :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Compléter les informations générales relatives à l’événement : </a:t>
            </a:r>
            <a:r>
              <a:rPr lang="fr" sz="12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titre, description, lieu</a:t>
            </a:r>
            <a:endParaRPr sz="1200" b="0" i="1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Définir la date de l’événement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Inviter des participants au sein de la communauté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Ajouter un document : </a:t>
            </a:r>
            <a:r>
              <a:rPr lang="fr" sz="12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un flyer, une présentation, etc.</a:t>
            </a:r>
            <a:endParaRPr sz="1200" b="0" i="1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Définir le niveau de confidentialité de l’événement et de priorité pour la communauté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98" name="Google Shape;198;g10832c0ebb6_0_224"/>
          <p:cNvSpPr/>
          <p:nvPr/>
        </p:nvSpPr>
        <p:spPr bwMode="auto">
          <a:xfrm>
            <a:off x="4263475" y="1869625"/>
            <a:ext cx="4314300" cy="1431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99" name="Google Shape;199;g10832c0ebb6_0_224"/>
          <p:cNvCxnSpPr>
            <a:cxnSpLocks/>
          </p:cNvCxnSpPr>
          <p:nvPr/>
        </p:nvCxnSpPr>
        <p:spPr bwMode="auto">
          <a:xfrm flipH="1">
            <a:off x="5781825" y="1482500"/>
            <a:ext cx="150000" cy="2982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0" name="Google Shape;200;g10832c0ebb6_0_224"/>
          <p:cNvSpPr/>
          <p:nvPr/>
        </p:nvSpPr>
        <p:spPr bwMode="auto">
          <a:xfrm>
            <a:off x="6037200" y="1354800"/>
            <a:ext cx="265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Je peux ajouter des évènements depuis la page d’accueil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" name="Google Shape;205;g10832c0ebb6_0_23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820141" y="2538224"/>
            <a:ext cx="6005710" cy="22349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0832c0ebb6_0_236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La page d’accueil : le tableau de bord de la communauté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207" name="Google Shape;207;g10832c0ebb6_0_236"/>
          <p:cNvPicPr/>
          <p:nvPr/>
        </p:nvPicPr>
        <p:blipFill>
          <a:blip r:embed="rId4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10832c0ebb6_0_236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Page d’accueil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3/3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09" name="Google Shape;209;g10832c0ebb6_0_236"/>
          <p:cNvSpPr/>
          <p:nvPr/>
        </p:nvSpPr>
        <p:spPr bwMode="auto"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Accéder à la FAQ de la communauté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10" name="Google Shape;210;g10832c0ebb6_0_236"/>
          <p:cNvSpPr/>
          <p:nvPr/>
        </p:nvSpPr>
        <p:spPr bwMode="auto"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En tant que membre d’une communauté, que puis-je faire sur la page d’accueil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11" name="Google Shape;211;g10832c0ebb6_0_236"/>
          <p:cNvSpPr/>
          <p:nvPr/>
        </p:nvSpPr>
        <p:spPr bwMode="auto"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12" name="Google Shape;212;g10832c0ebb6_0_236"/>
          <p:cNvSpPr/>
          <p:nvPr/>
        </p:nvSpPr>
        <p:spPr bwMode="auto"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Grâce au bloc “Questions / réponses”, 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accéder aux dernières questions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 posées au sein de la communauté.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13" name="Google Shape;213;g10832c0ebb6_0_236"/>
          <p:cNvSpPr/>
          <p:nvPr/>
        </p:nvSpPr>
        <p:spPr bwMode="auto">
          <a:xfrm>
            <a:off x="5835400" y="2538225"/>
            <a:ext cx="2953200" cy="5391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14" name="Google Shape;214;g10832c0ebb6_0_236"/>
          <p:cNvCxnSpPr>
            <a:cxnSpLocks/>
            <a:stCxn id="215" idx="1"/>
          </p:cNvCxnSpPr>
          <p:nvPr/>
        </p:nvCxnSpPr>
        <p:spPr bwMode="auto">
          <a:xfrm flipH="1">
            <a:off x="6105975" y="1957300"/>
            <a:ext cx="255300" cy="5391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5" name="Google Shape;215;g10832c0ebb6_0_236"/>
          <p:cNvSpPr/>
          <p:nvPr/>
        </p:nvSpPr>
        <p:spPr bwMode="auto">
          <a:xfrm>
            <a:off x="6361274" y="1772650"/>
            <a:ext cx="265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Je peux accéder aux questions posées au sein de la communauté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0" name="Google Shape;220;g10832c0ebb6_0_247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L’onglet événement : l’agenda de la communauté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221" name="Google Shape;221;g10832c0ebb6_0_247"/>
          <p:cNvPicPr/>
          <p:nvPr/>
        </p:nvPicPr>
        <p:blipFill>
          <a:blip r:embed="rId3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10832c0ebb6_0_247"/>
          <p:cNvSpPr/>
          <p:nvPr/>
        </p:nvSpPr>
        <p:spPr bwMode="auto">
          <a:xfrm>
            <a:off x="303425" y="12858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Consulter l’agenda &amp; planifier des événements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23" name="Google Shape;223;g10832c0ebb6_0_247"/>
          <p:cNvSpPr/>
          <p:nvPr/>
        </p:nvSpPr>
        <p:spPr bwMode="auto"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En tant que membre d’une communauté, que puis-je faire sur l’onglet événement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24" name="Google Shape;224;g10832c0ebb6_0_247"/>
          <p:cNvSpPr/>
          <p:nvPr/>
        </p:nvSpPr>
        <p:spPr bwMode="auto"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25" name="Google Shape;225;g10832c0ebb6_0_247"/>
          <p:cNvSpPr/>
          <p:nvPr/>
        </p:nvSpPr>
        <p:spPr bwMode="auto">
          <a:xfrm>
            <a:off x="303425" y="1798775"/>
            <a:ext cx="8293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ork Sans"/>
              <a:buChar char="●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avoir une vue d’ensemble des événements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 à venir dans la journée, dans les 5 jours, dans la semaine ou dans le mois.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ork Sans"/>
              <a:buChar char="●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planifier des événements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 depuis le bouton “Actions” avec des propositions de dates.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26" name="Google Shape;226;g10832c0ebb6_0_247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Evénement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pic>
        <p:nvPicPr>
          <p:cNvPr id="227" name="Google Shape;227;g10832c0ebb6_0_247"/>
          <p:cNvPicPr/>
          <p:nvPr/>
        </p:nvPicPr>
        <p:blipFill>
          <a:blip r:embed="rId4">
            <a:alphaModFix/>
          </a:blip>
          <a:srcRect l="0" t="25250" r="0" b="13337"/>
          <a:stretch/>
        </p:blipFill>
        <p:spPr bwMode="auto">
          <a:xfrm>
            <a:off x="1286250" y="2571750"/>
            <a:ext cx="6935050" cy="231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10832c0ebb6_0_247"/>
          <p:cNvSpPr/>
          <p:nvPr/>
        </p:nvSpPr>
        <p:spPr bwMode="auto">
          <a:xfrm>
            <a:off x="6990125" y="2846775"/>
            <a:ext cx="332399" cy="165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29" name="Google Shape;229;g10832c0ebb6_0_247"/>
          <p:cNvCxnSpPr>
            <a:cxnSpLocks/>
          </p:cNvCxnSpPr>
          <p:nvPr/>
        </p:nvCxnSpPr>
        <p:spPr bwMode="auto">
          <a:xfrm rot="10800000" flipH="1">
            <a:off x="6495575" y="3055525"/>
            <a:ext cx="332100" cy="2892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0" name="Google Shape;230;g10832c0ebb6_0_247"/>
          <p:cNvSpPr/>
          <p:nvPr/>
        </p:nvSpPr>
        <p:spPr bwMode="auto">
          <a:xfrm>
            <a:off x="5564500" y="3392100"/>
            <a:ext cx="265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Je peux cliquer sur le bouton action pour planifier un évènement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31" name="Google Shape;231;g10832c0ebb6_0_247"/>
          <p:cNvSpPr/>
          <p:nvPr/>
        </p:nvSpPr>
        <p:spPr bwMode="auto">
          <a:xfrm>
            <a:off x="1392200" y="2775225"/>
            <a:ext cx="826799" cy="2892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2" name="Google Shape;232;g10832c0ebb6_0_247"/>
          <p:cNvSpPr/>
          <p:nvPr/>
        </p:nvSpPr>
        <p:spPr bwMode="auto">
          <a:xfrm>
            <a:off x="681775" y="3269975"/>
            <a:ext cx="3356699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Je peux modifier l’affichage de l’agenda de la communauté en cliquant sur l’une des 4 cases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233" name="Google Shape;233;g10832c0ebb6_0_247"/>
          <p:cNvCxnSpPr>
            <a:cxnSpLocks/>
          </p:cNvCxnSpPr>
          <p:nvPr/>
        </p:nvCxnSpPr>
        <p:spPr bwMode="auto">
          <a:xfrm rot="10800000" flipH="1">
            <a:off x="919325" y="3120725"/>
            <a:ext cx="353400" cy="1188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03170" y="1527621"/>
            <a:ext cx="4278677" cy="2490777"/>
          </a:xfrm>
          <a:prstGeom prst="rect">
            <a:avLst/>
          </a:prstGeom>
        </p:spPr>
      </p:pic>
      <p:sp>
        <p:nvSpPr>
          <p:cNvPr id="238" name="Google Shape;238;g10832c0ebb6_0_259"/>
          <p:cNvSpPr txBox="1"/>
          <p:nvPr/>
        </p:nvSpPr>
        <p:spPr bwMode="auto">
          <a:xfrm>
            <a:off x="1413738" y="229825"/>
            <a:ext cx="718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L’onglet questions / réponses : trouver facilement des réponses à des questions concrètes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239" name="Google Shape;239;g10832c0ebb6_0_259"/>
          <p:cNvPicPr/>
          <p:nvPr/>
        </p:nvPicPr>
        <p:blipFill>
          <a:blip r:embed="rId4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10832c0ebb6_0_259"/>
          <p:cNvSpPr/>
          <p:nvPr/>
        </p:nvSpPr>
        <p:spPr bwMode="auto"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Poser et répondre à des questions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41" name="Google Shape;241;g10832c0ebb6_0_259"/>
          <p:cNvSpPr/>
          <p:nvPr/>
        </p:nvSpPr>
        <p:spPr bwMode="auto">
          <a:xfrm>
            <a:off x="303425" y="809075"/>
            <a:ext cx="842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En tant que membre d’une communauté, que puis-je faire sur l’onglet questions / réponses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42" name="Google Shape;242;g10832c0ebb6_0_259"/>
          <p:cNvSpPr/>
          <p:nvPr/>
        </p:nvSpPr>
        <p:spPr bwMode="auto"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43" name="Google Shape;243;g10832c0ebb6_0_259"/>
          <p:cNvSpPr/>
          <p:nvPr/>
        </p:nvSpPr>
        <p:spPr bwMode="auto"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poser une question ou proposer une idée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 à la communauté en cliquant sur le bouton “Posez une question” ou “Proposez une idée”. Comment procéder :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Poser sa question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Décrire et apporter des éléments de contexte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Catégoriser la question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Je peux également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répondre aux questions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 posées au sein de la communauté si je bénéficie de l’expertise nécessaire. Pour cela, je clique sur la question, rédige ma réponse et la publie.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44" name="Google Shape;244;g10832c0ebb6_0_259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Questions / réponses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47" name="Google Shape;247;g10832c0ebb6_0_259"/>
          <p:cNvSpPr/>
          <p:nvPr/>
        </p:nvSpPr>
        <p:spPr bwMode="auto">
          <a:xfrm>
            <a:off x="5273053" y="2278700"/>
            <a:ext cx="3208794" cy="345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8" name="Google Shape;248;g10832c0ebb6_0_259"/>
          <p:cNvSpPr/>
          <p:nvPr/>
        </p:nvSpPr>
        <p:spPr bwMode="auto">
          <a:xfrm>
            <a:off x="7779729" y="1795830"/>
            <a:ext cx="137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Je peux créer un nouveau fil de discussion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249" name="Google Shape;249;g10832c0ebb6_0_259"/>
          <p:cNvCxnSpPr>
            <a:cxnSpLocks/>
          </p:cNvCxnSpPr>
          <p:nvPr/>
        </p:nvCxnSpPr>
        <p:spPr bwMode="auto">
          <a:xfrm flipH="1">
            <a:off x="7397750" y="1987680"/>
            <a:ext cx="381979" cy="274772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0" name="Google Shape;250;g10832c0ebb6_0_259"/>
          <p:cNvSpPr/>
          <p:nvPr/>
        </p:nvSpPr>
        <p:spPr bwMode="auto">
          <a:xfrm>
            <a:off x="7397750" y="3715260"/>
            <a:ext cx="1084098" cy="28689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1" name="Google Shape;251;g10832c0ebb6_0_259"/>
          <p:cNvSpPr/>
          <p:nvPr/>
        </p:nvSpPr>
        <p:spPr bwMode="auto">
          <a:xfrm>
            <a:off x="4753400" y="4574250"/>
            <a:ext cx="426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Si je souhaite consulter les réponses ou que je suis en capacité d’apporter des éléments complémentaire, je clique sur la question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252" name="Google Shape;252;g10832c0ebb6_0_259"/>
          <p:cNvCxnSpPr>
            <a:cxnSpLocks/>
          </p:cNvCxnSpPr>
          <p:nvPr/>
        </p:nvCxnSpPr>
        <p:spPr bwMode="auto">
          <a:xfrm flipV="1">
            <a:off x="7239000" y="4015098"/>
            <a:ext cx="349739" cy="463359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7" name="Google Shape;257;g10832c0ebb6_0_270"/>
          <p:cNvSpPr txBox="1"/>
          <p:nvPr/>
        </p:nvSpPr>
        <p:spPr bwMode="auto">
          <a:xfrm>
            <a:off x="1413738" y="229825"/>
            <a:ext cx="718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L’onglet ressources : l’ensemble du corpus documentaire de la communauté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258" name="Google Shape;258;g10832c0ebb6_0_270"/>
          <p:cNvPicPr/>
          <p:nvPr/>
        </p:nvPicPr>
        <p:blipFill>
          <a:blip r:embed="rId3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10832c0ebb6_0_270"/>
          <p:cNvSpPr/>
          <p:nvPr/>
        </p:nvSpPr>
        <p:spPr bwMode="auto"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Ajouter et rechercher des documents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60" name="Google Shape;260;g10832c0ebb6_0_270"/>
          <p:cNvSpPr/>
          <p:nvPr/>
        </p:nvSpPr>
        <p:spPr bwMode="auto"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En tant que membre d’une communauté, que puis-je faire sur l’onglet ressources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61" name="Google Shape;261;g10832c0ebb6_0_270"/>
          <p:cNvSpPr/>
          <p:nvPr/>
        </p:nvSpPr>
        <p:spPr bwMode="auto"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62" name="Google Shape;262;g10832c0ebb6_0_270"/>
          <p:cNvSpPr/>
          <p:nvPr/>
        </p:nvSpPr>
        <p:spPr bwMode="auto"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ajouter des documents et des dossiers 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en cliquant sur le bouton “Ajouter”. Cet onglet est l’endroit idéal pour partager tous les documents clés pour accompagner les travaux de la communauté.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rechercher des documents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, pour cela :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Je peux trier les documents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Je peux filtrer les documents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Je peux effectuer une recherche dans la barre en haut à droite en tapant des mots clés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63" name="Google Shape;263;g10832c0ebb6_0_270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Ressources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pic>
        <p:nvPicPr>
          <p:cNvPr id="264" name="Google Shape;264;g10832c0ebb6_0_270"/>
          <p:cNvPicPr/>
          <p:nvPr/>
        </p:nvPicPr>
        <p:blipFill>
          <a:blip r:embed="rId4">
            <a:alphaModFix/>
          </a:blip>
          <a:srcRect l="0" t="25237" r="84041" b="32676"/>
          <a:stretch/>
        </p:blipFill>
        <p:spPr bwMode="auto">
          <a:xfrm>
            <a:off x="4229622" y="2801825"/>
            <a:ext cx="1332874" cy="19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10832c0ebb6_0_270"/>
          <p:cNvPicPr/>
          <p:nvPr/>
        </p:nvPicPr>
        <p:blipFill>
          <a:blip r:embed="rId4">
            <a:alphaModFix/>
          </a:blip>
          <a:srcRect l="26771" t="25239" r="11837" b="31525"/>
          <a:stretch/>
        </p:blipFill>
        <p:spPr bwMode="auto">
          <a:xfrm>
            <a:off x="4954050" y="1772638"/>
            <a:ext cx="4016573" cy="1535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0832c0ebb6_0_270"/>
          <p:cNvSpPr/>
          <p:nvPr/>
        </p:nvSpPr>
        <p:spPr bwMode="auto">
          <a:xfrm>
            <a:off x="4954050" y="1944450"/>
            <a:ext cx="406200" cy="2082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7" name="Google Shape;267;g10832c0ebb6_0_270"/>
          <p:cNvSpPr/>
          <p:nvPr/>
        </p:nvSpPr>
        <p:spPr bwMode="auto">
          <a:xfrm>
            <a:off x="5988700" y="4226800"/>
            <a:ext cx="29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Je peux modifier l’affichage des documents grâce au bandeau gris à gauche de la page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268" name="Google Shape;268;g10832c0ebb6_0_270"/>
          <p:cNvCxnSpPr>
            <a:cxnSpLocks/>
          </p:cNvCxnSpPr>
          <p:nvPr/>
        </p:nvCxnSpPr>
        <p:spPr bwMode="auto">
          <a:xfrm rot="10800000">
            <a:off x="5678075" y="4404250"/>
            <a:ext cx="260100" cy="144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9" name="Google Shape;269;g10832c0ebb6_0_270"/>
          <p:cNvSpPr/>
          <p:nvPr/>
        </p:nvSpPr>
        <p:spPr bwMode="auto">
          <a:xfrm>
            <a:off x="8321200" y="1944450"/>
            <a:ext cx="649500" cy="2082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0" name="Google Shape;270;g10832c0ebb6_0_270"/>
          <p:cNvSpPr/>
          <p:nvPr/>
        </p:nvSpPr>
        <p:spPr bwMode="auto">
          <a:xfrm>
            <a:off x="4247250" y="3563325"/>
            <a:ext cx="1315200" cy="11460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1" name="Google Shape;271;g10832c0ebb6_0_270"/>
          <p:cNvSpPr/>
          <p:nvPr/>
        </p:nvSpPr>
        <p:spPr bwMode="auto">
          <a:xfrm>
            <a:off x="4334375" y="1392225"/>
            <a:ext cx="273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Je peux ajouter de nouveaux documents en cliquant sur “Ajouter”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272" name="Google Shape;272;g10832c0ebb6_0_270"/>
          <p:cNvCxnSpPr>
            <a:cxnSpLocks/>
          </p:cNvCxnSpPr>
          <p:nvPr/>
        </p:nvCxnSpPr>
        <p:spPr bwMode="auto">
          <a:xfrm>
            <a:off x="4746925" y="1830825"/>
            <a:ext cx="100500" cy="909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3" name="Google Shape;273;g10832c0ebb6_0_270"/>
          <p:cNvSpPr/>
          <p:nvPr/>
        </p:nvSpPr>
        <p:spPr bwMode="auto">
          <a:xfrm>
            <a:off x="6068175" y="3472750"/>
            <a:ext cx="290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Je peux effectuer une recherche en tapant des mots clés dans la barre de recherche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274" name="Google Shape;274;g10832c0ebb6_0_270"/>
          <p:cNvCxnSpPr>
            <a:cxnSpLocks/>
          </p:cNvCxnSpPr>
          <p:nvPr/>
        </p:nvCxnSpPr>
        <p:spPr bwMode="auto">
          <a:xfrm rot="10800000" flipH="1">
            <a:off x="8704950" y="2268325"/>
            <a:ext cx="173400" cy="12570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18628" y="1110725"/>
            <a:ext cx="3035358" cy="3654351"/>
          </a:xfrm>
          <a:prstGeom prst="rect">
            <a:avLst/>
          </a:prstGeom>
        </p:spPr>
      </p:pic>
      <p:sp>
        <p:nvSpPr>
          <p:cNvPr id="279" name="Google Shape;279;g10832c0ebb6_0_281"/>
          <p:cNvSpPr txBox="1"/>
          <p:nvPr/>
        </p:nvSpPr>
        <p:spPr bwMode="auto">
          <a:xfrm>
            <a:off x="1413738" y="229825"/>
            <a:ext cx="718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L’onglet veille : pour se tenir informé des dernières actualités en lien avec les travaux de la communauté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280" name="Google Shape;280;g10832c0ebb6_0_281"/>
          <p:cNvPicPr/>
          <p:nvPr/>
        </p:nvPicPr>
        <p:blipFill>
          <a:blip r:embed="rId4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10832c0ebb6_0_281"/>
          <p:cNvSpPr/>
          <p:nvPr/>
        </p:nvSpPr>
        <p:spPr bwMode="auto"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Partager et rechercher des actualités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82" name="Google Shape;282;g10832c0ebb6_0_281"/>
          <p:cNvSpPr/>
          <p:nvPr/>
        </p:nvSpPr>
        <p:spPr bwMode="auto"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En tant que membre d’une communauté, que puis-je faire sur l’onglet veille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83" name="Google Shape;283;g10832c0ebb6_0_281"/>
          <p:cNvSpPr/>
          <p:nvPr/>
        </p:nvSpPr>
        <p:spPr bwMode="auto"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84" name="Google Shape;284;g10832c0ebb6_0_281"/>
          <p:cNvSpPr/>
          <p:nvPr/>
        </p:nvSpPr>
        <p:spPr bwMode="auto"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rechercher des liens vers des articles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 d’actualité et y accéder.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Si je lis un article intéressant pour la communauté sur le web, 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renseigner le lien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 pour permettre à l’ensemble des membres de la communauté d’y accéder en cliquant sur le bouton “Actions”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85" name="Google Shape;285;g10832c0ebb6_0_281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Veille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87" name="Google Shape;287;g10832c0ebb6_0_281"/>
          <p:cNvSpPr/>
          <p:nvPr/>
        </p:nvSpPr>
        <p:spPr bwMode="auto">
          <a:xfrm>
            <a:off x="956799" y="3759525"/>
            <a:ext cx="3337336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Je peux modifier l’affichage des articles grâce au bandeau gris à gauche de la page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288" name="Google Shape;288;g10832c0ebb6_0_281"/>
          <p:cNvCxnSpPr>
            <a:cxnSpLocks/>
            <a:stCxn id="287" idx="3"/>
            <a:endCxn id="289" idx="1"/>
          </p:cNvCxnSpPr>
          <p:nvPr/>
        </p:nvCxnSpPr>
        <p:spPr bwMode="auto">
          <a:xfrm flipV="1">
            <a:off x="4294135" y="2997200"/>
            <a:ext cx="819738" cy="946975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9" name="Google Shape;289;g10832c0ebb6_0_281"/>
          <p:cNvSpPr/>
          <p:nvPr/>
        </p:nvSpPr>
        <p:spPr bwMode="auto">
          <a:xfrm>
            <a:off x="5113873" y="2393950"/>
            <a:ext cx="1407577" cy="1206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0" name="Google Shape;290;g10832c0ebb6_0_281"/>
          <p:cNvSpPr/>
          <p:nvPr/>
        </p:nvSpPr>
        <p:spPr bwMode="auto">
          <a:xfrm>
            <a:off x="5218628" y="3651249"/>
            <a:ext cx="1086922" cy="231125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1" name="Google Shape;291;g10832c0ebb6_0_281"/>
          <p:cNvSpPr/>
          <p:nvPr/>
        </p:nvSpPr>
        <p:spPr bwMode="auto">
          <a:xfrm>
            <a:off x="881349" y="4262975"/>
            <a:ext cx="365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Je peux ajouter de nouveaux liens vers des articles en cliquant sur le bouton </a:t>
            </a: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“Partager une page”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292" name="Google Shape;292;g10832c0ebb6_0_281"/>
          <p:cNvCxnSpPr>
            <a:cxnSpLocks/>
            <a:stCxn id="291" idx="3"/>
            <a:endCxn id="290" idx="1"/>
          </p:cNvCxnSpPr>
          <p:nvPr/>
        </p:nvCxnSpPr>
        <p:spPr bwMode="auto">
          <a:xfrm flipV="1">
            <a:off x="4535949" y="3766812"/>
            <a:ext cx="682679" cy="680813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2" name="Google Shape;412;g11dd480a3d6_0_9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339175" y="2699889"/>
            <a:ext cx="7159158" cy="19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11dd480a3d6_0_97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L’onglet gestionnaire de tâches : l’outil pour organiser les projets du groupe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414" name="Google Shape;414;g11dd480a3d6_0_97"/>
          <p:cNvPicPr/>
          <p:nvPr/>
        </p:nvPicPr>
        <p:blipFill>
          <a:blip r:embed="rId4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11dd480a3d6_0_97"/>
          <p:cNvSpPr/>
          <p:nvPr/>
        </p:nvSpPr>
        <p:spPr bwMode="auto">
          <a:xfrm>
            <a:off x="303425" y="12858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Suivre et gérer ses projets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16" name="Google Shape;416;g11dd480a3d6_0_97"/>
          <p:cNvSpPr/>
          <p:nvPr/>
        </p:nvSpPr>
        <p:spPr bwMode="auto"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En tant que membre d’un groupe de travail, que puis-je faire sur l’onglet gestionnaire de tâches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17" name="Google Shape;417;g11dd480a3d6_0_97"/>
          <p:cNvSpPr/>
          <p:nvPr/>
        </p:nvSpPr>
        <p:spPr bwMode="auto"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18" name="Google Shape;418;g11dd480a3d6_0_97"/>
          <p:cNvSpPr/>
          <p:nvPr/>
        </p:nvSpPr>
        <p:spPr bwMode="auto">
          <a:xfrm>
            <a:off x="303425" y="1798775"/>
            <a:ext cx="82932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ork Sans"/>
              <a:buChar char="●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avoir une vue d’ensemble projets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 en cours au sein du groupe de travail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ork Sans"/>
              <a:buChar char="●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planifier mes projets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 et les suivre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  <a:defRPr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créer de nouveaux projets</a:t>
            </a:r>
            <a:endParaRPr sz="1200" b="1" i="0" u="none" strike="noStrike" cap="none">
              <a:solidFill>
                <a:srgbClr val="5A71B4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19" name="Google Shape;419;g11dd480a3d6_0_97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Gestionnaire de tâches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20" name="Google Shape;420;g11dd480a3d6_0_97"/>
          <p:cNvSpPr/>
          <p:nvPr/>
        </p:nvSpPr>
        <p:spPr bwMode="auto">
          <a:xfrm>
            <a:off x="7434203" y="4120569"/>
            <a:ext cx="751200" cy="205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21" name="Google Shape;421;g11dd480a3d6_0_97"/>
          <p:cNvCxnSpPr>
            <a:cxnSpLocks/>
          </p:cNvCxnSpPr>
          <p:nvPr/>
        </p:nvCxnSpPr>
        <p:spPr bwMode="auto">
          <a:xfrm rot="10800000" flipH="1">
            <a:off x="6899900" y="4339325"/>
            <a:ext cx="332100" cy="2892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2" name="Google Shape;422;g11dd480a3d6_0_97"/>
          <p:cNvSpPr/>
          <p:nvPr/>
        </p:nvSpPr>
        <p:spPr bwMode="auto">
          <a:xfrm>
            <a:off x="5841524" y="4558425"/>
            <a:ext cx="265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Je peux créer un nouveau projet au sein du groupe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23" name="Google Shape;423;g11dd480a3d6_0_97"/>
          <p:cNvSpPr/>
          <p:nvPr/>
        </p:nvSpPr>
        <p:spPr bwMode="auto">
          <a:xfrm>
            <a:off x="1413750" y="3013600"/>
            <a:ext cx="1827000" cy="6561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4" name="Google Shape;424;g11dd480a3d6_0_97"/>
          <p:cNvSpPr/>
          <p:nvPr/>
        </p:nvSpPr>
        <p:spPr bwMode="auto">
          <a:xfrm>
            <a:off x="3299925" y="3196825"/>
            <a:ext cx="3356699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Je peux naviguer entre les différents projets en cours pour en prendre connaissance et identifier les prochaines tâches à effectuer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425" name="Google Shape;425;g11dd480a3d6_0_97"/>
          <p:cNvCxnSpPr>
            <a:cxnSpLocks/>
          </p:cNvCxnSpPr>
          <p:nvPr/>
        </p:nvCxnSpPr>
        <p:spPr bwMode="auto">
          <a:xfrm rot="10800000">
            <a:off x="3320275" y="3066575"/>
            <a:ext cx="217200" cy="387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2" name="Google Shape;452;g10832c0ebb6_0_292"/>
          <p:cNvSpPr/>
          <p:nvPr/>
        </p:nvSpPr>
        <p:spPr bwMode="auto">
          <a:xfrm>
            <a:off x="125" y="1094025"/>
            <a:ext cx="9144000" cy="31053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53" name="Google Shape;453;g10832c0ebb6_0_292"/>
          <p:cNvPicPr/>
          <p:nvPr/>
        </p:nvPicPr>
        <p:blipFill>
          <a:blip r:embed="rId3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g10832c0ebb6_0_292"/>
          <p:cNvSpPr/>
          <p:nvPr/>
        </p:nvSpPr>
        <p:spPr bwMode="auto">
          <a:xfrm>
            <a:off x="185150" y="2340225"/>
            <a:ext cx="1886549" cy="678504"/>
          </a:xfrm>
          <a:custGeom>
            <a:avLst/>
            <a:gdLst/>
            <a:ahLst/>
            <a:cxnLst/>
            <a:rect l="l" t="t" r="r" b="b"/>
            <a:pathLst>
              <a:path w="1179093" h="678504" fill="norm" stroke="1" extrusionOk="0">
                <a:moveTo>
                  <a:pt x="0" y="0"/>
                </a:moveTo>
                <a:cubicBezTo>
                  <a:pt x="192982" y="8153"/>
                  <a:pt x="414101" y="620"/>
                  <a:pt x="589547" y="0"/>
                </a:cubicBezTo>
                <a:cubicBezTo>
                  <a:pt x="764993" y="-620"/>
                  <a:pt x="911214" y="10213"/>
                  <a:pt x="1179093" y="0"/>
                </a:cubicBezTo>
                <a:cubicBezTo>
                  <a:pt x="1186529" y="278640"/>
                  <a:pt x="1202518" y="433544"/>
                  <a:pt x="1179093" y="678504"/>
                </a:cubicBezTo>
                <a:cubicBezTo>
                  <a:pt x="1013480" y="699542"/>
                  <a:pt x="857313" y="686487"/>
                  <a:pt x="565965" y="678504"/>
                </a:cubicBezTo>
                <a:cubicBezTo>
                  <a:pt x="274617" y="670521"/>
                  <a:pt x="136939" y="701579"/>
                  <a:pt x="0" y="678504"/>
                </a:cubicBezTo>
                <a:cubicBezTo>
                  <a:pt x="4546" y="442991"/>
                  <a:pt x="-25682" y="19749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0"/>
              <a:buFont typeface="Arial"/>
              <a:buNone/>
              <a:defRPr/>
            </a:pPr>
            <a:r>
              <a:rPr lang="fr" sz="825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03.</a:t>
            </a:r>
            <a:endParaRPr sz="5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55" name="Google Shape;455;g10832c0ebb6_0_292"/>
          <p:cNvSpPr/>
          <p:nvPr/>
        </p:nvSpPr>
        <p:spPr bwMode="auto">
          <a:xfrm>
            <a:off x="2272350" y="2340187"/>
            <a:ext cx="6452399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/>
            </a:pPr>
            <a:r>
              <a:rPr lang="fr" sz="27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Renseigner son profil</a:t>
            </a:r>
            <a:r>
              <a:rPr lang="fr-FR" sz="27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| Gérer ses notifications</a:t>
            </a:r>
            <a:endParaRPr sz="2700" b="1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Google Shape;37;g10832c0ebb6_0_0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Table des matières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38" name="Google Shape;38;g10832c0ebb6_0_0"/>
          <p:cNvPicPr/>
          <p:nvPr/>
        </p:nvPicPr>
        <p:blipFill>
          <a:blip r:embed="rId3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10832c0ebb6_0_0"/>
          <p:cNvSpPr/>
          <p:nvPr/>
        </p:nvSpPr>
        <p:spPr bwMode="auto">
          <a:xfrm>
            <a:off x="580570" y="679002"/>
            <a:ext cx="1179093" cy="678504"/>
          </a:xfrm>
          <a:custGeom>
            <a:avLst/>
            <a:gdLst/>
            <a:ahLst/>
            <a:cxnLst/>
            <a:rect l="l" t="t" r="r" b="b"/>
            <a:pathLst>
              <a:path w="1179093" h="678504" fill="norm" stroke="1" extrusionOk="0">
                <a:moveTo>
                  <a:pt x="0" y="0"/>
                </a:moveTo>
                <a:cubicBezTo>
                  <a:pt x="192982" y="8153"/>
                  <a:pt x="414101" y="620"/>
                  <a:pt x="589547" y="0"/>
                </a:cubicBezTo>
                <a:cubicBezTo>
                  <a:pt x="764993" y="-620"/>
                  <a:pt x="911214" y="10213"/>
                  <a:pt x="1179093" y="0"/>
                </a:cubicBezTo>
                <a:cubicBezTo>
                  <a:pt x="1186529" y="278640"/>
                  <a:pt x="1202518" y="433544"/>
                  <a:pt x="1179093" y="678504"/>
                </a:cubicBezTo>
                <a:cubicBezTo>
                  <a:pt x="1013480" y="699542"/>
                  <a:pt x="857313" y="686487"/>
                  <a:pt x="565965" y="678504"/>
                </a:cubicBezTo>
                <a:cubicBezTo>
                  <a:pt x="274617" y="670521"/>
                  <a:pt x="136939" y="701579"/>
                  <a:pt x="0" y="678504"/>
                </a:cubicBezTo>
                <a:cubicBezTo>
                  <a:pt x="4546" y="442991"/>
                  <a:pt x="-25682" y="197492"/>
                  <a:pt x="0" y="0"/>
                </a:cubicBezTo>
                <a:close/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  <a:defRPr/>
            </a:pPr>
            <a:r>
              <a:rPr lang="fr" sz="405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01.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40;g10832c0ebb6_0_0"/>
          <p:cNvSpPr/>
          <p:nvPr/>
        </p:nvSpPr>
        <p:spPr bwMode="auto">
          <a:xfrm>
            <a:off x="580569" y="1445040"/>
            <a:ext cx="1179093" cy="678504"/>
          </a:xfrm>
          <a:custGeom>
            <a:avLst/>
            <a:gdLst/>
            <a:ahLst/>
            <a:cxnLst/>
            <a:rect l="l" t="t" r="r" b="b"/>
            <a:pathLst>
              <a:path w="1179093" h="678504" fill="norm" stroke="1" extrusionOk="0">
                <a:moveTo>
                  <a:pt x="0" y="0"/>
                </a:moveTo>
                <a:cubicBezTo>
                  <a:pt x="136733" y="193"/>
                  <a:pt x="416036" y="26783"/>
                  <a:pt x="554174" y="0"/>
                </a:cubicBezTo>
                <a:cubicBezTo>
                  <a:pt x="692312" y="-26783"/>
                  <a:pt x="958211" y="9893"/>
                  <a:pt x="1179093" y="0"/>
                </a:cubicBezTo>
                <a:cubicBezTo>
                  <a:pt x="1191765" y="236193"/>
                  <a:pt x="1175502" y="437096"/>
                  <a:pt x="1179093" y="678504"/>
                </a:cubicBezTo>
                <a:cubicBezTo>
                  <a:pt x="897599" y="652504"/>
                  <a:pt x="715348" y="656674"/>
                  <a:pt x="589547" y="678504"/>
                </a:cubicBezTo>
                <a:cubicBezTo>
                  <a:pt x="463746" y="700334"/>
                  <a:pt x="190043" y="656803"/>
                  <a:pt x="0" y="678504"/>
                </a:cubicBezTo>
                <a:cubicBezTo>
                  <a:pt x="-33129" y="349930"/>
                  <a:pt x="9627" y="323389"/>
                  <a:pt x="0" y="0"/>
                </a:cubicBezTo>
                <a:close/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  <a:defRPr/>
            </a:pPr>
            <a:r>
              <a:rPr lang="fr" sz="405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02.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" name="Google Shape;41;g10832c0ebb6_0_0"/>
          <p:cNvSpPr/>
          <p:nvPr/>
        </p:nvSpPr>
        <p:spPr bwMode="auto">
          <a:xfrm>
            <a:off x="1956649" y="762361"/>
            <a:ext cx="65487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fr" sz="18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S’inscrire sur Expertises.Territoires et accéder à sa communauté</a:t>
            </a:r>
            <a:endParaRPr sz="18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2" name="Google Shape;42;g10832c0ebb6_0_0"/>
          <p:cNvSpPr/>
          <p:nvPr/>
        </p:nvSpPr>
        <p:spPr bwMode="auto">
          <a:xfrm>
            <a:off x="1956649" y="1591906"/>
            <a:ext cx="65487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fr" sz="18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Présentation des espaces communautaires</a:t>
            </a:r>
            <a:endParaRPr sz="18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  <a:defRPr/>
            </a:pP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Page </a:t>
            </a: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d’accueil</a:t>
            </a:r>
            <a:endParaRPr/>
          </a:p>
          <a:p>
            <a:pPr marL="457200" indent="-298450">
              <a:buSzPts val="1100"/>
              <a:buFont typeface="Work Sans"/>
              <a:buAutoNum type="arabicPeriod"/>
              <a:defRPr/>
            </a:pPr>
            <a:r>
              <a:rPr lang="fr-FR" sz="1100">
                <a:latin typeface="Work Sans"/>
                <a:ea typeface="Work Sans"/>
                <a:cs typeface="Work Sans"/>
              </a:rPr>
              <a:t>Consulter l’annuaire des membres du </a:t>
            </a:r>
            <a:r>
              <a:rPr lang="fr-FR" sz="1100">
                <a:latin typeface="Work Sans"/>
                <a:ea typeface="Work Sans"/>
                <a:cs typeface="Work Sans"/>
              </a:rPr>
              <a:t>groupe</a:t>
            </a:r>
            <a:endParaRPr sz="11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  <a:defRPr/>
            </a:pP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Planifier des événements</a:t>
            </a:r>
            <a:endParaRPr sz="11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  <a:defRPr/>
            </a:pP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Poser des questions / apporter des réponses</a:t>
            </a:r>
            <a:endParaRPr sz="11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  <a:defRPr/>
            </a:pP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Explorer les ressources de la communauté</a:t>
            </a:r>
            <a:endParaRPr sz="11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 marL="457200" marR="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  <a:defRPr/>
            </a:pP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Faire de la </a:t>
            </a: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veille</a:t>
            </a:r>
            <a:endParaRPr/>
          </a:p>
          <a:p>
            <a:pPr marL="457200" indent="-298450">
              <a:buSzPts val="1100"/>
              <a:buFont typeface="Work Sans"/>
              <a:buAutoNum type="arabicPeriod"/>
              <a:defRPr/>
            </a:pPr>
            <a:r>
              <a:rPr lang="fr-FR" sz="1100">
                <a:latin typeface="Work Sans"/>
                <a:ea typeface="Work Sans"/>
                <a:cs typeface="Work Sans"/>
              </a:rPr>
              <a:t>Gérer ses projets</a:t>
            </a:r>
            <a:endParaRPr/>
          </a:p>
          <a:p>
            <a:pPr marL="457200" marR="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  <a:defRPr/>
            </a:pPr>
            <a:endParaRPr sz="11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3" name="Google Shape;43;g10832c0ebb6_0_0"/>
          <p:cNvSpPr/>
          <p:nvPr/>
        </p:nvSpPr>
        <p:spPr bwMode="auto">
          <a:xfrm>
            <a:off x="580571" y="3086651"/>
            <a:ext cx="1179093" cy="678504"/>
          </a:xfrm>
          <a:custGeom>
            <a:avLst/>
            <a:gdLst/>
            <a:ahLst/>
            <a:cxnLst/>
            <a:rect l="l" t="t" r="r" b="b"/>
            <a:pathLst>
              <a:path w="1179093" h="678504" fill="norm" stroke="1" extrusionOk="0">
                <a:moveTo>
                  <a:pt x="0" y="0"/>
                </a:moveTo>
                <a:cubicBezTo>
                  <a:pt x="124397" y="-24071"/>
                  <a:pt x="296762" y="28947"/>
                  <a:pt x="589547" y="0"/>
                </a:cubicBezTo>
                <a:cubicBezTo>
                  <a:pt x="882332" y="-28947"/>
                  <a:pt x="1010574" y="-26157"/>
                  <a:pt x="1179093" y="0"/>
                </a:cubicBezTo>
                <a:cubicBezTo>
                  <a:pt x="1147584" y="246019"/>
                  <a:pt x="1201667" y="417950"/>
                  <a:pt x="1179093" y="678504"/>
                </a:cubicBezTo>
                <a:cubicBezTo>
                  <a:pt x="971348" y="665507"/>
                  <a:pt x="866098" y="652192"/>
                  <a:pt x="565965" y="678504"/>
                </a:cubicBezTo>
                <a:cubicBezTo>
                  <a:pt x="265832" y="704816"/>
                  <a:pt x="278564" y="654581"/>
                  <a:pt x="0" y="678504"/>
                </a:cubicBezTo>
                <a:cubicBezTo>
                  <a:pt x="6443" y="390961"/>
                  <a:pt x="13961" y="204214"/>
                  <a:pt x="0" y="0"/>
                </a:cubicBezTo>
                <a:close/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  <a:defRPr/>
            </a:pPr>
            <a:r>
              <a:rPr lang="fr" sz="405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03.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4" name="Google Shape;44;g10832c0ebb6_0_0"/>
          <p:cNvSpPr/>
          <p:nvPr/>
        </p:nvSpPr>
        <p:spPr bwMode="auto">
          <a:xfrm flipH="0" flipV="0">
            <a:off x="1956648" y="3192645"/>
            <a:ext cx="6548699" cy="7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fr" sz="18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Renseigner son </a:t>
            </a:r>
            <a:r>
              <a:rPr lang="fr" sz="18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profil</a:t>
            </a:r>
            <a:r>
              <a:rPr lang="fr-FR" sz="18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 | Gérer ses notifications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0" name="Google Shape;460;g11215845538_0_2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547225" y="1618803"/>
            <a:ext cx="6672124" cy="13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11215845538_0_23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Renseigner son profil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462" name="Google Shape;462;g11215845538_0_23"/>
          <p:cNvPicPr/>
          <p:nvPr/>
        </p:nvPicPr>
        <p:blipFill>
          <a:blip r:embed="rId4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11215845538_0_23"/>
          <p:cNvSpPr/>
          <p:nvPr/>
        </p:nvSpPr>
        <p:spPr bwMode="auto">
          <a:xfrm>
            <a:off x="216700" y="1033025"/>
            <a:ext cx="1054800" cy="3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1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64" name="Google Shape;464;g11215845538_0_23"/>
          <p:cNvSpPr/>
          <p:nvPr/>
        </p:nvSpPr>
        <p:spPr bwMode="auto">
          <a:xfrm>
            <a:off x="1480925" y="10330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Accéder à la page profil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65" name="Google Shape;465;g11215845538_0_23"/>
          <p:cNvSpPr/>
          <p:nvPr/>
        </p:nvSpPr>
        <p:spPr bwMode="auto">
          <a:xfrm>
            <a:off x="1271500" y="1033025"/>
            <a:ext cx="14400" cy="36153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6" name="Google Shape;466;g11215845538_0_23"/>
          <p:cNvSpPr/>
          <p:nvPr/>
        </p:nvSpPr>
        <p:spPr bwMode="auto">
          <a:xfrm>
            <a:off x="7986575" y="1618800"/>
            <a:ext cx="232800" cy="2457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67" name="Google Shape;467;g11215845538_0_23"/>
          <p:cNvCxnSpPr>
            <a:cxnSpLocks/>
          </p:cNvCxnSpPr>
          <p:nvPr/>
        </p:nvCxnSpPr>
        <p:spPr bwMode="auto">
          <a:xfrm>
            <a:off x="7403300" y="1396350"/>
            <a:ext cx="527400" cy="1761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8" name="Google Shape;468;g11215845538_0_23"/>
          <p:cNvSpPr/>
          <p:nvPr/>
        </p:nvSpPr>
        <p:spPr bwMode="auto">
          <a:xfrm>
            <a:off x="5341900" y="1258675"/>
            <a:ext cx="1988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Cliquer sur le rond avec vos initiales</a:t>
            </a:r>
            <a:endParaRPr sz="1100" b="1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69" name="Google Shape;469;g11215845538_0_23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Renseigner son profil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1/</a:t>
            </a:r>
            <a:r>
              <a:rPr lang="fr-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4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pic>
        <p:nvPicPr>
          <p:cNvPr id="470" name="Google Shape;470;g11215845538_0_23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2657899" y="3221351"/>
            <a:ext cx="2167000" cy="13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11215845538_0_23"/>
          <p:cNvSpPr/>
          <p:nvPr/>
        </p:nvSpPr>
        <p:spPr bwMode="auto">
          <a:xfrm>
            <a:off x="2591150" y="4042875"/>
            <a:ext cx="344700" cy="2457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72" name="Google Shape;472;g11215845538_0_23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5948325" y="3237601"/>
            <a:ext cx="2271017" cy="13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11215845538_0_23"/>
          <p:cNvSpPr/>
          <p:nvPr/>
        </p:nvSpPr>
        <p:spPr bwMode="auto">
          <a:xfrm>
            <a:off x="6425550" y="4105550"/>
            <a:ext cx="696000" cy="2457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74" name="Google Shape;474;g11215845538_0_23"/>
          <p:cNvSpPr/>
          <p:nvPr/>
        </p:nvSpPr>
        <p:spPr bwMode="auto">
          <a:xfrm>
            <a:off x="4572000" y="1273063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75" name="Google Shape;475;g11215845538_0_23"/>
          <p:cNvSpPr/>
          <p:nvPr/>
        </p:nvSpPr>
        <p:spPr bwMode="auto">
          <a:xfrm>
            <a:off x="2059850" y="3777738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2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76" name="Google Shape;476;g11215845538_0_23"/>
          <p:cNvSpPr/>
          <p:nvPr/>
        </p:nvSpPr>
        <p:spPr bwMode="auto">
          <a:xfrm>
            <a:off x="5440250" y="3777738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3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77" name="Google Shape;477;g11215845538_0_23"/>
          <p:cNvSpPr/>
          <p:nvPr/>
        </p:nvSpPr>
        <p:spPr bwMode="auto">
          <a:xfrm>
            <a:off x="3187675" y="4373825"/>
            <a:ext cx="1988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Cliquer sur l’icône “bonhomme”</a:t>
            </a:r>
            <a:endParaRPr sz="1100" b="1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478" name="Google Shape;478;g11215845538_0_23"/>
          <p:cNvCxnSpPr>
            <a:cxnSpLocks/>
            <a:stCxn id="477" idx="1"/>
          </p:cNvCxnSpPr>
          <p:nvPr/>
        </p:nvCxnSpPr>
        <p:spPr bwMode="auto">
          <a:xfrm rot="10800000">
            <a:off x="2948875" y="4385975"/>
            <a:ext cx="238800" cy="1251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9" name="Google Shape;479;g11215845538_0_23"/>
          <p:cNvSpPr/>
          <p:nvPr/>
        </p:nvSpPr>
        <p:spPr bwMode="auto">
          <a:xfrm>
            <a:off x="7077850" y="4511075"/>
            <a:ext cx="1988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Cliquer sur “Modifier mon profil”</a:t>
            </a:r>
            <a:endParaRPr sz="1100" b="1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480" name="Google Shape;480;g11215845538_0_23"/>
          <p:cNvCxnSpPr>
            <a:cxnSpLocks/>
          </p:cNvCxnSpPr>
          <p:nvPr/>
        </p:nvCxnSpPr>
        <p:spPr bwMode="auto">
          <a:xfrm rot="10800000">
            <a:off x="6882750" y="4448525"/>
            <a:ext cx="238800" cy="1251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85" name="Google Shape;485;g11215845538_0_5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759450" y="984783"/>
            <a:ext cx="3737212" cy="371178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g11215845538_0_51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Renseigner son profil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487" name="Google Shape;487;g11215845538_0_51"/>
          <p:cNvPicPr/>
          <p:nvPr/>
        </p:nvPicPr>
        <p:blipFill>
          <a:blip r:embed="rId4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g11215845538_0_51"/>
          <p:cNvSpPr/>
          <p:nvPr/>
        </p:nvSpPr>
        <p:spPr bwMode="auto">
          <a:xfrm>
            <a:off x="216700" y="1033025"/>
            <a:ext cx="1054800" cy="3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2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89" name="Google Shape;489;g11215845538_0_51"/>
          <p:cNvSpPr/>
          <p:nvPr/>
        </p:nvSpPr>
        <p:spPr bwMode="auto">
          <a:xfrm>
            <a:off x="1480925" y="10330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Renseigner ses informations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90" name="Google Shape;490;g11215845538_0_51"/>
          <p:cNvSpPr/>
          <p:nvPr/>
        </p:nvSpPr>
        <p:spPr bwMode="auto">
          <a:xfrm>
            <a:off x="1271500" y="1033025"/>
            <a:ext cx="14400" cy="36153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1" name="Google Shape;491;g11215845538_0_51"/>
          <p:cNvSpPr/>
          <p:nvPr/>
        </p:nvSpPr>
        <p:spPr bwMode="auto">
          <a:xfrm>
            <a:off x="5756550" y="2571750"/>
            <a:ext cx="2621100" cy="9324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92" name="Google Shape;492;g11215845538_0_51"/>
          <p:cNvCxnSpPr>
            <a:cxnSpLocks/>
          </p:cNvCxnSpPr>
          <p:nvPr/>
        </p:nvCxnSpPr>
        <p:spPr bwMode="auto">
          <a:xfrm>
            <a:off x="4672450" y="2503250"/>
            <a:ext cx="769500" cy="2445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93" name="Google Shape;493;g11215845538_0_51"/>
          <p:cNvSpPr/>
          <p:nvPr/>
        </p:nvSpPr>
        <p:spPr bwMode="auto">
          <a:xfrm>
            <a:off x="1636724" y="1671550"/>
            <a:ext cx="30528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Nous vous invitons à renseigner </a:t>
            </a:r>
            <a:r>
              <a:rPr lang="fr" sz="1100" b="1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l’ensemble des informations</a:t>
            </a: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 sur votre profil. 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Par défaut, seules les cases “Civilité”, “Nom” et “Prénom” sont pré-renseignées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94" name="Google Shape;494;g11215845538_0_51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Renseigner son profil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2/</a:t>
            </a:r>
            <a:r>
              <a:rPr lang="fr-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4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95" name="Google Shape;495;g11215845538_0_51"/>
          <p:cNvSpPr/>
          <p:nvPr/>
        </p:nvSpPr>
        <p:spPr bwMode="auto">
          <a:xfrm>
            <a:off x="6392250" y="1084825"/>
            <a:ext cx="471600" cy="471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A71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96" name="Google Shape;496;g11215845538_0_51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6462550" y="1155125"/>
            <a:ext cx="331000" cy="3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11215845538_0_51"/>
          <p:cNvSpPr/>
          <p:nvPr/>
        </p:nvSpPr>
        <p:spPr bwMode="auto">
          <a:xfrm>
            <a:off x="6130675" y="1621700"/>
            <a:ext cx="1000800" cy="17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r>
              <a:rPr lang="fr"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Prénom Nom</a:t>
            </a:r>
            <a:endParaRPr sz="10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498" name="Google Shape;498;g11215845538_0_51"/>
          <p:cNvSpPr/>
          <p:nvPr/>
        </p:nvSpPr>
        <p:spPr bwMode="auto">
          <a:xfrm>
            <a:off x="5749922" y="3652106"/>
            <a:ext cx="530100" cy="1761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9" name="Google Shape;499;g11215845538_0_51"/>
          <p:cNvSpPr/>
          <p:nvPr/>
        </p:nvSpPr>
        <p:spPr bwMode="auto">
          <a:xfrm>
            <a:off x="5736630" y="4374528"/>
            <a:ext cx="367500" cy="1761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500" name="Google Shape;500;g11215845538_0_51"/>
          <p:cNvCxnSpPr>
            <a:cxnSpLocks/>
            <a:stCxn id="501" idx="3"/>
          </p:cNvCxnSpPr>
          <p:nvPr/>
        </p:nvCxnSpPr>
        <p:spPr bwMode="auto">
          <a:xfrm>
            <a:off x="4689524" y="3390625"/>
            <a:ext cx="805500" cy="3579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2" name="Google Shape;502;g11215845538_0_51"/>
          <p:cNvCxnSpPr>
            <a:cxnSpLocks/>
            <a:stCxn id="503" idx="3"/>
          </p:cNvCxnSpPr>
          <p:nvPr/>
        </p:nvCxnSpPr>
        <p:spPr bwMode="auto">
          <a:xfrm>
            <a:off x="4689524" y="4352650"/>
            <a:ext cx="885000" cy="1029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01" name="Google Shape;501;g11215845538_0_51"/>
          <p:cNvSpPr/>
          <p:nvPr/>
        </p:nvSpPr>
        <p:spPr bwMode="auto">
          <a:xfrm>
            <a:off x="1636724" y="2924425"/>
            <a:ext cx="30528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Nous vous invitons également à télécharger votre photo pour faciliter les prises de contact potentielles sur la plateforme. Cette photo sera affichée sur l’ensemble de la plateforme.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503" name="Google Shape;503;g11215845538_0_51"/>
          <p:cNvSpPr/>
          <p:nvPr/>
        </p:nvSpPr>
        <p:spPr bwMode="auto">
          <a:xfrm>
            <a:off x="1636724" y="4057000"/>
            <a:ext cx="30528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Si vous avez apporté des modifications sur votre profil, cliquez sur “Enregistrer” avant de quitter la page.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Renseigner son profil sur la Plateforme </a:t>
            </a:r>
            <a:r>
              <a:rPr lang="fr-FR"/>
              <a:t>Expertises.Territoires</a:t>
            </a:r>
            <a:br>
              <a:rPr lang="fr-FR"/>
            </a:br>
            <a:endParaRPr lang="fr-FR"/>
          </a:p>
        </p:txBody>
      </p:sp>
      <p:sp>
        <p:nvSpPr>
          <p:cNvPr id="4" name="Google Shape;488;g11215845538_0_51"/>
          <p:cNvSpPr/>
          <p:nvPr/>
        </p:nvSpPr>
        <p:spPr bwMode="auto">
          <a:xfrm>
            <a:off x="216700" y="1033025"/>
            <a:ext cx="1054800" cy="3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</a:t>
            </a: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3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5" name="Google Shape;490;g11215845538_0_51"/>
          <p:cNvSpPr/>
          <p:nvPr/>
        </p:nvSpPr>
        <p:spPr bwMode="auto">
          <a:xfrm>
            <a:off x="1271500" y="1033025"/>
            <a:ext cx="14400" cy="36153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21149" y="904254"/>
            <a:ext cx="4578351" cy="106998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 bwMode="auto">
          <a:xfrm>
            <a:off x="1524001" y="969887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100" i="1">
                <a:latin typeface="Work Sans"/>
                <a:ea typeface="Work Sans"/>
                <a:cs typeface="Work Sans"/>
              </a:rPr>
              <a:t>Procédez de même en </a:t>
            </a:r>
            <a:r>
              <a:rPr lang="fr-FR" sz="1100" i="1">
                <a:latin typeface="Work Sans"/>
                <a:ea typeface="Work Sans"/>
                <a:cs typeface="Work Sans"/>
              </a:rPr>
              <a:t>ouvrant et complétant les blocs « coordonnées » et « présentation » situés juste après</a:t>
            </a:r>
            <a:endParaRPr lang="fr-FR" sz="1100" i="1">
              <a:latin typeface="Work Sans"/>
              <a:ea typeface="Work Sans"/>
              <a:cs typeface="Work San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07200" y="2381250"/>
            <a:ext cx="3108338" cy="21526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361749" y="2409213"/>
            <a:ext cx="3470550" cy="2124687"/>
          </a:xfrm>
          <a:prstGeom prst="rect">
            <a:avLst/>
          </a:prstGeom>
        </p:spPr>
      </p:pic>
      <p:cxnSp>
        <p:nvCxnSpPr>
          <p:cNvPr id="11" name="Connecteur droit avec flèche 10"/>
          <p:cNvCxnSpPr>
            <a:cxnSpLocks/>
            <a:endCxn id="8" idx="0"/>
          </p:cNvCxnSpPr>
          <p:nvPr/>
        </p:nvCxnSpPr>
        <p:spPr bwMode="auto">
          <a:xfrm flipH="1">
            <a:off x="3361369" y="1212850"/>
            <a:ext cx="969331" cy="1168400"/>
          </a:xfrm>
          <a:prstGeom prst="straightConnector1">
            <a:avLst/>
          </a:prstGeom>
          <a:ln w="38099" cap="flat" cmpd="sng" algn="ctr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cxnSpLocks/>
          </p:cNvCxnSpPr>
          <p:nvPr/>
        </p:nvCxnSpPr>
        <p:spPr bwMode="auto">
          <a:xfrm>
            <a:off x="4730750" y="1714500"/>
            <a:ext cx="863599" cy="787400"/>
          </a:xfrm>
          <a:prstGeom prst="straightConnector1">
            <a:avLst/>
          </a:prstGeom>
          <a:ln w="38099" cap="flat" cmpd="sng" algn="ctr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7006395" name="Google Shape;494;g11215845538_0_51"/>
          <p:cNvSpPr/>
          <p:nvPr/>
        </p:nvSpPr>
        <p:spPr bwMode="auto">
          <a:xfrm>
            <a:off x="6841149" y="0"/>
            <a:ext cx="2302799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Renseigner son profil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</a:t>
            </a:r>
            <a:r>
              <a:rPr lang="fr-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3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/</a:t>
            </a:r>
            <a:r>
              <a:rPr lang="fr-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4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11095" y="2311425"/>
            <a:ext cx="4260305" cy="1277298"/>
          </a:xfrm>
          <a:prstGeom prst="rect">
            <a:avLst/>
          </a:prstGeom>
        </p:spPr>
      </p:pic>
      <p:sp>
        <p:nvSpPr>
          <p:cNvPr id="509" name="Google Shape;509;g11215845538_0_86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Renseigner son profil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510" name="Google Shape;510;g11215845538_0_86"/>
          <p:cNvPicPr/>
          <p:nvPr/>
        </p:nvPicPr>
        <p:blipFill>
          <a:blip r:embed="rId4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g11215845538_0_86"/>
          <p:cNvSpPr/>
          <p:nvPr/>
        </p:nvSpPr>
        <p:spPr bwMode="auto">
          <a:xfrm>
            <a:off x="216700" y="1033025"/>
            <a:ext cx="1054800" cy="3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3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512" name="Google Shape;512;g11215845538_0_86"/>
          <p:cNvSpPr/>
          <p:nvPr/>
        </p:nvSpPr>
        <p:spPr bwMode="auto">
          <a:xfrm>
            <a:off x="1480925" y="10330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Renseigner ses compétences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513" name="Google Shape;513;g11215845538_0_86"/>
          <p:cNvSpPr/>
          <p:nvPr/>
        </p:nvSpPr>
        <p:spPr bwMode="auto">
          <a:xfrm>
            <a:off x="1271500" y="1033025"/>
            <a:ext cx="14400" cy="36153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14" name="Google Shape;514;g11215845538_0_86"/>
          <p:cNvSpPr/>
          <p:nvPr/>
        </p:nvSpPr>
        <p:spPr bwMode="auto">
          <a:xfrm>
            <a:off x="5902030" y="2579025"/>
            <a:ext cx="2987970" cy="41275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515" name="Google Shape;515;g11215845538_0_86"/>
          <p:cNvCxnSpPr>
            <a:cxnSpLocks/>
            <a:endCxn id="514" idx="1"/>
          </p:cNvCxnSpPr>
          <p:nvPr/>
        </p:nvCxnSpPr>
        <p:spPr bwMode="auto">
          <a:xfrm>
            <a:off x="3251200" y="2503601"/>
            <a:ext cx="2650830" cy="281799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6" name="Google Shape;516;g11215845538_0_86"/>
          <p:cNvSpPr/>
          <p:nvPr/>
        </p:nvSpPr>
        <p:spPr bwMode="auto">
          <a:xfrm>
            <a:off x="1636724" y="1671550"/>
            <a:ext cx="30528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Nous vous invitons à renseigner vos compétences pour renforcer la visibilité de votre profil auprès des utilisateurs de la plateforme.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517" name="Google Shape;517;g11215845538_0_86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Renseigner son profil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</a:t>
            </a:r>
            <a:r>
              <a:rPr lang="fr-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4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/</a:t>
            </a:r>
            <a:r>
              <a:rPr lang="fr-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4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521" name="Google Shape;521;g11215845538_0_86"/>
          <p:cNvSpPr/>
          <p:nvPr/>
        </p:nvSpPr>
        <p:spPr bwMode="auto">
          <a:xfrm>
            <a:off x="5946924" y="3291732"/>
            <a:ext cx="367500" cy="1761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22" name="Google Shape;522;g11215845538_0_86"/>
          <p:cNvSpPr/>
          <p:nvPr/>
        </p:nvSpPr>
        <p:spPr bwMode="auto">
          <a:xfrm>
            <a:off x="2036125" y="3306801"/>
            <a:ext cx="30528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Si vous avez apporté des modifications sur votre profil, cliquez sur “Enregistrer” avant de quitter la page.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523" name="Google Shape;523;g11215845538_0_86"/>
          <p:cNvCxnSpPr>
            <a:cxnSpLocks/>
            <a:stCxn id="522" idx="3"/>
          </p:cNvCxnSpPr>
          <p:nvPr/>
        </p:nvCxnSpPr>
        <p:spPr bwMode="auto">
          <a:xfrm rot="10800000" flipH="1">
            <a:off x="5088925" y="3429951"/>
            <a:ext cx="858000" cy="1725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" name="Flèche vers le bas 4"/>
          <p:cNvSpPr/>
          <p:nvPr/>
        </p:nvSpPr>
        <p:spPr bwMode="auto">
          <a:xfrm>
            <a:off x="5460775" y="1841500"/>
            <a:ext cx="429000" cy="41275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6379132" name="Google Shape;509;g11215845538_0_86"/>
          <p:cNvSpPr txBox="1"/>
          <p:nvPr/>
        </p:nvSpPr>
        <p:spPr bwMode="auto">
          <a:xfrm>
            <a:off x="1413738" y="229824"/>
            <a:ext cx="7197299" cy="39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-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Gérer ses notifications sur </a:t>
            </a: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502416366" name="Google Shape;510;g11215845538_0_86"/>
          <p:cNvPicPr/>
          <p:nvPr/>
        </p:nvPicPr>
        <p:blipFill>
          <a:blip r:embed="rId3">
            <a:alphaModFix/>
          </a:blip>
          <a:stretch/>
        </p:blipFill>
        <p:spPr bwMode="auto">
          <a:xfrm rot="-5399978">
            <a:off x="7978002" y="1287516"/>
            <a:ext cx="3105268" cy="530233"/>
          </a:xfrm>
          <a:prstGeom prst="rect">
            <a:avLst/>
          </a:prstGeom>
          <a:noFill/>
          <a:ln>
            <a:noFill/>
          </a:ln>
        </p:spPr>
      </p:pic>
      <p:sp>
        <p:nvSpPr>
          <p:cNvPr id="314145382" name="Google Shape;511;g11215845538_0_86"/>
          <p:cNvSpPr/>
          <p:nvPr/>
        </p:nvSpPr>
        <p:spPr bwMode="auto">
          <a:xfrm>
            <a:off x="216699" y="1033024"/>
            <a:ext cx="1054800" cy="3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</a:t>
            </a:r>
            <a:r>
              <a:rPr lang="fr-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1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866504146" name="Google Shape;513;g11215845538_0_86"/>
          <p:cNvSpPr/>
          <p:nvPr/>
        </p:nvSpPr>
        <p:spPr bwMode="auto">
          <a:xfrm>
            <a:off x="1271499" y="1033024"/>
            <a:ext cx="14400" cy="36153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23264734" name="Google Shape;517;g11215845538_0_86"/>
          <p:cNvSpPr/>
          <p:nvPr/>
        </p:nvSpPr>
        <p:spPr bwMode="auto">
          <a:xfrm>
            <a:off x="6841149" y="0"/>
            <a:ext cx="2302799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-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Gérer ses notifications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</a:t>
            </a:r>
            <a:r>
              <a:rPr lang="fr-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1/2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pic>
        <p:nvPicPr>
          <p:cNvPr id="172397785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791365" y="867427"/>
            <a:ext cx="5033988" cy="3834399"/>
          </a:xfrm>
          <a:prstGeom prst="rect">
            <a:avLst/>
          </a:prstGeom>
        </p:spPr>
      </p:pic>
      <p:cxnSp>
        <p:nvCxnSpPr>
          <p:cNvPr id="1794760965" name="Google Shape;515;g11215845538_0_86"/>
          <p:cNvCxnSpPr>
            <a:cxnSpLocks/>
          </p:cNvCxnSpPr>
          <p:nvPr/>
        </p:nvCxnSpPr>
        <p:spPr bwMode="auto">
          <a:xfrm flipH="0" flipV="0">
            <a:off x="3732448" y="2356700"/>
            <a:ext cx="3515412" cy="972138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89065119" name="Google Shape;515;g11215845538_0_86"/>
          <p:cNvCxnSpPr>
            <a:cxnSpLocks/>
          </p:cNvCxnSpPr>
          <p:nvPr/>
        </p:nvCxnSpPr>
        <p:spPr bwMode="auto">
          <a:xfrm flipH="1" flipV="1">
            <a:off x="4817708" y="3726729"/>
            <a:ext cx="1273441" cy="436775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44177243" name="Google Shape;522;g11215845538_0_86"/>
          <p:cNvSpPr/>
          <p:nvPr/>
        </p:nvSpPr>
        <p:spPr bwMode="auto">
          <a:xfrm flipH="0" flipV="0">
            <a:off x="5875119" y="4237347"/>
            <a:ext cx="2884957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fr-FR" sz="11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Vous pouvez créer une règle de notifications spécifiques sur le type de notification souhaité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388190798" name="Google Shape;522;g11215845538_0_86"/>
          <p:cNvSpPr/>
          <p:nvPr/>
        </p:nvSpPr>
        <p:spPr bwMode="auto">
          <a:xfrm flipH="0" flipV="0">
            <a:off x="1413738" y="1765400"/>
            <a:ext cx="2377627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fr-FR" sz="11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Vous pouvez sélectionner le canal par lequel vous souhaitez recevoir  vos notifications 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5304683" name="Google Shape;509;g11215845538_0_86"/>
          <p:cNvSpPr txBox="1"/>
          <p:nvPr/>
        </p:nvSpPr>
        <p:spPr bwMode="auto">
          <a:xfrm>
            <a:off x="1413738" y="229824"/>
            <a:ext cx="7197299" cy="39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-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Gérer ses notifications sur </a:t>
            </a: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1387670266" name="Google Shape;510;g11215845538_0_86"/>
          <p:cNvPicPr/>
          <p:nvPr/>
        </p:nvPicPr>
        <p:blipFill>
          <a:blip r:embed="rId3">
            <a:alphaModFix/>
          </a:blip>
          <a:stretch/>
        </p:blipFill>
        <p:spPr bwMode="auto">
          <a:xfrm rot="-5399978">
            <a:off x="7978002" y="1287516"/>
            <a:ext cx="3105268" cy="530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11169" name="Google Shape;511;g11215845538_0_86"/>
          <p:cNvSpPr/>
          <p:nvPr/>
        </p:nvSpPr>
        <p:spPr bwMode="auto">
          <a:xfrm>
            <a:off x="216699" y="1033024"/>
            <a:ext cx="1054800" cy="3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</a:t>
            </a:r>
            <a:r>
              <a:rPr lang="fr-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2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889964402" name="Google Shape;513;g11215845538_0_86"/>
          <p:cNvSpPr/>
          <p:nvPr/>
        </p:nvSpPr>
        <p:spPr bwMode="auto">
          <a:xfrm>
            <a:off x="1271499" y="1033024"/>
            <a:ext cx="14400" cy="36153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1963626" name="Google Shape;517;g11215845538_0_86"/>
          <p:cNvSpPr/>
          <p:nvPr/>
        </p:nvSpPr>
        <p:spPr bwMode="auto">
          <a:xfrm>
            <a:off x="6841149" y="0"/>
            <a:ext cx="2302799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-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Gérer ses notifications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</a:t>
            </a:r>
            <a:r>
              <a:rPr lang="fr-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2//2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595564371" name="Google Shape;522;g11215845538_0_86"/>
          <p:cNvSpPr/>
          <p:nvPr/>
        </p:nvSpPr>
        <p:spPr bwMode="auto">
          <a:xfrm flipH="0" flipV="0">
            <a:off x="2279149" y="4471499"/>
            <a:ext cx="6480927" cy="54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fr-FR" sz="11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Lorsque vous êtes inscrit dans une communauté, vous pouvez vous abonner/désabonner de la communauté sans la quitter afin de ne plus recevoir de notification mail concernant l’activité de cette communauté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272590077" name="Google Shape;522;g11215845538_0_86"/>
          <p:cNvSpPr/>
          <p:nvPr/>
        </p:nvSpPr>
        <p:spPr bwMode="auto">
          <a:xfrm flipH="0" flipV="0">
            <a:off x="6632583" y="632144"/>
            <a:ext cx="2377627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fr-FR" sz="11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Cliquez sur le menu burger afin d’afficher le menu déroulant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pic>
        <p:nvPicPr>
          <p:cNvPr id="86528512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413738" y="1223444"/>
            <a:ext cx="6904457" cy="3248054"/>
          </a:xfrm>
          <a:prstGeom prst="rect">
            <a:avLst/>
          </a:prstGeom>
        </p:spPr>
      </p:pic>
      <p:cxnSp>
        <p:nvCxnSpPr>
          <p:cNvPr id="1312163989" name="Google Shape;515;g11215845538_0_86"/>
          <p:cNvCxnSpPr>
            <a:cxnSpLocks/>
          </p:cNvCxnSpPr>
          <p:nvPr/>
        </p:nvCxnSpPr>
        <p:spPr bwMode="auto">
          <a:xfrm flipH="1" flipV="1">
            <a:off x="7992549" y="2386159"/>
            <a:ext cx="453300" cy="2160309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04964079" name="Google Shape;515;g11215845538_0_86"/>
          <p:cNvCxnSpPr>
            <a:cxnSpLocks/>
          </p:cNvCxnSpPr>
          <p:nvPr/>
        </p:nvCxnSpPr>
        <p:spPr bwMode="auto">
          <a:xfrm flipH="0" flipV="0">
            <a:off x="6953272" y="1148891"/>
            <a:ext cx="1197989" cy="962319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Google Shape;51;g10832c0ebb6_0_175"/>
          <p:cNvSpPr/>
          <p:nvPr/>
        </p:nvSpPr>
        <p:spPr bwMode="auto">
          <a:xfrm>
            <a:off x="125" y="1094025"/>
            <a:ext cx="9144000" cy="31053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2" name="Google Shape;52;g10832c0ebb6_0_175"/>
          <p:cNvPicPr/>
          <p:nvPr/>
        </p:nvPicPr>
        <p:blipFill>
          <a:blip r:embed="rId3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10832c0ebb6_0_175"/>
          <p:cNvSpPr/>
          <p:nvPr/>
        </p:nvSpPr>
        <p:spPr bwMode="auto">
          <a:xfrm>
            <a:off x="250852" y="2340236"/>
            <a:ext cx="1694946" cy="678504"/>
          </a:xfrm>
          <a:custGeom>
            <a:avLst/>
            <a:gdLst/>
            <a:ahLst/>
            <a:cxnLst/>
            <a:rect l="l" t="t" r="r" b="b"/>
            <a:pathLst>
              <a:path w="1179093" h="678504" fill="norm" stroke="1" extrusionOk="0">
                <a:moveTo>
                  <a:pt x="0" y="0"/>
                </a:moveTo>
                <a:cubicBezTo>
                  <a:pt x="192982" y="8153"/>
                  <a:pt x="414101" y="620"/>
                  <a:pt x="589547" y="0"/>
                </a:cubicBezTo>
                <a:cubicBezTo>
                  <a:pt x="764993" y="-620"/>
                  <a:pt x="911214" y="10213"/>
                  <a:pt x="1179093" y="0"/>
                </a:cubicBezTo>
                <a:cubicBezTo>
                  <a:pt x="1186529" y="278640"/>
                  <a:pt x="1202518" y="433544"/>
                  <a:pt x="1179093" y="678504"/>
                </a:cubicBezTo>
                <a:cubicBezTo>
                  <a:pt x="1013480" y="699542"/>
                  <a:pt x="857313" y="686487"/>
                  <a:pt x="565965" y="678504"/>
                </a:cubicBezTo>
                <a:cubicBezTo>
                  <a:pt x="274617" y="670521"/>
                  <a:pt x="136939" y="701579"/>
                  <a:pt x="0" y="678504"/>
                </a:cubicBezTo>
                <a:cubicBezTo>
                  <a:pt x="4546" y="442991"/>
                  <a:pt x="-25682" y="19749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0"/>
              <a:buFont typeface="Arial"/>
              <a:buNone/>
              <a:defRPr/>
            </a:pPr>
            <a:r>
              <a:rPr lang="fr" sz="825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01.</a:t>
            </a:r>
            <a:endParaRPr sz="5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" name="Google Shape;54;g10832c0ebb6_0_175"/>
          <p:cNvSpPr/>
          <p:nvPr/>
        </p:nvSpPr>
        <p:spPr bwMode="auto">
          <a:xfrm>
            <a:off x="2272350" y="2340187"/>
            <a:ext cx="6452399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/>
            </a:pPr>
            <a:r>
              <a:rPr lang="fr" sz="27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S’inscrire sur Expertises.Territoires et accéder à sa communauté</a:t>
            </a:r>
            <a:r>
              <a:rPr lang="fr" sz="3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</a:t>
            </a:r>
            <a:endParaRPr sz="3100" b="1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Google Shape;60;g10832c0ebb6_0_6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S’inscrire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61" name="Google Shape;61;g10832c0ebb6_0_6"/>
          <p:cNvPicPr/>
          <p:nvPr/>
        </p:nvPicPr>
        <p:blipFill>
          <a:blip r:embed="rId3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10832c0ebb6_0_6"/>
          <p:cNvSpPr/>
          <p:nvPr/>
        </p:nvSpPr>
        <p:spPr bwMode="auto">
          <a:xfrm>
            <a:off x="216700" y="1033025"/>
            <a:ext cx="105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1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63" name="Google Shape;63;g10832c0ebb6_0_6"/>
          <p:cNvSpPr/>
          <p:nvPr/>
        </p:nvSpPr>
        <p:spPr bwMode="auto">
          <a:xfrm>
            <a:off x="1480925" y="10330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Accéder à la Plateforme Expertises.Territoires en suivant le lien : </a:t>
            </a:r>
            <a:r>
              <a:rPr lang="fr" sz="1400" b="1" i="0" u="sng" strike="noStrike" cap="none">
                <a:solidFill>
                  <a:schemeClr val="hlink"/>
                </a:solidFill>
                <a:latin typeface="Work Sans"/>
                <a:ea typeface="Work Sans"/>
                <a:cs typeface="Work Sans"/>
                <a:hlinkClick r:id="rId4" tooltip="http://www.expertises-territoires.fr/"/>
              </a:rPr>
              <a:t>www.expertises-territoires.fr</a:t>
            </a: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 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64" name="Google Shape;64;g10832c0ebb6_0_6"/>
          <p:cNvSpPr/>
          <p:nvPr/>
        </p:nvSpPr>
        <p:spPr bwMode="auto">
          <a:xfrm>
            <a:off x="1271500" y="1033025"/>
            <a:ext cx="14400" cy="4002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5" name="Google Shape;65;g10832c0ebb6_0_6"/>
          <p:cNvSpPr/>
          <p:nvPr/>
        </p:nvSpPr>
        <p:spPr bwMode="auto">
          <a:xfrm>
            <a:off x="216700" y="1777125"/>
            <a:ext cx="1054800" cy="25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2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66" name="Google Shape;66;g10832c0ebb6_0_6"/>
          <p:cNvSpPr/>
          <p:nvPr/>
        </p:nvSpPr>
        <p:spPr bwMode="auto">
          <a:xfrm>
            <a:off x="1271500" y="1777125"/>
            <a:ext cx="14400" cy="25863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7" name="Google Shape;67;g10832c0ebb6_0_6"/>
          <p:cNvSpPr/>
          <p:nvPr/>
        </p:nvSpPr>
        <p:spPr bwMode="auto">
          <a:xfrm>
            <a:off x="1480925" y="17771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Accéder à la </a:t>
            </a:r>
            <a:r>
              <a:rPr lang="fr" sz="14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page de création de compte</a:t>
            </a:r>
            <a:endParaRPr sz="1400" b="1" i="0" u="none" strike="noStrike" cap="none">
              <a:solidFill>
                <a:srgbClr val="5A71B4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69" name="Google Shape;69;g10832c0ebb6_0_6"/>
          <p:cNvCxnSpPr>
            <a:cxnSpLocks/>
          </p:cNvCxnSpPr>
          <p:nvPr/>
        </p:nvCxnSpPr>
        <p:spPr bwMode="auto">
          <a:xfrm rot="10800000" flipH="1">
            <a:off x="7208125" y="2177325"/>
            <a:ext cx="437100" cy="1446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0" name="Google Shape;70;g10832c0ebb6_0_6"/>
          <p:cNvSpPr/>
          <p:nvPr/>
        </p:nvSpPr>
        <p:spPr bwMode="auto">
          <a:xfrm>
            <a:off x="7701625" y="2047425"/>
            <a:ext cx="1285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Cliquer sur 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“Je m’inscris”</a:t>
            </a:r>
            <a:endParaRPr sz="1100" b="1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71" name="Google Shape;71;g10832c0ebb6_0_6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Inscription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1/3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pic>
        <p:nvPicPr>
          <p:cNvPr id="15423932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955102" y="2184674"/>
            <a:ext cx="4968711" cy="2747187"/>
          </a:xfrm>
          <a:prstGeom prst="rect">
            <a:avLst/>
          </a:prstGeom>
        </p:spPr>
      </p:pic>
      <p:sp>
        <p:nvSpPr>
          <p:cNvPr id="1900568542" name="Google Shape;68;g10832c0ebb6_0_6"/>
          <p:cNvSpPr/>
          <p:nvPr/>
        </p:nvSpPr>
        <p:spPr bwMode="auto">
          <a:xfrm flipH="0" flipV="0">
            <a:off x="5815373" y="2249624"/>
            <a:ext cx="461700" cy="322124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05263" y="1984842"/>
            <a:ext cx="3891087" cy="1686846"/>
          </a:xfrm>
          <a:prstGeom prst="rect">
            <a:avLst/>
          </a:prstGeom>
        </p:spPr>
      </p:pic>
      <p:pic>
        <p:nvPicPr>
          <p:cNvPr id="83" name="Google Shape;83;g10832c0ebb6_0_6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413750" y="2070725"/>
            <a:ext cx="3419327" cy="14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0832c0ebb6_0_66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S’inscrire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85" name="Google Shape;85;g10832c0ebb6_0_66"/>
          <p:cNvPicPr/>
          <p:nvPr/>
        </p:nvPicPr>
        <p:blipFill>
          <a:blip r:embed="rId5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0832c0ebb6_0_66"/>
          <p:cNvSpPr/>
          <p:nvPr/>
        </p:nvSpPr>
        <p:spPr bwMode="auto">
          <a:xfrm>
            <a:off x="216700" y="1261625"/>
            <a:ext cx="1054800" cy="25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3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87" name="Google Shape;87;g10832c0ebb6_0_66"/>
          <p:cNvSpPr/>
          <p:nvPr/>
        </p:nvSpPr>
        <p:spPr bwMode="auto">
          <a:xfrm>
            <a:off x="1480925" y="12616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Créer un compte</a:t>
            </a: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 pour vous inscrire sur Expertises.Territoires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88" name="Google Shape;88;g10832c0ebb6_0_66"/>
          <p:cNvSpPr/>
          <p:nvPr/>
        </p:nvSpPr>
        <p:spPr bwMode="auto">
          <a:xfrm>
            <a:off x="1271500" y="1261625"/>
            <a:ext cx="14400" cy="25068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9" name="Google Shape;89;g10832c0ebb6_0_66"/>
          <p:cNvSpPr/>
          <p:nvPr/>
        </p:nvSpPr>
        <p:spPr bwMode="auto">
          <a:xfrm>
            <a:off x="1610205" y="3181103"/>
            <a:ext cx="854400" cy="1269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90" name="Google Shape;90;g10832c0ebb6_0_66"/>
          <p:cNvCxnSpPr>
            <a:cxnSpLocks/>
          </p:cNvCxnSpPr>
          <p:nvPr/>
        </p:nvCxnSpPr>
        <p:spPr bwMode="auto">
          <a:xfrm rot="10800000">
            <a:off x="2550250" y="3320250"/>
            <a:ext cx="231000" cy="2025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" name="Google Shape;91;g10832c0ebb6_0_66"/>
          <p:cNvSpPr/>
          <p:nvPr/>
        </p:nvSpPr>
        <p:spPr bwMode="auto">
          <a:xfrm>
            <a:off x="2810150" y="3333875"/>
            <a:ext cx="199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Cliquer sur “Je le crée”</a:t>
            </a:r>
            <a:endParaRPr sz="1100" b="1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92" name="Google Shape;92;g10832c0ebb6_0_66"/>
          <p:cNvSpPr/>
          <p:nvPr/>
        </p:nvSpPr>
        <p:spPr bwMode="auto">
          <a:xfrm>
            <a:off x="2996950" y="1743413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3" name="Google Shape;93;g10832c0ebb6_0_66"/>
          <p:cNvSpPr/>
          <p:nvPr/>
        </p:nvSpPr>
        <p:spPr bwMode="auto">
          <a:xfrm>
            <a:off x="6697263" y="1743413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2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4" name="Google Shape;94;g10832c0ebb6_0_66"/>
          <p:cNvSpPr/>
          <p:nvPr/>
        </p:nvSpPr>
        <p:spPr bwMode="auto">
          <a:xfrm>
            <a:off x="5028990" y="2618519"/>
            <a:ext cx="1187700" cy="973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95" name="Google Shape;95;g10832c0ebb6_0_66"/>
          <p:cNvCxnSpPr>
            <a:cxnSpLocks/>
          </p:cNvCxnSpPr>
          <p:nvPr/>
        </p:nvCxnSpPr>
        <p:spPr bwMode="auto">
          <a:xfrm rot="10800000">
            <a:off x="6385625" y="3167850"/>
            <a:ext cx="231000" cy="2025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6" name="Google Shape;96;g10832c0ebb6_0_66"/>
          <p:cNvSpPr/>
          <p:nvPr/>
        </p:nvSpPr>
        <p:spPr bwMode="auto">
          <a:xfrm>
            <a:off x="6697275" y="3302975"/>
            <a:ext cx="181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Renseigner les informations puis cliquer sur “</a:t>
            </a:r>
            <a:r>
              <a:rPr lang="fr" sz="1100" i="1">
                <a:latin typeface="Work Sans"/>
                <a:ea typeface="Work Sans"/>
                <a:cs typeface="Work Sans"/>
              </a:rPr>
              <a:t>Connexion</a:t>
            </a: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”</a:t>
            </a:r>
            <a:endParaRPr sz="1100" b="1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97" name="Google Shape;97;g10832c0ebb6_0_66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Inscription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2/3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98" name="Google Shape;98;g10832c0ebb6_0_66"/>
          <p:cNvSpPr/>
          <p:nvPr/>
        </p:nvSpPr>
        <p:spPr bwMode="auto">
          <a:xfrm>
            <a:off x="1413750" y="3820625"/>
            <a:ext cx="713189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</a:rPr>
              <a:t>Rappel : Expertises.Territoires est un site professionnel, nous vous invitons à utiliser </a:t>
            </a:r>
            <a:r>
              <a:rPr lang="fr" sz="1100" b="1" i="0" u="sng" strike="noStrike" cap="none">
                <a:solidFill>
                  <a:srgbClr val="00B050"/>
                </a:solidFill>
                <a:latin typeface="Arial"/>
                <a:ea typeface="Arial"/>
                <a:cs typeface="Arial"/>
              </a:rPr>
              <a:t>votre adresse mail professionnelle</a:t>
            </a:r>
            <a:r>
              <a:rPr lang="fr" sz="11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</a:rPr>
              <a:t> pour vous inscrire</a:t>
            </a:r>
            <a:endParaRPr sz="1100" b="1" i="1" u="none" strike="noStrike" cap="none">
              <a:solidFill>
                <a:srgbClr val="00B05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04356" y="1677976"/>
            <a:ext cx="2897915" cy="309372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79834" y="1865263"/>
            <a:ext cx="3498776" cy="1359573"/>
          </a:xfrm>
          <a:prstGeom prst="rect">
            <a:avLst/>
          </a:prstGeom>
        </p:spPr>
      </p:pic>
      <p:sp>
        <p:nvSpPr>
          <p:cNvPr id="103" name="Google Shape;103;g10832c0ebb6_0_94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S’inscrire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104" name="Google Shape;104;g10832c0ebb6_0_94"/>
          <p:cNvPicPr/>
          <p:nvPr/>
        </p:nvPicPr>
        <p:blipFill>
          <a:blip r:embed="rId5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0832c0ebb6_0_94"/>
          <p:cNvSpPr/>
          <p:nvPr/>
        </p:nvSpPr>
        <p:spPr bwMode="auto">
          <a:xfrm>
            <a:off x="216700" y="1033025"/>
            <a:ext cx="1054800" cy="25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4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06" name="Google Shape;106;g10832c0ebb6_0_94"/>
          <p:cNvSpPr/>
          <p:nvPr/>
        </p:nvSpPr>
        <p:spPr bwMode="auto">
          <a:xfrm>
            <a:off x="1480925" y="10330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S’inscrire</a:t>
            </a: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 sur Expertises.Territoires en renseignant vos informations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07" name="Google Shape;107;g10832c0ebb6_0_94"/>
          <p:cNvSpPr/>
          <p:nvPr/>
        </p:nvSpPr>
        <p:spPr bwMode="auto">
          <a:xfrm>
            <a:off x="1271500" y="1033025"/>
            <a:ext cx="14400" cy="25326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0" name="Google Shape;110;g10832c0ebb6_0_94"/>
          <p:cNvSpPr/>
          <p:nvPr/>
        </p:nvSpPr>
        <p:spPr bwMode="auto">
          <a:xfrm>
            <a:off x="2996950" y="1514813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1" name="Google Shape;111;g10832c0ebb6_0_94"/>
          <p:cNvSpPr/>
          <p:nvPr/>
        </p:nvSpPr>
        <p:spPr bwMode="auto">
          <a:xfrm>
            <a:off x="6697263" y="1514813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2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2" name="Google Shape;112;g10832c0ebb6_0_94"/>
          <p:cNvSpPr/>
          <p:nvPr/>
        </p:nvSpPr>
        <p:spPr bwMode="auto">
          <a:xfrm>
            <a:off x="2192775" y="2587625"/>
            <a:ext cx="1999200" cy="5178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13" name="Google Shape;113;g10832c0ebb6_0_94"/>
          <p:cNvCxnSpPr>
            <a:cxnSpLocks/>
          </p:cNvCxnSpPr>
          <p:nvPr/>
        </p:nvCxnSpPr>
        <p:spPr bwMode="auto">
          <a:xfrm rot="10800000" flipH="1">
            <a:off x="2636775" y="3192725"/>
            <a:ext cx="224100" cy="5421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4" name="Google Shape;114;g10832c0ebb6_0_94"/>
          <p:cNvSpPr/>
          <p:nvPr/>
        </p:nvSpPr>
        <p:spPr bwMode="auto">
          <a:xfrm>
            <a:off x="319916" y="3739976"/>
            <a:ext cx="3325199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Sélectionner vos domaines d’intérêt en cochant les cases en face de chacun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15" name="Google Shape;115;g10832c0ebb6_0_94"/>
          <p:cNvSpPr/>
          <p:nvPr/>
        </p:nvSpPr>
        <p:spPr bwMode="auto">
          <a:xfrm>
            <a:off x="5704356" y="1815125"/>
            <a:ext cx="3005304" cy="2955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7" name="Google Shape;117;g10832c0ebb6_0_94"/>
          <p:cNvSpPr/>
          <p:nvPr/>
        </p:nvSpPr>
        <p:spPr bwMode="auto">
          <a:xfrm>
            <a:off x="4161968" y="3302468"/>
            <a:ext cx="1668043" cy="92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Renseigner l’ensemble des cases puis cliquer sur “Valider mon inscription”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18" name="Google Shape;118;g10832c0ebb6_0_94"/>
          <p:cNvSpPr/>
          <p:nvPr/>
        </p:nvSpPr>
        <p:spPr bwMode="auto">
          <a:xfrm>
            <a:off x="1560375" y="4252825"/>
            <a:ext cx="3350700" cy="517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pPr>
            <a:r>
              <a:rPr lang="fr" sz="700" b="1" i="1" u="none" strike="noStrike" cap="none">
                <a:solidFill>
                  <a:srgbClr val="999999"/>
                </a:solidFill>
                <a:latin typeface="Work Sans"/>
                <a:ea typeface="Work Sans"/>
                <a:cs typeface="Work Sans"/>
              </a:rPr>
              <a:t>Pourquoi sélectionner des domaines d'intérêt ? </a:t>
            </a:r>
            <a:endParaRPr sz="700" b="1" i="1" u="none" strike="noStrike" cap="none">
              <a:solidFill>
                <a:srgbClr val="999999"/>
              </a:solidFill>
              <a:latin typeface="Work Sans"/>
              <a:ea typeface="Work Sans"/>
              <a:cs typeface="Work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pPr>
            <a:r>
              <a:rPr lang="fr" sz="700" b="0" i="1" u="none" strike="noStrike" cap="none">
                <a:solidFill>
                  <a:srgbClr val="999999"/>
                </a:solidFill>
                <a:latin typeface="Work Sans"/>
                <a:ea typeface="Work Sans"/>
                <a:cs typeface="Work Sans"/>
              </a:rPr>
              <a:t>Cette sélection vous permettra d’accéder aux communautés et aux contenus en lien avec ce qui vous intéresse. Vous pouvez en sélectionner autant que vous le souhaitez.</a:t>
            </a:r>
            <a:endParaRPr sz="700" b="0" i="1" u="none" strike="noStrike" cap="none">
              <a:solidFill>
                <a:srgbClr val="999999"/>
              </a:solidFill>
              <a:latin typeface="Work Sans"/>
              <a:ea typeface="Work Sans"/>
              <a:cs typeface="Work Sans"/>
            </a:endParaRPr>
          </a:p>
        </p:txBody>
      </p:sp>
      <p:pic>
        <p:nvPicPr>
          <p:cNvPr id="119" name="Google Shape;119;g10832c0ebb6_0_94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1413750" y="4183625"/>
            <a:ext cx="224100" cy="2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0832c0ebb6_0_94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Inscription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3/3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116" name="Google Shape;116;g10832c0ebb6_0_94"/>
          <p:cNvCxnSpPr>
            <a:cxnSpLocks/>
          </p:cNvCxnSpPr>
          <p:nvPr/>
        </p:nvCxnSpPr>
        <p:spPr bwMode="auto">
          <a:xfrm>
            <a:off x="5464697" y="4050125"/>
            <a:ext cx="2101963" cy="598075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" name="Google Shape;125;g10832c0ebb6_0_153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Accéder à sa communauté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126" name="Google Shape;126;g10832c0ebb6_0_153"/>
          <p:cNvPicPr/>
          <p:nvPr/>
        </p:nvPicPr>
        <p:blipFill>
          <a:blip r:embed="rId3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0832c0ebb6_0_153"/>
          <p:cNvSpPr/>
          <p:nvPr/>
        </p:nvSpPr>
        <p:spPr bwMode="auto">
          <a:xfrm>
            <a:off x="216700" y="1033025"/>
            <a:ext cx="1054800" cy="302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</a:t>
            </a: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5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28" name="Google Shape;128;g10832c0ebb6_0_153"/>
          <p:cNvSpPr/>
          <p:nvPr/>
        </p:nvSpPr>
        <p:spPr bwMode="auto">
          <a:xfrm>
            <a:off x="1480925" y="10330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Accéder à l’onglet “Communautés”</a:t>
            </a: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 de la page d’accueil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29" name="Google Shape;129;g10832c0ebb6_0_153"/>
          <p:cNvSpPr/>
          <p:nvPr/>
        </p:nvSpPr>
        <p:spPr bwMode="auto">
          <a:xfrm>
            <a:off x="1271500" y="1033025"/>
            <a:ext cx="14400" cy="3028199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130;g10832c0ebb6_0_153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Accès communauté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pic>
        <p:nvPicPr>
          <p:cNvPr id="112721402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548763" y="1433224"/>
            <a:ext cx="5881372" cy="3307077"/>
          </a:xfrm>
          <a:prstGeom prst="rect">
            <a:avLst/>
          </a:prstGeom>
        </p:spPr>
      </p:pic>
      <p:sp>
        <p:nvSpPr>
          <p:cNvPr id="1101513670" name="Google Shape;132;g10832c0ebb6_0_153"/>
          <p:cNvSpPr/>
          <p:nvPr/>
        </p:nvSpPr>
        <p:spPr bwMode="auto">
          <a:xfrm flipH="0" flipV="0">
            <a:off x="2603195" y="3644620"/>
            <a:ext cx="4826940" cy="518099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02480712" name="Google Shape;135;g10832c0ebb6_0_153"/>
          <p:cNvSpPr/>
          <p:nvPr/>
        </p:nvSpPr>
        <p:spPr bwMode="auto">
          <a:xfrm flipH="0" flipV="0">
            <a:off x="3441687" y="2301424"/>
            <a:ext cx="624626" cy="408781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431136135" name="Google Shape;133;g10832c0ebb6_0_153"/>
          <p:cNvCxnSpPr>
            <a:cxnSpLocks/>
          </p:cNvCxnSpPr>
          <p:nvPr/>
        </p:nvCxnSpPr>
        <p:spPr bwMode="auto">
          <a:xfrm flipH="1" flipV="1">
            <a:off x="4610824" y="3880814"/>
            <a:ext cx="342900" cy="859487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58922215" name="Google Shape;137;g10832c0ebb6_0_153"/>
          <p:cNvSpPr/>
          <p:nvPr/>
        </p:nvSpPr>
        <p:spPr bwMode="auto">
          <a:xfrm>
            <a:off x="4187824" y="4740302"/>
            <a:ext cx="3895799" cy="36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Cliquer sur le nom de votre communauté pour accéder à l’espace dédié</a:t>
            </a:r>
            <a:endParaRPr sz="1100" b="0" i="1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761754880" name="Google Shape;134;g10832c0ebb6_0_153"/>
          <p:cNvSpPr/>
          <p:nvPr/>
        </p:nvSpPr>
        <p:spPr bwMode="auto">
          <a:xfrm>
            <a:off x="7094448" y="788464"/>
            <a:ext cx="1916399" cy="36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Pour rechercher votre communauté, vous devez être sur l’onglet “Communautés”</a:t>
            </a:r>
            <a:endParaRPr sz="1100" b="0" i="1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715543887" name="Google Shape;136;g10832c0ebb6_0_153"/>
          <p:cNvCxnSpPr>
            <a:cxnSpLocks/>
          </p:cNvCxnSpPr>
          <p:nvPr/>
        </p:nvCxnSpPr>
        <p:spPr bwMode="auto">
          <a:xfrm flipH="1" flipV="0">
            <a:off x="4135050" y="1033024"/>
            <a:ext cx="2965247" cy="1514099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" name="Google Shape;142;g10832c0ebb6_0_201"/>
          <p:cNvSpPr/>
          <p:nvPr/>
        </p:nvSpPr>
        <p:spPr bwMode="auto">
          <a:xfrm>
            <a:off x="125" y="1094025"/>
            <a:ext cx="9144000" cy="31053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43" name="Google Shape;143;g10832c0ebb6_0_201"/>
          <p:cNvPicPr/>
          <p:nvPr/>
        </p:nvPicPr>
        <p:blipFill>
          <a:blip r:embed="rId3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0832c0ebb6_0_201"/>
          <p:cNvSpPr/>
          <p:nvPr/>
        </p:nvSpPr>
        <p:spPr bwMode="auto">
          <a:xfrm>
            <a:off x="250850" y="2340225"/>
            <a:ext cx="1821699" cy="678504"/>
          </a:xfrm>
          <a:custGeom>
            <a:avLst/>
            <a:gdLst/>
            <a:ahLst/>
            <a:cxnLst/>
            <a:rect l="l" t="t" r="r" b="b"/>
            <a:pathLst>
              <a:path w="1179093" h="678504" fill="norm" stroke="1" extrusionOk="0">
                <a:moveTo>
                  <a:pt x="0" y="0"/>
                </a:moveTo>
                <a:cubicBezTo>
                  <a:pt x="192982" y="8153"/>
                  <a:pt x="414101" y="620"/>
                  <a:pt x="589547" y="0"/>
                </a:cubicBezTo>
                <a:cubicBezTo>
                  <a:pt x="764993" y="-620"/>
                  <a:pt x="911214" y="10213"/>
                  <a:pt x="1179093" y="0"/>
                </a:cubicBezTo>
                <a:cubicBezTo>
                  <a:pt x="1186529" y="278640"/>
                  <a:pt x="1202518" y="433544"/>
                  <a:pt x="1179093" y="678504"/>
                </a:cubicBezTo>
                <a:cubicBezTo>
                  <a:pt x="1013480" y="699542"/>
                  <a:pt x="857313" y="686487"/>
                  <a:pt x="565965" y="678504"/>
                </a:cubicBezTo>
                <a:cubicBezTo>
                  <a:pt x="274617" y="670521"/>
                  <a:pt x="136939" y="701579"/>
                  <a:pt x="0" y="678504"/>
                </a:cubicBezTo>
                <a:cubicBezTo>
                  <a:pt x="4546" y="442991"/>
                  <a:pt x="-25682" y="19749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0"/>
              <a:buFont typeface="Arial"/>
              <a:buNone/>
              <a:defRPr/>
            </a:pPr>
            <a:r>
              <a:rPr lang="fr" sz="825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02.</a:t>
            </a:r>
            <a:endParaRPr sz="5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5" name="Google Shape;145;g10832c0ebb6_0_201"/>
          <p:cNvSpPr/>
          <p:nvPr/>
        </p:nvSpPr>
        <p:spPr bwMode="auto">
          <a:xfrm>
            <a:off x="2272350" y="2340187"/>
            <a:ext cx="6452399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/>
            </a:pPr>
            <a:r>
              <a:rPr lang="fr" sz="27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Présentation des espaces communautaires </a:t>
            </a:r>
            <a:endParaRPr sz="2700" b="1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" name="Google Shape;150;g1087b157a27_0_0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5 fonctionnalités communautaires sur vos espaces dédiés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151" name="Google Shape;151;g1087b157a27_0_0"/>
          <p:cNvPicPr/>
          <p:nvPr/>
        </p:nvPicPr>
        <p:blipFill>
          <a:blip r:embed="rId3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087b157a27_0_0"/>
          <p:cNvSpPr/>
          <p:nvPr/>
        </p:nvSpPr>
        <p:spPr bwMode="auto">
          <a:xfrm>
            <a:off x="264500" y="1004150"/>
            <a:ext cx="530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pPr>
            <a:r>
              <a:rPr lang="fr" sz="23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1.</a:t>
            </a:r>
            <a:endParaRPr sz="23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53" name="Google Shape;153;g1087b157a27_0_0"/>
          <p:cNvSpPr/>
          <p:nvPr/>
        </p:nvSpPr>
        <p:spPr bwMode="auto">
          <a:xfrm>
            <a:off x="906713" y="1004150"/>
            <a:ext cx="2196000" cy="621300"/>
          </a:xfrm>
          <a:prstGeom prst="rect">
            <a:avLst/>
          </a:prstGeom>
          <a:noFill/>
          <a:ln w="9525" cap="flat" cmpd="sng">
            <a:solidFill>
              <a:srgbClr val="F175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Le fil d’actualité</a:t>
            </a:r>
            <a:endParaRPr sz="1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54" name="Google Shape;154;g1087b157a27_0_0"/>
          <p:cNvSpPr/>
          <p:nvPr/>
        </p:nvSpPr>
        <p:spPr bwMode="auto">
          <a:xfrm>
            <a:off x="3214700" y="1004150"/>
            <a:ext cx="5721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Le tableau de bord de la communauté pour voir en un coup d’oeil les </a:t>
            </a:r>
            <a:r>
              <a:rPr lang="fr" sz="12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dernières publications, interagir avec les membres de la communauté ou encore visualiser les événements à venir.</a:t>
            </a:r>
            <a:endParaRPr sz="12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55" name="Google Shape;155;g1087b157a27_0_0"/>
          <p:cNvSpPr/>
          <p:nvPr/>
        </p:nvSpPr>
        <p:spPr bwMode="auto">
          <a:xfrm>
            <a:off x="264500" y="1719324"/>
            <a:ext cx="530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pPr>
            <a:r>
              <a:rPr lang="fr" sz="23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2.</a:t>
            </a:r>
            <a:endParaRPr sz="23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56" name="Google Shape;156;g1087b157a27_0_0"/>
          <p:cNvSpPr/>
          <p:nvPr/>
        </p:nvSpPr>
        <p:spPr bwMode="auto">
          <a:xfrm>
            <a:off x="906713" y="1719324"/>
            <a:ext cx="2196000" cy="621300"/>
          </a:xfrm>
          <a:prstGeom prst="rect">
            <a:avLst/>
          </a:prstGeom>
          <a:noFill/>
          <a:ln w="9525" cap="flat" cmpd="sng">
            <a:solidFill>
              <a:srgbClr val="F175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Les événements</a:t>
            </a:r>
            <a:endParaRPr sz="1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57" name="Google Shape;157;g1087b157a27_0_0"/>
          <p:cNvSpPr/>
          <p:nvPr/>
        </p:nvSpPr>
        <p:spPr bwMode="auto">
          <a:xfrm>
            <a:off x="3214700" y="1719324"/>
            <a:ext cx="5721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L’agenda de la communauté pour </a:t>
            </a:r>
            <a:r>
              <a:rPr lang="fr" sz="12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voir tous les événements passés et à venir</a:t>
            </a: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. Un outil de planification d’événement est également disponible sur cet onglet.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58" name="Google Shape;158;g1087b157a27_0_0"/>
          <p:cNvSpPr/>
          <p:nvPr/>
        </p:nvSpPr>
        <p:spPr bwMode="auto">
          <a:xfrm>
            <a:off x="264500" y="2405600"/>
            <a:ext cx="530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pPr>
            <a:r>
              <a:rPr lang="fr" sz="23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3.</a:t>
            </a:r>
            <a:endParaRPr sz="23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59" name="Google Shape;159;g1087b157a27_0_0"/>
          <p:cNvSpPr/>
          <p:nvPr/>
        </p:nvSpPr>
        <p:spPr bwMode="auto">
          <a:xfrm>
            <a:off x="906713" y="2405600"/>
            <a:ext cx="2196000" cy="621300"/>
          </a:xfrm>
          <a:prstGeom prst="rect">
            <a:avLst/>
          </a:prstGeom>
          <a:noFill/>
          <a:ln w="9525" cap="flat" cmpd="sng">
            <a:solidFill>
              <a:srgbClr val="F175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Les questions / réponses</a:t>
            </a:r>
            <a:endParaRPr sz="1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60" name="Google Shape;160;g1087b157a27_0_0"/>
          <p:cNvSpPr/>
          <p:nvPr/>
        </p:nvSpPr>
        <p:spPr bwMode="auto">
          <a:xfrm>
            <a:off x="3214700" y="2405600"/>
            <a:ext cx="5721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L’ensemble des </a:t>
            </a:r>
            <a:r>
              <a:rPr lang="fr" sz="12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questions posées et les réponses apportées </a:t>
            </a: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par la communauté. 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61" name="Google Shape;161;g1087b157a27_0_0"/>
          <p:cNvSpPr/>
          <p:nvPr/>
        </p:nvSpPr>
        <p:spPr bwMode="auto">
          <a:xfrm>
            <a:off x="264500" y="3105275"/>
            <a:ext cx="530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pPr>
            <a:r>
              <a:rPr lang="fr" sz="23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4.</a:t>
            </a:r>
            <a:endParaRPr sz="23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62" name="Google Shape;162;g1087b157a27_0_0"/>
          <p:cNvSpPr/>
          <p:nvPr/>
        </p:nvSpPr>
        <p:spPr bwMode="auto">
          <a:xfrm>
            <a:off x="906713" y="3105275"/>
            <a:ext cx="2196000" cy="621300"/>
          </a:xfrm>
          <a:prstGeom prst="rect">
            <a:avLst/>
          </a:prstGeom>
          <a:noFill/>
          <a:ln w="9525" cap="flat" cmpd="sng">
            <a:solidFill>
              <a:srgbClr val="F175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Les ressources</a:t>
            </a:r>
            <a:endParaRPr sz="1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63" name="Google Shape;163;g1087b157a27_0_0"/>
          <p:cNvSpPr/>
          <p:nvPr/>
        </p:nvSpPr>
        <p:spPr bwMode="auto">
          <a:xfrm>
            <a:off x="3214700" y="3105275"/>
            <a:ext cx="5721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Toutes les </a:t>
            </a:r>
            <a:r>
              <a:rPr lang="fr" sz="12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ressources documentaires </a:t>
            </a: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sont rassemblées sur cet onglet. Il est possible d’ouvrir un document ou d’effectuer une recherche pour consulter un document en particulier.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64" name="Google Shape;164;g1087b157a27_0_0"/>
          <p:cNvSpPr/>
          <p:nvPr/>
        </p:nvSpPr>
        <p:spPr bwMode="auto">
          <a:xfrm>
            <a:off x="264500" y="3804950"/>
            <a:ext cx="530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pPr>
            <a:r>
              <a:rPr lang="fr" sz="23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</a:rPr>
              <a:t>5.</a:t>
            </a:r>
            <a:endParaRPr sz="23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65" name="Google Shape;165;g1087b157a27_0_0"/>
          <p:cNvSpPr/>
          <p:nvPr/>
        </p:nvSpPr>
        <p:spPr bwMode="auto">
          <a:xfrm>
            <a:off x="906713" y="3804950"/>
            <a:ext cx="2196000" cy="621300"/>
          </a:xfrm>
          <a:prstGeom prst="rect">
            <a:avLst/>
          </a:prstGeom>
          <a:noFill/>
          <a:ln w="9525" cap="flat" cmpd="sng">
            <a:solidFill>
              <a:srgbClr val="F175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La veille</a:t>
            </a:r>
            <a:endParaRPr sz="1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66" name="Google Shape;166;g1087b157a27_0_0"/>
          <p:cNvSpPr/>
          <p:nvPr/>
        </p:nvSpPr>
        <p:spPr bwMode="auto">
          <a:xfrm>
            <a:off x="3214700" y="3804950"/>
            <a:ext cx="5721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L’espace dédié à la veille pour voir d’un coup d’oeil toutes les </a:t>
            </a:r>
            <a:r>
              <a:rPr lang="fr" sz="12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dernières publications en lien avec les travaux de la communauté</a:t>
            </a: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 sur Internet.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0</Words>
  <Characters>0</Characters>
  <CharactersWithSpaces>0</CharactersWithSpaces>
  <Application>ONLYOFFICE/8.0.1.31</Application>
  <DocSecurity>0</DocSecurity>
  <PresentationFormat>Affichage à l'écran (16:9)</PresentationFormat>
  <Lines>0</Lines>
  <Paragraphs>0</Paragraphs>
  <Slides>25</Slides>
  <Notes>25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antoine daval</dc:creator>
  <cp:keywords/>
  <dc:description/>
  <dc:identifier/>
  <dc:language/>
  <cp:lastModifiedBy/>
  <cp:revision>17</cp:revision>
  <dcterms:modified xsi:type="dcterms:W3CDTF">2024-04-24T13:48:37Z</dcterms:modified>
  <cp:category/>
  <cp:contentStatus/>
  <cp:version/>
</cp:coreProperties>
</file>