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C65_85AB5F86.xml" ContentType="application/vnd.ms-powerpoint.comments+xml"/>
  <Override PartName="/ppt/comments/modernComment_CAF_1A0D7C08.xml" ContentType="application/vnd.ms-powerpoint.comments+xml"/>
  <Override PartName="/ppt/comments/modernComment_CB1_4431CC93.xml" ContentType="application/vnd.ms-powerpoint.comments+xml"/>
  <Override PartName="/ppt/comments/modernComment_C4F_999A8D4B.xml" ContentType="application/vnd.ms-powerpoint.comments+xml"/>
  <Override PartName="/ppt/comments/modernComment_C55_E7CB6909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6" r:id="rId2"/>
    <p:sldMasterId id="2147483674" r:id="rId3"/>
  </p:sldMasterIdLst>
  <p:notesMasterIdLst>
    <p:notesMasterId r:id="rId21"/>
  </p:notesMasterIdLst>
  <p:handoutMasterIdLst>
    <p:handoutMasterId r:id="rId22"/>
  </p:handoutMasterIdLst>
  <p:sldIdLst>
    <p:sldId id="422" r:id="rId4"/>
    <p:sldId id="399" r:id="rId5"/>
    <p:sldId id="402" r:id="rId6"/>
    <p:sldId id="3217" r:id="rId7"/>
    <p:sldId id="3161" r:id="rId8"/>
    <p:sldId id="3163" r:id="rId9"/>
    <p:sldId id="3164" r:id="rId10"/>
    <p:sldId id="3173" r:id="rId11"/>
    <p:sldId id="3247" r:id="rId12"/>
    <p:sldId id="3248" r:id="rId13"/>
    <p:sldId id="3249" r:id="rId14"/>
    <p:sldId id="3151" r:id="rId15"/>
    <p:sldId id="3200" r:id="rId16"/>
    <p:sldId id="3157" r:id="rId17"/>
    <p:sldId id="3159" r:id="rId18"/>
    <p:sldId id="3174" r:id="rId19"/>
    <p:sldId id="404" r:id="rId20"/>
  </p:sldIdLst>
  <p:sldSz cx="9144000" cy="5143500" type="screen16x9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662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325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69884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6513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3144" algn="l" defTabSz="913256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39768" algn="l" defTabSz="913256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196399" algn="l" defTabSz="913256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3029" algn="l" defTabSz="913256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7"/>
    <a:srgbClr val="00A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 varScale="1">
        <p:scale>
          <a:sx n="84" d="100"/>
          <a:sy n="84" d="100"/>
        </p:scale>
        <p:origin x="118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-2562" y="95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comments/modernComment_C4F_999A8D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EE254E-3E3B-4709-8653-F1FAA5F6E1AC}" authorId="{84973FBD-3F6F-3ED8-B769-8DB40ED56356}" status="resolved" created="2023-04-14T10:19:46.63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77042763" sldId="3151"/>
      <ac:graphicFrameMk id="2" creationId="{616E0B3D-E55D-58DD-C1CF-DB1FCE297090}"/>
      <dc:dgmMk xmlns:dc="http://schemas.microsoft.com/office/drawing/2013/diagram/command"/>
      <dc:nodeMk xmlns:dc="http://schemas.microsoft.com/office/drawing/2013/diagram/command" id="{CC926390-5B7E-426F-BD37-D54C029B9FBA}"/>
      <ac:txMk cp="16" len="1">
        <ac:context len="37" hash="838190049"/>
      </ac:txMk>
    </ac:txMkLst>
    <p188:pos x="1138568" y="4440236"/>
    <p188:txBody>
      <a:bodyPr/>
      <a:lstStyle/>
      <a:p>
        <a:r>
          <a:rPr lang="fr-FR"/>
          <a:t>En toutes lettres si possible</a:t>
        </a:r>
      </a:p>
    </p188:txBody>
  </p188:cm>
  <p188:cm id="{24982416-DB07-4D0D-A2D2-674875DD1AD8}" authorId="{84973FBD-3F6F-3ED8-B769-8DB40ED56356}" status="resolved" created="2023-04-14T10:20:37.3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77042763" sldId="3151"/>
      <ac:graphicFrameMk id="2" creationId="{616E0B3D-E55D-58DD-C1CF-DB1FCE297090}"/>
    </ac:deMkLst>
    <p188:txBody>
      <a:bodyPr/>
      <a:lstStyle/>
      <a:p>
        <a:r>
          <a:rPr lang="fr-FR"/>
          <a:t>Pas toujours non ? (exemple de Corbeilles)</a:t>
        </a:r>
      </a:p>
    </p188:txBody>
  </p188:cm>
  <p188:cm id="{55DDB5D3-DFC7-4125-83E3-6076B205A87F}" authorId="{84973FBD-3F6F-3ED8-B769-8DB40ED56356}" status="resolved" created="2023-04-14T10:21:34.82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13933588" sldId="3151"/>
      <ac:spMk id="13" creationId="{A07551D7-5C60-32FB-4F1B-77BD616F48AE}"/>
      <ac:txMk cp="61" len="1">
        <ac:context len="787" hash="919802034"/>
      </ac:txMk>
    </ac:txMkLst>
    <p188:txBody>
      <a:bodyPr/>
      <a:lstStyle/>
      <a:p>
        <a:r>
          <a:rPr lang="fr-FR"/>
          <a:t>Poles générateurs de flux ?</a:t>
        </a:r>
      </a:p>
    </p188:txBody>
  </p188:cm>
  <p188:cm id="{39AEF671-A696-4E10-966C-B89F58B1F313}" authorId="{84973FBD-3F6F-3ED8-B769-8DB40ED56356}" status="resolved" created="2023-04-14T10:22:58.64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13933588" sldId="3151"/>
      <ac:spMk id="13" creationId="{A07551D7-5C60-32FB-4F1B-77BD616F48AE}"/>
    </ac:deMkLst>
    <p188:txBody>
      <a:bodyPr/>
      <a:lstStyle/>
      <a:p>
        <a:r>
          <a:rPr lang="fr-FR"/>
          <a:t>La typologie est très claire!</a:t>
        </a:r>
      </a:p>
    </p188:txBody>
  </p188:cm>
  <p188:cm id="{40B1E505-41E7-4C97-B667-DA910EDF489C}" authorId="{84973FBD-3F6F-3ED8-B769-8DB40ED56356}" status="resolved" created="2023-04-14T10:28:17.197">
    <pc:sldMkLst xmlns:pc="http://schemas.microsoft.com/office/powerpoint/2013/main/command">
      <pc:docMk/>
      <pc:sldMk cId="3813933588" sldId="3151"/>
    </pc:sldMkLst>
    <p188:replyLst>
      <p188:reply id="{797F21D1-B245-4CBC-B7F2-09C77807DBB3}" authorId="{A9265CD3-A91D-CBA0-DE29-7AF5385C317E}" created="2023-04-17T15:46:33.491">
        <p188:txBody>
          <a:bodyPr/>
          <a:lstStyle/>
          <a:p>
            <a:r>
              <a:rPr lang="fr-FR"/>
              <a:t>On peut carrément en discuter</a:t>
            </a:r>
          </a:p>
        </p188:txBody>
      </p188:reply>
    </p188:replyLst>
    <p188:txBody>
      <a:bodyPr/>
      <a:lstStyle/>
      <a:p>
        <a:r>
          <a:rPr lang="fr-FR"/>
          <a:t>Par rapport aux besoin et services que tu décris dans les slides suivantes, on peut en discuter, je  ne suis pas forcément d'accord sur tous les points ? </a:t>
        </a:r>
      </a:p>
    </p188:txBody>
  </p188:cm>
</p188:cmLst>
</file>

<file path=ppt/comments/modernComment_C55_E7CB69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3A2465-1C7F-420B-AA71-30901FF55404}" authorId="{84973FBD-3F6F-3ED8-B769-8DB40ED56356}" status="resolved" created="2023-04-14T10:29:26.38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88867593" sldId="3157"/>
      <ac:graphicFrameMk id="9" creationId="{C8DF82DA-9F19-80E2-D201-07920BD6A3B3}"/>
    </ac:deMkLst>
    <p188:txBody>
      <a:bodyPr/>
      <a:lstStyle/>
      <a:p>
        <a:r>
          <a:rPr lang="fr-FR"/>
          <a:t>Un peu clair, ce n'est pas très lisible non plus </a:t>
        </a:r>
      </a:p>
    </p188:txBody>
  </p188:cm>
</p188:cmLst>
</file>

<file path=ppt/comments/modernComment_C65_85AB5F8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0470EF-2876-402A-82B0-1B816B6C5250}" authorId="{84973FBD-3F6F-3ED8-B769-8DB40ED56356}" status="resolved" created="2023-04-14T08:41:33.399" complete="100000">
    <pc:sldMkLst xmlns:pc="http://schemas.microsoft.com/office/powerpoint/2013/main/command">
      <pc:docMk/>
      <pc:sldMk cId="2242600838" sldId="3173"/>
    </pc:sldMkLst>
    <p188:txBody>
      <a:bodyPr/>
      <a:lstStyle/>
      <a:p>
        <a:r>
          <a:rPr lang="fr-FR"/>
          <a:t>Rendre cette carte plus lisible et mettre une légende + source des données utilisées (j'ai demandé à Sahra si elle pouvant faire un modèle de mise en page avec ses éléments)</a:t>
        </a:r>
      </a:p>
    </p188:txBody>
  </p188:cm>
</p188:cmLst>
</file>

<file path=ppt/comments/modernComment_CAF_1A0D7C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3AEE42-F1F3-4560-B78C-E04021DC13BB}" authorId="{84973FBD-3F6F-3ED8-B769-8DB40ED56356}" status="resolved" created="2023-04-14T09:44:28.39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37091336" sldId="3247"/>
      <ac:spMk id="13" creationId="{A07551D7-5C60-32FB-4F1B-77BD616F48AE}"/>
    </ac:deMkLst>
    <p188:txBody>
      <a:bodyPr/>
      <a:lstStyle/>
      <a:p>
        <a:r>
          <a:rPr lang="fr-FR"/>
          <a:t>Identifier les acteurs du covoiturage sur le territoire : Mobicoop vers montargis, Karos vers la zone d'activités de Pithiviers...</a:t>
        </a:r>
      </a:p>
    </p188:txBody>
  </p188:cm>
  <p188:cm id="{2CCD2FB5-DDDE-49B9-A3EE-DFF87B1D7443}" authorId="{84973FBD-3F6F-3ED8-B769-8DB40ED56356}" status="resolved" created="2023-04-14T09:48:56.63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37091336" sldId="3247"/>
      <ac:spMk id="13" creationId="{A07551D7-5C60-32FB-4F1B-77BD616F48AE}"/>
    </ac:deMkLst>
    <p188:txBody>
      <a:bodyPr/>
      <a:lstStyle/>
      <a:p>
        <a:r>
          <a:rPr lang="fr-FR"/>
          <a:t>Avant la page de benchmark, expliiquer un peu les modalités des différents types de lignes de covoit</a:t>
        </a:r>
      </a:p>
    </p188:txBody>
  </p188:cm>
</p188:cmLst>
</file>

<file path=ppt/comments/modernComment_CB1_4431CC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1559FE-FD24-4E38-B62F-21DFE6A8B4C6}" authorId="{84973FBD-3F6F-3ED8-B769-8DB40ED56356}" status="resolved" created="2023-04-14T09:47:51.01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03085644" sldId="3183"/>
      <ac:spMk id="13" creationId="{A07551D7-5C60-32FB-4F1B-77BD616F48AE}"/>
    </ac:deMkLst>
    <p188:txBody>
      <a:bodyPr/>
      <a:lstStyle/>
      <a:p>
        <a:r>
          <a:rPr lang="fr-FR"/>
          <a:t>Les 3 lignes de covoit qu'on préconisent passent pas des RD à 2 voies, donc pas sure que cet exemple soit 100% pertinent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7AAE1C-2E18-554B-AC45-F89B21C164A6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35D895A-CF67-CF40-A7B2-AE6234877266}">
      <dgm:prSet phldrT="[Texte]"/>
      <dgm:spPr/>
      <dgm:t>
        <a:bodyPr/>
        <a:lstStyle/>
        <a:p>
          <a:r>
            <a:rPr lang="fr-FR" b="1" dirty="0">
              <a:solidFill>
                <a:schemeClr val="bg2"/>
              </a:solidFill>
              <a:latin typeface="Swis721 Cn BT" panose="020B0506020202030204" pitchFamily="34" charset="0"/>
            </a:rPr>
            <a:t>Trajets garantis en heure de pointe (Grenoble Alpes Métropole)</a:t>
          </a:r>
          <a:endParaRPr lang="fr-FR" dirty="0">
            <a:solidFill>
              <a:schemeClr val="bg2"/>
            </a:solidFill>
          </a:endParaRPr>
        </a:p>
      </dgm:t>
    </dgm:pt>
    <dgm:pt modelId="{F1612739-F37D-714C-9307-9D4783B92D16}" type="parTrans" cxnId="{8F277B44-5A59-B543-A3F9-E8BB810CDEC5}">
      <dgm:prSet/>
      <dgm:spPr/>
      <dgm:t>
        <a:bodyPr/>
        <a:lstStyle/>
        <a:p>
          <a:endParaRPr lang="fr-FR"/>
        </a:p>
      </dgm:t>
    </dgm:pt>
    <dgm:pt modelId="{BD288C40-C545-8F41-BE91-93C471E594B8}" type="sibTrans" cxnId="{8F277B44-5A59-B543-A3F9-E8BB810CDEC5}">
      <dgm:prSet/>
      <dgm:spPr/>
      <dgm:t>
        <a:bodyPr/>
        <a:lstStyle/>
        <a:p>
          <a:endParaRPr lang="fr-FR"/>
        </a:p>
      </dgm:t>
    </dgm:pt>
    <dgm:pt modelId="{ACF49F31-6B64-B24F-9C75-9F84890532DB}">
      <dgm:prSet phldrT="[Texte]"/>
      <dgm:spPr/>
      <dgm:t>
        <a:bodyPr/>
        <a:lstStyle/>
        <a:p>
          <a:r>
            <a:rPr lang="fr-FR" b="1" dirty="0">
              <a:solidFill>
                <a:schemeClr val="bg2"/>
              </a:solidFill>
              <a:latin typeface="Swis721 Cn BT" panose="020B0506020202030204" pitchFamily="34" charset="0"/>
            </a:rPr>
            <a:t>Une communication numérique avantageuse (Rennes Métropole)</a:t>
          </a:r>
          <a:endParaRPr lang="fr-FR" dirty="0">
            <a:solidFill>
              <a:schemeClr val="bg2"/>
            </a:solidFill>
          </a:endParaRPr>
        </a:p>
      </dgm:t>
    </dgm:pt>
    <dgm:pt modelId="{102C550B-4A6C-9149-9EAB-C91FF41F51BE}" type="parTrans" cxnId="{D29FBA18-F747-8947-99B8-747EB97E820A}">
      <dgm:prSet/>
      <dgm:spPr/>
      <dgm:t>
        <a:bodyPr/>
        <a:lstStyle/>
        <a:p>
          <a:endParaRPr lang="fr-FR"/>
        </a:p>
      </dgm:t>
    </dgm:pt>
    <dgm:pt modelId="{1EC9E482-4470-A742-B4CB-765991C6CF71}" type="sibTrans" cxnId="{D29FBA18-F747-8947-99B8-747EB97E820A}">
      <dgm:prSet/>
      <dgm:spPr/>
      <dgm:t>
        <a:bodyPr/>
        <a:lstStyle/>
        <a:p>
          <a:endParaRPr lang="fr-FR"/>
        </a:p>
      </dgm:t>
    </dgm:pt>
    <dgm:pt modelId="{1A12FE64-ADD8-B14B-9517-A74479A4F7C4}">
      <dgm:prSet phldrT="[Texte]"/>
      <dgm:spPr/>
      <dgm:t>
        <a:bodyPr/>
        <a:lstStyle/>
        <a:p>
          <a:r>
            <a:rPr lang="fr-FR" b="1" dirty="0">
              <a:solidFill>
                <a:schemeClr val="bg2"/>
              </a:solidFill>
              <a:latin typeface="Swis721 Cn BT" panose="020B0506020202030204" pitchFamily="34" charset="0"/>
            </a:rPr>
            <a:t>Multimodalité vélo + covoiturage en milieu rural (Plaine de l’Ain)</a:t>
          </a:r>
          <a:endParaRPr lang="fr-FR" dirty="0">
            <a:solidFill>
              <a:schemeClr val="bg2"/>
            </a:solidFill>
          </a:endParaRPr>
        </a:p>
      </dgm:t>
    </dgm:pt>
    <dgm:pt modelId="{15F42CC3-6156-D849-AF5F-77653856C943}" type="parTrans" cxnId="{0240505C-1AF8-784C-B8B1-86E9B4F9D699}">
      <dgm:prSet/>
      <dgm:spPr/>
      <dgm:t>
        <a:bodyPr/>
        <a:lstStyle/>
        <a:p>
          <a:endParaRPr lang="fr-FR"/>
        </a:p>
      </dgm:t>
    </dgm:pt>
    <dgm:pt modelId="{914EA7EA-79D1-314D-B233-6F29C0647902}" type="sibTrans" cxnId="{0240505C-1AF8-784C-B8B1-86E9B4F9D699}">
      <dgm:prSet/>
      <dgm:spPr/>
      <dgm:t>
        <a:bodyPr/>
        <a:lstStyle/>
        <a:p>
          <a:endParaRPr lang="fr-FR"/>
        </a:p>
      </dgm:t>
    </dgm:pt>
    <dgm:pt modelId="{8A3A64BB-6F0E-FA4E-8F8F-5C5610E750E6}" type="pres">
      <dgm:prSet presAssocID="{B27AAE1C-2E18-554B-AC45-F89B21C164A6}" presName="Name0" presStyleCnt="0">
        <dgm:presLayoutVars>
          <dgm:dir/>
          <dgm:resizeHandles val="exact"/>
        </dgm:presLayoutVars>
      </dgm:prSet>
      <dgm:spPr/>
    </dgm:pt>
    <dgm:pt modelId="{971E0528-792D-9B42-827C-29C019EE8F08}" type="pres">
      <dgm:prSet presAssocID="{335D895A-CF67-CF40-A7B2-AE6234877266}" presName="compNode" presStyleCnt="0"/>
      <dgm:spPr/>
    </dgm:pt>
    <dgm:pt modelId="{7D8862AD-680B-A849-919E-ADCF29400766}" type="pres">
      <dgm:prSet presAssocID="{335D895A-CF67-CF40-A7B2-AE6234877266}" presName="pict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8CC1F404-C1B3-6943-B54F-1C664862D543}" type="pres">
      <dgm:prSet presAssocID="{335D895A-CF67-CF40-A7B2-AE6234877266}" presName="textRect" presStyleLbl="revTx" presStyleIdx="0" presStyleCnt="3" custLinFactNeighborX="494" custLinFactNeighborY="2854">
        <dgm:presLayoutVars>
          <dgm:bulletEnabled val="1"/>
        </dgm:presLayoutVars>
      </dgm:prSet>
      <dgm:spPr/>
    </dgm:pt>
    <dgm:pt modelId="{FE99EB89-E9F6-1B48-9B0B-E1AA054C6F16}" type="pres">
      <dgm:prSet presAssocID="{BD288C40-C545-8F41-BE91-93C471E594B8}" presName="sibTrans" presStyleLbl="sibTrans2D1" presStyleIdx="0" presStyleCnt="0"/>
      <dgm:spPr/>
    </dgm:pt>
    <dgm:pt modelId="{25C50F25-AEAA-BA42-B867-5D80932CA8BC}" type="pres">
      <dgm:prSet presAssocID="{ACF49F31-6B64-B24F-9C75-9F84890532DB}" presName="compNode" presStyleCnt="0"/>
      <dgm:spPr/>
    </dgm:pt>
    <dgm:pt modelId="{60FC1F16-E189-9546-AA54-43156B40F973}" type="pres">
      <dgm:prSet presAssocID="{ACF49F31-6B64-B24F-9C75-9F84890532DB}" presName="pictRect" presStyleLbl="node1" presStyleIdx="1" presStyleCnt="3" custLinFactNeighborX="-1255" custLinFactNeighborY="648"/>
      <dgm:spPr>
        <a:blipFill dpi="0" rotWithShape="1">
          <a:blip xmlns:r="http://schemas.openxmlformats.org/officeDocument/2006/relationships" r:embed="rId2"/>
          <a:srcRect/>
          <a:stretch>
            <a:fillRect t="-167579" b="-48421"/>
          </a:stretch>
        </a:blipFill>
      </dgm:spPr>
    </dgm:pt>
    <dgm:pt modelId="{890E7C2A-0F8A-8241-B54A-E03C6FA67B55}" type="pres">
      <dgm:prSet presAssocID="{ACF49F31-6B64-B24F-9C75-9F84890532DB}" presName="textRect" presStyleLbl="revTx" presStyleIdx="1" presStyleCnt="3">
        <dgm:presLayoutVars>
          <dgm:bulletEnabled val="1"/>
        </dgm:presLayoutVars>
      </dgm:prSet>
      <dgm:spPr/>
    </dgm:pt>
    <dgm:pt modelId="{C7BEE4B4-9F0D-0B4C-83E2-9EB4C4A8158A}" type="pres">
      <dgm:prSet presAssocID="{1EC9E482-4470-A742-B4CB-765991C6CF71}" presName="sibTrans" presStyleLbl="sibTrans2D1" presStyleIdx="0" presStyleCnt="0"/>
      <dgm:spPr/>
    </dgm:pt>
    <dgm:pt modelId="{20FDEC9D-B82A-DC4A-A879-712744117D4F}" type="pres">
      <dgm:prSet presAssocID="{1A12FE64-ADD8-B14B-9517-A74479A4F7C4}" presName="compNode" presStyleCnt="0"/>
      <dgm:spPr/>
    </dgm:pt>
    <dgm:pt modelId="{F5B7D93D-6F8F-D643-982F-2F13817E1ABE}" type="pres">
      <dgm:prSet presAssocID="{1A12FE64-ADD8-B14B-9517-A74479A4F7C4}" presName="pict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</dgm:spPr>
    </dgm:pt>
    <dgm:pt modelId="{DC29F6E7-FCFD-0D4B-9146-467171EBB423}" type="pres">
      <dgm:prSet presAssocID="{1A12FE64-ADD8-B14B-9517-A74479A4F7C4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8C703701-B1A4-D341-9B14-18E4F4F2D5E2}" type="presOf" srcId="{1A12FE64-ADD8-B14B-9517-A74479A4F7C4}" destId="{DC29F6E7-FCFD-0D4B-9146-467171EBB423}" srcOrd="0" destOrd="0" presId="urn:microsoft.com/office/officeart/2005/8/layout/pList1"/>
    <dgm:cxn modelId="{F2447E18-4EC1-C340-94C7-76712E234946}" type="presOf" srcId="{BD288C40-C545-8F41-BE91-93C471E594B8}" destId="{FE99EB89-E9F6-1B48-9B0B-E1AA054C6F16}" srcOrd="0" destOrd="0" presId="urn:microsoft.com/office/officeart/2005/8/layout/pList1"/>
    <dgm:cxn modelId="{D29FBA18-F747-8947-99B8-747EB97E820A}" srcId="{B27AAE1C-2E18-554B-AC45-F89B21C164A6}" destId="{ACF49F31-6B64-B24F-9C75-9F84890532DB}" srcOrd="1" destOrd="0" parTransId="{102C550B-4A6C-9149-9EAB-C91FF41F51BE}" sibTransId="{1EC9E482-4470-A742-B4CB-765991C6CF71}"/>
    <dgm:cxn modelId="{0240505C-1AF8-784C-B8B1-86E9B4F9D699}" srcId="{B27AAE1C-2E18-554B-AC45-F89B21C164A6}" destId="{1A12FE64-ADD8-B14B-9517-A74479A4F7C4}" srcOrd="2" destOrd="0" parTransId="{15F42CC3-6156-D849-AF5F-77653856C943}" sibTransId="{914EA7EA-79D1-314D-B233-6F29C0647902}"/>
    <dgm:cxn modelId="{8F277B44-5A59-B543-A3F9-E8BB810CDEC5}" srcId="{B27AAE1C-2E18-554B-AC45-F89B21C164A6}" destId="{335D895A-CF67-CF40-A7B2-AE6234877266}" srcOrd="0" destOrd="0" parTransId="{F1612739-F37D-714C-9307-9D4783B92D16}" sibTransId="{BD288C40-C545-8F41-BE91-93C471E594B8}"/>
    <dgm:cxn modelId="{2CE70368-41AE-CF42-A832-5B4DF154DFE3}" type="presOf" srcId="{335D895A-CF67-CF40-A7B2-AE6234877266}" destId="{8CC1F404-C1B3-6943-B54F-1C664862D543}" srcOrd="0" destOrd="0" presId="urn:microsoft.com/office/officeart/2005/8/layout/pList1"/>
    <dgm:cxn modelId="{26A8507B-DDC1-3746-A706-C2A80B672349}" type="presOf" srcId="{ACF49F31-6B64-B24F-9C75-9F84890532DB}" destId="{890E7C2A-0F8A-8241-B54A-E03C6FA67B55}" srcOrd="0" destOrd="0" presId="urn:microsoft.com/office/officeart/2005/8/layout/pList1"/>
    <dgm:cxn modelId="{05DFED8F-2F76-9F4B-9D10-35D92375D28A}" type="presOf" srcId="{1EC9E482-4470-A742-B4CB-765991C6CF71}" destId="{C7BEE4B4-9F0D-0B4C-83E2-9EB4C4A8158A}" srcOrd="0" destOrd="0" presId="urn:microsoft.com/office/officeart/2005/8/layout/pList1"/>
    <dgm:cxn modelId="{ACA77E98-7314-BD4F-8AA8-1B039B6B347E}" type="presOf" srcId="{B27AAE1C-2E18-554B-AC45-F89B21C164A6}" destId="{8A3A64BB-6F0E-FA4E-8F8F-5C5610E750E6}" srcOrd="0" destOrd="0" presId="urn:microsoft.com/office/officeart/2005/8/layout/pList1"/>
    <dgm:cxn modelId="{3C4346A1-4D41-5C4E-8626-FA770CDB196B}" type="presParOf" srcId="{8A3A64BB-6F0E-FA4E-8F8F-5C5610E750E6}" destId="{971E0528-792D-9B42-827C-29C019EE8F08}" srcOrd="0" destOrd="0" presId="urn:microsoft.com/office/officeart/2005/8/layout/pList1"/>
    <dgm:cxn modelId="{9D02DBB5-D78D-454D-ADAF-4B7C1AF356C0}" type="presParOf" srcId="{971E0528-792D-9B42-827C-29C019EE8F08}" destId="{7D8862AD-680B-A849-919E-ADCF29400766}" srcOrd="0" destOrd="0" presId="urn:microsoft.com/office/officeart/2005/8/layout/pList1"/>
    <dgm:cxn modelId="{B6F726D7-D3BB-EF46-98D4-343CA47D5E30}" type="presParOf" srcId="{971E0528-792D-9B42-827C-29C019EE8F08}" destId="{8CC1F404-C1B3-6943-B54F-1C664862D543}" srcOrd="1" destOrd="0" presId="urn:microsoft.com/office/officeart/2005/8/layout/pList1"/>
    <dgm:cxn modelId="{A50BB11C-0FD3-9443-B971-040C89AE7CED}" type="presParOf" srcId="{8A3A64BB-6F0E-FA4E-8F8F-5C5610E750E6}" destId="{FE99EB89-E9F6-1B48-9B0B-E1AA054C6F16}" srcOrd="1" destOrd="0" presId="urn:microsoft.com/office/officeart/2005/8/layout/pList1"/>
    <dgm:cxn modelId="{2E0C5806-451A-5543-9FE8-01E904C40D51}" type="presParOf" srcId="{8A3A64BB-6F0E-FA4E-8F8F-5C5610E750E6}" destId="{25C50F25-AEAA-BA42-B867-5D80932CA8BC}" srcOrd="2" destOrd="0" presId="urn:microsoft.com/office/officeart/2005/8/layout/pList1"/>
    <dgm:cxn modelId="{8952B516-8BF6-D14C-8940-DBB7FAB57A63}" type="presParOf" srcId="{25C50F25-AEAA-BA42-B867-5D80932CA8BC}" destId="{60FC1F16-E189-9546-AA54-43156B40F973}" srcOrd="0" destOrd="0" presId="urn:microsoft.com/office/officeart/2005/8/layout/pList1"/>
    <dgm:cxn modelId="{429513CA-323A-BD47-B103-30D15521CBD6}" type="presParOf" srcId="{25C50F25-AEAA-BA42-B867-5D80932CA8BC}" destId="{890E7C2A-0F8A-8241-B54A-E03C6FA67B55}" srcOrd="1" destOrd="0" presId="urn:microsoft.com/office/officeart/2005/8/layout/pList1"/>
    <dgm:cxn modelId="{A1CDA90C-E1C0-8140-AC84-92B8CC7385D5}" type="presParOf" srcId="{8A3A64BB-6F0E-FA4E-8F8F-5C5610E750E6}" destId="{C7BEE4B4-9F0D-0B4C-83E2-9EB4C4A8158A}" srcOrd="3" destOrd="0" presId="urn:microsoft.com/office/officeart/2005/8/layout/pList1"/>
    <dgm:cxn modelId="{26DF0430-67CB-C842-9F5E-1E0B4E80F53C}" type="presParOf" srcId="{8A3A64BB-6F0E-FA4E-8F8F-5C5610E750E6}" destId="{20FDEC9D-B82A-DC4A-A879-712744117D4F}" srcOrd="4" destOrd="0" presId="urn:microsoft.com/office/officeart/2005/8/layout/pList1"/>
    <dgm:cxn modelId="{516D8825-3BB6-B941-AADA-69B6662478CD}" type="presParOf" srcId="{20FDEC9D-B82A-DC4A-A879-712744117D4F}" destId="{F5B7D93D-6F8F-D643-982F-2F13817E1ABE}" srcOrd="0" destOrd="0" presId="urn:microsoft.com/office/officeart/2005/8/layout/pList1"/>
    <dgm:cxn modelId="{7266515D-90CE-FE4E-AC8E-8800A50D38A1}" type="presParOf" srcId="{20FDEC9D-B82A-DC4A-A879-712744117D4F}" destId="{DC29F6E7-FCFD-0D4B-9146-467171EBB42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9C89DE-A43C-4BF1-B31A-05012E59025E}" type="doc">
      <dgm:prSet loTypeId="urn:microsoft.com/office/officeart/2005/8/layout/target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9BC21861-0F27-4996-85B9-A5A0F58A4D59}">
      <dgm:prSet phldrT="[Texte]" custT="1"/>
      <dgm:spPr>
        <a:solidFill>
          <a:srgbClr val="FDC062"/>
        </a:solidFill>
      </dgm:spPr>
      <dgm:t>
        <a:bodyPr/>
        <a:lstStyle/>
        <a:p>
          <a:r>
            <a:rPr lang="fr-FR" sz="2400" b="1" dirty="0">
              <a:latin typeface="Swis721 Cn BT" panose="020B0506020202030204" pitchFamily="34" charset="0"/>
            </a:rPr>
            <a:t>Pôle urbain interdépartemental</a:t>
          </a:r>
          <a:endParaRPr lang="fr-FR" sz="3600" b="1" dirty="0">
            <a:latin typeface="Swis721 Cn BT" panose="020B0506020202030204" pitchFamily="34" charset="0"/>
          </a:endParaRPr>
        </a:p>
      </dgm:t>
    </dgm:pt>
    <dgm:pt modelId="{EC009350-B115-4259-B1D3-DD660CACF4D5}" type="parTrans" cxnId="{43031267-B648-4B17-82B7-EB722DA37CF5}">
      <dgm:prSet/>
      <dgm:spPr/>
      <dgm:t>
        <a:bodyPr/>
        <a:lstStyle/>
        <a:p>
          <a:endParaRPr lang="fr-FR" sz="1600">
            <a:latin typeface="Swis721 Cn BT" panose="020B0506020202030204" pitchFamily="34" charset="0"/>
          </a:endParaRPr>
        </a:p>
      </dgm:t>
    </dgm:pt>
    <dgm:pt modelId="{9C75DC5E-D596-48BE-8D5E-7B5E259D1B04}" type="sibTrans" cxnId="{43031267-B648-4B17-82B7-EB722DA37CF5}">
      <dgm:prSet/>
      <dgm:spPr/>
      <dgm:t>
        <a:bodyPr/>
        <a:lstStyle/>
        <a:p>
          <a:endParaRPr lang="fr-FR" sz="1600">
            <a:latin typeface="Swis721 Cn BT" panose="020B0506020202030204" pitchFamily="34" charset="0"/>
          </a:endParaRPr>
        </a:p>
      </dgm:t>
    </dgm:pt>
    <dgm:pt modelId="{F6823728-DD7E-492D-8B28-EF885CE9F166}">
      <dgm:prSet phldrT="[Texte]" custT="1"/>
      <dgm:spPr/>
      <dgm:t>
        <a:bodyPr/>
        <a:lstStyle/>
        <a:p>
          <a:r>
            <a:rPr lang="fr-FR" sz="2400" b="1" dirty="0">
              <a:latin typeface="Swis721 Cn BT" panose="020B0506020202030204" pitchFamily="34" charset="0"/>
            </a:rPr>
            <a:t>Pôle urbain local ou départemental</a:t>
          </a:r>
        </a:p>
      </dgm:t>
    </dgm:pt>
    <dgm:pt modelId="{A70DBCD7-CFE3-4B88-8704-1F9FD1C11604}" type="parTrans" cxnId="{E5FF8709-47C6-4A18-9482-1C101FEA5806}">
      <dgm:prSet/>
      <dgm:spPr/>
      <dgm:t>
        <a:bodyPr/>
        <a:lstStyle/>
        <a:p>
          <a:endParaRPr lang="fr-FR" sz="1600">
            <a:latin typeface="Swis721 Cn BT" panose="020B0506020202030204" pitchFamily="34" charset="0"/>
          </a:endParaRPr>
        </a:p>
      </dgm:t>
    </dgm:pt>
    <dgm:pt modelId="{EFBBB60A-139A-44A3-A9B3-51E6F9F11140}" type="sibTrans" cxnId="{E5FF8709-47C6-4A18-9482-1C101FEA5806}">
      <dgm:prSet/>
      <dgm:spPr/>
      <dgm:t>
        <a:bodyPr/>
        <a:lstStyle/>
        <a:p>
          <a:endParaRPr lang="fr-FR" sz="1600">
            <a:latin typeface="Swis721 Cn BT" panose="020B0506020202030204" pitchFamily="34" charset="0"/>
          </a:endParaRPr>
        </a:p>
      </dgm:t>
    </dgm:pt>
    <dgm:pt modelId="{1548A6BA-7454-4F54-B665-1D56D9B8D1F5}">
      <dgm:prSet phldrT="[Texte]" custT="1"/>
      <dgm:spPr>
        <a:solidFill>
          <a:srgbClr val="EC655A"/>
        </a:solidFill>
      </dgm:spPr>
      <dgm:t>
        <a:bodyPr/>
        <a:lstStyle/>
        <a:p>
          <a:r>
            <a:rPr lang="fr-FR" sz="2400" b="1" dirty="0">
              <a:latin typeface="Swis721 Cn BT" panose="020B0506020202030204" pitchFamily="34" charset="0"/>
            </a:rPr>
            <a:t>Pôle rural</a:t>
          </a:r>
        </a:p>
      </dgm:t>
    </dgm:pt>
    <dgm:pt modelId="{CBE544FB-611C-428F-B579-19D45CF648C7}" type="parTrans" cxnId="{950BB155-50BE-45FD-B11E-5160BD355799}">
      <dgm:prSet/>
      <dgm:spPr/>
      <dgm:t>
        <a:bodyPr/>
        <a:lstStyle/>
        <a:p>
          <a:endParaRPr lang="fr-FR" sz="1600">
            <a:latin typeface="Swis721 Cn BT" panose="020B0506020202030204" pitchFamily="34" charset="0"/>
          </a:endParaRPr>
        </a:p>
      </dgm:t>
    </dgm:pt>
    <dgm:pt modelId="{A0BD4AB4-A512-4878-A670-2EBED771069C}" type="sibTrans" cxnId="{950BB155-50BE-45FD-B11E-5160BD355799}">
      <dgm:prSet/>
      <dgm:spPr/>
      <dgm:t>
        <a:bodyPr/>
        <a:lstStyle/>
        <a:p>
          <a:endParaRPr lang="fr-FR" sz="1600">
            <a:latin typeface="Swis721 Cn BT" panose="020B0506020202030204" pitchFamily="34" charset="0"/>
          </a:endParaRPr>
        </a:p>
      </dgm:t>
    </dgm:pt>
    <dgm:pt modelId="{E0B1CCCB-E63C-47C1-A88E-8D0DD3C84D85}" type="pres">
      <dgm:prSet presAssocID="{AF9C89DE-A43C-4BF1-B31A-05012E59025E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426AAD32-50C6-4915-ABA6-CDF25A2E1D5C}" type="pres">
      <dgm:prSet presAssocID="{AF9C89DE-A43C-4BF1-B31A-05012E59025E}" presName="outerBox" presStyleCnt="0"/>
      <dgm:spPr/>
    </dgm:pt>
    <dgm:pt modelId="{EE5353D1-1964-4D4E-BF50-97F07EBD3B40}" type="pres">
      <dgm:prSet presAssocID="{AF9C89DE-A43C-4BF1-B31A-05012E59025E}" presName="outerBoxParent" presStyleLbl="node1" presStyleIdx="0" presStyleCnt="3"/>
      <dgm:spPr/>
    </dgm:pt>
    <dgm:pt modelId="{1E778D91-06BC-4ACC-94B2-20B0A09E70C5}" type="pres">
      <dgm:prSet presAssocID="{AF9C89DE-A43C-4BF1-B31A-05012E59025E}" presName="outerBoxChildren" presStyleCnt="0"/>
      <dgm:spPr/>
    </dgm:pt>
    <dgm:pt modelId="{ABD2D5A0-F1E0-4D4A-97E1-BE3F0ADA1A32}" type="pres">
      <dgm:prSet presAssocID="{AF9C89DE-A43C-4BF1-B31A-05012E59025E}" presName="middleBox" presStyleCnt="0"/>
      <dgm:spPr/>
    </dgm:pt>
    <dgm:pt modelId="{00041182-F554-4689-AF61-78506B8C467F}" type="pres">
      <dgm:prSet presAssocID="{AF9C89DE-A43C-4BF1-B31A-05012E59025E}" presName="middleBoxParent" presStyleLbl="node1" presStyleIdx="1" presStyleCnt="3" custScaleY="91727" custLinFactNeighborY="7303"/>
      <dgm:spPr/>
    </dgm:pt>
    <dgm:pt modelId="{ACA84A05-537E-4056-87B6-B68F250A4081}" type="pres">
      <dgm:prSet presAssocID="{AF9C89DE-A43C-4BF1-B31A-05012E59025E}" presName="middleBoxChildren" presStyleCnt="0"/>
      <dgm:spPr/>
    </dgm:pt>
    <dgm:pt modelId="{7F7BFB6A-5A27-4D64-9787-DE592B43ECD7}" type="pres">
      <dgm:prSet presAssocID="{AF9C89DE-A43C-4BF1-B31A-05012E59025E}" presName="centerBox" presStyleCnt="0"/>
      <dgm:spPr/>
    </dgm:pt>
    <dgm:pt modelId="{C55201AF-5E02-4FA2-9091-BF8DE8194768}" type="pres">
      <dgm:prSet presAssocID="{AF9C89DE-A43C-4BF1-B31A-05012E59025E}" presName="centerBoxParent" presStyleLbl="node1" presStyleIdx="2" presStyleCnt="3" custScaleY="85222" custLinFactNeighborY="16595"/>
      <dgm:spPr/>
    </dgm:pt>
  </dgm:ptLst>
  <dgm:cxnLst>
    <dgm:cxn modelId="{E5FF8709-47C6-4A18-9482-1C101FEA5806}" srcId="{AF9C89DE-A43C-4BF1-B31A-05012E59025E}" destId="{F6823728-DD7E-492D-8B28-EF885CE9F166}" srcOrd="1" destOrd="0" parTransId="{A70DBCD7-CFE3-4B88-8704-1F9FD1C11604}" sibTransId="{EFBBB60A-139A-44A3-A9B3-51E6F9F11140}"/>
    <dgm:cxn modelId="{43031267-B648-4B17-82B7-EB722DA37CF5}" srcId="{AF9C89DE-A43C-4BF1-B31A-05012E59025E}" destId="{9BC21861-0F27-4996-85B9-A5A0F58A4D59}" srcOrd="0" destOrd="0" parTransId="{EC009350-B115-4259-B1D3-DD660CACF4D5}" sibTransId="{9C75DC5E-D596-48BE-8D5E-7B5E259D1B04}"/>
    <dgm:cxn modelId="{ADF1C672-4783-45C1-95D8-479175AE827F}" type="presOf" srcId="{AF9C89DE-A43C-4BF1-B31A-05012E59025E}" destId="{E0B1CCCB-E63C-47C1-A88E-8D0DD3C84D85}" srcOrd="0" destOrd="0" presId="urn:microsoft.com/office/officeart/2005/8/layout/target2"/>
    <dgm:cxn modelId="{950BB155-50BE-45FD-B11E-5160BD355799}" srcId="{AF9C89DE-A43C-4BF1-B31A-05012E59025E}" destId="{1548A6BA-7454-4F54-B665-1D56D9B8D1F5}" srcOrd="2" destOrd="0" parTransId="{CBE544FB-611C-428F-B579-19D45CF648C7}" sibTransId="{A0BD4AB4-A512-4878-A670-2EBED771069C}"/>
    <dgm:cxn modelId="{C82E9B96-4A9C-47C9-9261-CF275B407911}" type="presOf" srcId="{9BC21861-0F27-4996-85B9-A5A0F58A4D59}" destId="{EE5353D1-1964-4D4E-BF50-97F07EBD3B40}" srcOrd="0" destOrd="0" presId="urn:microsoft.com/office/officeart/2005/8/layout/target2"/>
    <dgm:cxn modelId="{719DE9A3-838E-45BC-9DC7-B6BD25F5DF35}" type="presOf" srcId="{F6823728-DD7E-492D-8B28-EF885CE9F166}" destId="{00041182-F554-4689-AF61-78506B8C467F}" srcOrd="0" destOrd="0" presId="urn:microsoft.com/office/officeart/2005/8/layout/target2"/>
    <dgm:cxn modelId="{8E0247B2-E2DA-413D-8857-3BA3BE8DC639}" type="presOf" srcId="{1548A6BA-7454-4F54-B665-1D56D9B8D1F5}" destId="{C55201AF-5E02-4FA2-9091-BF8DE8194768}" srcOrd="0" destOrd="0" presId="urn:microsoft.com/office/officeart/2005/8/layout/target2"/>
    <dgm:cxn modelId="{416D405E-960E-4185-B5C4-E36B1D90CB7A}" type="presParOf" srcId="{E0B1CCCB-E63C-47C1-A88E-8D0DD3C84D85}" destId="{426AAD32-50C6-4915-ABA6-CDF25A2E1D5C}" srcOrd="0" destOrd="0" presId="urn:microsoft.com/office/officeart/2005/8/layout/target2"/>
    <dgm:cxn modelId="{F80AD6B8-76D9-4F72-B417-49682A15DC25}" type="presParOf" srcId="{426AAD32-50C6-4915-ABA6-CDF25A2E1D5C}" destId="{EE5353D1-1964-4D4E-BF50-97F07EBD3B40}" srcOrd="0" destOrd="0" presId="urn:microsoft.com/office/officeart/2005/8/layout/target2"/>
    <dgm:cxn modelId="{8CE075BE-CC21-4657-AC02-FFFBBCA77A34}" type="presParOf" srcId="{426AAD32-50C6-4915-ABA6-CDF25A2E1D5C}" destId="{1E778D91-06BC-4ACC-94B2-20B0A09E70C5}" srcOrd="1" destOrd="0" presId="urn:microsoft.com/office/officeart/2005/8/layout/target2"/>
    <dgm:cxn modelId="{6A7CB14B-A7BA-43BE-AC23-79AAEF016E22}" type="presParOf" srcId="{E0B1CCCB-E63C-47C1-A88E-8D0DD3C84D85}" destId="{ABD2D5A0-F1E0-4D4A-97E1-BE3F0ADA1A32}" srcOrd="1" destOrd="0" presId="urn:microsoft.com/office/officeart/2005/8/layout/target2"/>
    <dgm:cxn modelId="{2E9E8990-C7D0-47BE-AB31-069784A9EC37}" type="presParOf" srcId="{ABD2D5A0-F1E0-4D4A-97E1-BE3F0ADA1A32}" destId="{00041182-F554-4689-AF61-78506B8C467F}" srcOrd="0" destOrd="0" presId="urn:microsoft.com/office/officeart/2005/8/layout/target2"/>
    <dgm:cxn modelId="{6A331D91-D328-4225-9F4F-502438F1F1E0}" type="presParOf" srcId="{ABD2D5A0-F1E0-4D4A-97E1-BE3F0ADA1A32}" destId="{ACA84A05-537E-4056-87B6-B68F250A4081}" srcOrd="1" destOrd="0" presId="urn:microsoft.com/office/officeart/2005/8/layout/target2"/>
    <dgm:cxn modelId="{8A808EBB-92B7-487E-B149-35E0221EC9FB}" type="presParOf" srcId="{E0B1CCCB-E63C-47C1-A88E-8D0DD3C84D85}" destId="{7F7BFB6A-5A27-4D64-9787-DE592B43ECD7}" srcOrd="2" destOrd="0" presId="urn:microsoft.com/office/officeart/2005/8/layout/target2"/>
    <dgm:cxn modelId="{078D35DC-220A-45AE-8285-C52DA1528B08}" type="presParOf" srcId="{7F7BFB6A-5A27-4D64-9787-DE592B43ECD7}" destId="{C55201AF-5E02-4FA2-9091-BF8DE8194768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EF3AFB-4347-4A56-9A04-6D333DCA49FA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89A98B40-E781-4E0C-A35F-92676741F63C}">
      <dgm:prSet phldrT="[Texte]" custT="1"/>
      <dgm:spPr/>
      <dgm:t>
        <a:bodyPr/>
        <a:lstStyle/>
        <a:p>
          <a:r>
            <a:rPr lang="fr-FR" sz="1400" b="0" dirty="0">
              <a:latin typeface="Swis721 Cn BT" panose="020B0506020202030204" pitchFamily="34" charset="0"/>
            </a:rPr>
            <a:t>Stationnement vélo sécurisé</a:t>
          </a:r>
        </a:p>
      </dgm:t>
    </dgm:pt>
    <dgm:pt modelId="{459839E2-2861-41BA-9B92-9D778DC6BDB1}" type="parTrans" cxnId="{8EE41009-28E5-440D-9383-E0AD2A8E9A8D}">
      <dgm:prSet/>
      <dgm:spPr/>
      <dgm:t>
        <a:bodyPr/>
        <a:lstStyle/>
        <a:p>
          <a:endParaRPr lang="fr-FR" sz="2800" b="0">
            <a:latin typeface="Swis721 Cn BT" panose="020B0506020202030204" pitchFamily="34" charset="0"/>
          </a:endParaRPr>
        </a:p>
      </dgm:t>
    </dgm:pt>
    <dgm:pt modelId="{4E2CD100-0F24-4701-9FD9-A7C9EF044DC5}" type="sibTrans" cxnId="{8EE41009-28E5-440D-9383-E0AD2A8E9A8D}">
      <dgm:prSet/>
      <dgm:spPr/>
      <dgm:t>
        <a:bodyPr/>
        <a:lstStyle/>
        <a:p>
          <a:endParaRPr lang="fr-FR" sz="2800" b="0">
            <a:latin typeface="Swis721 Cn BT" panose="020B0506020202030204" pitchFamily="34" charset="0"/>
          </a:endParaRPr>
        </a:p>
      </dgm:t>
    </dgm:pt>
    <dgm:pt modelId="{2EA39396-E10F-4141-B7F7-C577C389F7F1}">
      <dgm:prSet phldrT="[Texte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Swis721 Cn BT" panose="020B0506020202030204" pitchFamily="34" charset="0"/>
              <a:ea typeface="+mn-ea"/>
              <a:cs typeface="Arial"/>
            </a:rPr>
            <a:t>Espace multiservices</a:t>
          </a:r>
        </a:p>
      </dgm:t>
    </dgm:pt>
    <dgm:pt modelId="{51BCE06D-3208-4C41-9E66-13B7CECAC488}" type="parTrans" cxnId="{A0FCEF64-052F-4D61-B720-F645A4DF6420}">
      <dgm:prSet/>
      <dgm:spPr/>
      <dgm:t>
        <a:bodyPr/>
        <a:lstStyle/>
        <a:p>
          <a:endParaRPr lang="fr-FR" sz="2000" b="0">
            <a:latin typeface="Swis721 Cn BT" panose="020B0506020202030204" pitchFamily="34" charset="0"/>
          </a:endParaRPr>
        </a:p>
      </dgm:t>
    </dgm:pt>
    <dgm:pt modelId="{9B04B009-C41A-4419-83F6-F730675A60B8}" type="sibTrans" cxnId="{A0FCEF64-052F-4D61-B720-F645A4DF6420}">
      <dgm:prSet/>
      <dgm:spPr/>
      <dgm:t>
        <a:bodyPr/>
        <a:lstStyle/>
        <a:p>
          <a:endParaRPr lang="fr-FR" sz="2000" b="0">
            <a:latin typeface="Swis721 Cn BT" panose="020B0506020202030204" pitchFamily="34" charset="0"/>
          </a:endParaRPr>
        </a:p>
      </dgm:t>
    </dgm:pt>
    <dgm:pt modelId="{8B7B5AF2-C3F1-49FB-9230-AEE4EC2F93C1}">
      <dgm:prSet phldrT="[Texte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Swis721 Cn BT" panose="020B0506020202030204" pitchFamily="34" charset="0"/>
              <a:ea typeface="+mn-ea"/>
              <a:cs typeface="Arial"/>
            </a:rPr>
            <a:t>Toilettes / point d’eau</a:t>
          </a:r>
        </a:p>
      </dgm:t>
    </dgm:pt>
    <dgm:pt modelId="{DBD34A12-FA06-4E8A-ACA3-5F3825ECB22A}" type="parTrans" cxnId="{B3040C61-1087-4D9B-A41B-9B41EB20985F}">
      <dgm:prSet/>
      <dgm:spPr/>
      <dgm:t>
        <a:bodyPr/>
        <a:lstStyle/>
        <a:p>
          <a:endParaRPr lang="fr-FR" b="0"/>
        </a:p>
      </dgm:t>
    </dgm:pt>
    <dgm:pt modelId="{10FE30CB-EAF9-4A17-A089-9628F9FCB0DD}" type="sibTrans" cxnId="{B3040C61-1087-4D9B-A41B-9B41EB20985F}">
      <dgm:prSet/>
      <dgm:spPr/>
      <dgm:t>
        <a:bodyPr/>
        <a:lstStyle/>
        <a:p>
          <a:endParaRPr lang="fr-FR" b="0"/>
        </a:p>
      </dgm:t>
    </dgm:pt>
    <dgm:pt modelId="{D64B7C4D-2DAF-4C17-990E-1DB071B6861E}">
      <dgm:prSet phldrT="[Texte]"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Swis721 Cn BT" panose="020B0506020202030204" pitchFamily="34" charset="0"/>
              <a:ea typeface="+mn-ea"/>
              <a:cs typeface="Arial"/>
            </a:rPr>
            <a:t>Guichet d’information sur l’offre de mobilité</a:t>
          </a:r>
        </a:p>
      </dgm:t>
    </dgm:pt>
    <dgm:pt modelId="{94D02359-67B4-4059-8231-39D5EAF771AA}" type="parTrans" cxnId="{1E00AC8F-EC46-4869-A734-280F76C7C838}">
      <dgm:prSet/>
      <dgm:spPr/>
      <dgm:t>
        <a:bodyPr/>
        <a:lstStyle/>
        <a:p>
          <a:endParaRPr lang="fr-FR" b="0"/>
        </a:p>
      </dgm:t>
    </dgm:pt>
    <dgm:pt modelId="{E1E2F2AA-DD1E-4A2F-9B9D-89874607D253}" type="sibTrans" cxnId="{1E00AC8F-EC46-4869-A734-280F76C7C838}">
      <dgm:prSet/>
      <dgm:spPr/>
      <dgm:t>
        <a:bodyPr/>
        <a:lstStyle/>
        <a:p>
          <a:endParaRPr lang="fr-FR" b="0"/>
        </a:p>
      </dgm:t>
    </dgm:pt>
    <dgm:pt modelId="{0E9CF7DD-5A75-45A3-9214-EBDCC46590A5}" type="pres">
      <dgm:prSet presAssocID="{DDEF3AFB-4347-4A56-9A04-6D333DCA49FA}" presName="diagram" presStyleCnt="0">
        <dgm:presLayoutVars>
          <dgm:dir/>
          <dgm:resizeHandles val="exact"/>
        </dgm:presLayoutVars>
      </dgm:prSet>
      <dgm:spPr/>
    </dgm:pt>
    <dgm:pt modelId="{B12D0D2F-13C6-40E4-8A4F-A19B7585D2F2}" type="pres">
      <dgm:prSet presAssocID="{89A98B40-E781-4E0C-A35F-92676741F63C}" presName="node" presStyleLbl="node1" presStyleIdx="0" presStyleCnt="4">
        <dgm:presLayoutVars>
          <dgm:bulletEnabled val="1"/>
        </dgm:presLayoutVars>
      </dgm:prSet>
      <dgm:spPr/>
    </dgm:pt>
    <dgm:pt modelId="{9374965B-8522-4205-8547-575D3F7DC4F2}" type="pres">
      <dgm:prSet presAssocID="{4E2CD100-0F24-4701-9FD9-A7C9EF044DC5}" presName="sibTrans" presStyleCnt="0"/>
      <dgm:spPr/>
    </dgm:pt>
    <dgm:pt modelId="{0B189FAA-2BA6-41B9-B34A-BAFF1E4F2B6B}" type="pres">
      <dgm:prSet presAssocID="{2EA39396-E10F-4141-B7F7-C577C389F7F1}" presName="node" presStyleLbl="node1" presStyleIdx="1" presStyleCnt="4">
        <dgm:presLayoutVars>
          <dgm:bulletEnabled val="1"/>
        </dgm:presLayoutVars>
      </dgm:prSet>
      <dgm:spPr/>
    </dgm:pt>
    <dgm:pt modelId="{D26F420E-C011-4028-8FAC-618FFDDC0611}" type="pres">
      <dgm:prSet presAssocID="{9B04B009-C41A-4419-83F6-F730675A60B8}" presName="sibTrans" presStyleCnt="0"/>
      <dgm:spPr/>
    </dgm:pt>
    <dgm:pt modelId="{852582D3-D962-4B93-878C-23C85901CE46}" type="pres">
      <dgm:prSet presAssocID="{8B7B5AF2-C3F1-49FB-9230-AEE4EC2F93C1}" presName="node" presStyleLbl="node1" presStyleIdx="2" presStyleCnt="4">
        <dgm:presLayoutVars>
          <dgm:bulletEnabled val="1"/>
        </dgm:presLayoutVars>
      </dgm:prSet>
      <dgm:spPr/>
    </dgm:pt>
    <dgm:pt modelId="{289A879C-0E2E-44A2-AB22-3AE6E9647495}" type="pres">
      <dgm:prSet presAssocID="{10FE30CB-EAF9-4A17-A089-9628F9FCB0DD}" presName="sibTrans" presStyleCnt="0"/>
      <dgm:spPr/>
    </dgm:pt>
    <dgm:pt modelId="{AA1C6554-70C3-4C8A-BC20-C5CA1E56AA22}" type="pres">
      <dgm:prSet presAssocID="{D64B7C4D-2DAF-4C17-990E-1DB071B6861E}" presName="node" presStyleLbl="node1" presStyleIdx="3" presStyleCnt="4" custScaleX="139075">
        <dgm:presLayoutVars>
          <dgm:bulletEnabled val="1"/>
        </dgm:presLayoutVars>
      </dgm:prSet>
      <dgm:spPr/>
    </dgm:pt>
  </dgm:ptLst>
  <dgm:cxnLst>
    <dgm:cxn modelId="{8EE41009-28E5-440D-9383-E0AD2A8E9A8D}" srcId="{DDEF3AFB-4347-4A56-9A04-6D333DCA49FA}" destId="{89A98B40-E781-4E0C-A35F-92676741F63C}" srcOrd="0" destOrd="0" parTransId="{459839E2-2861-41BA-9B92-9D778DC6BDB1}" sibTransId="{4E2CD100-0F24-4701-9FD9-A7C9EF044DC5}"/>
    <dgm:cxn modelId="{90EB471F-BA70-43F9-9993-571E2E2DD234}" type="presOf" srcId="{2EA39396-E10F-4141-B7F7-C577C389F7F1}" destId="{0B189FAA-2BA6-41B9-B34A-BAFF1E4F2B6B}" srcOrd="0" destOrd="0" presId="urn:microsoft.com/office/officeart/2005/8/layout/default"/>
    <dgm:cxn modelId="{B3040C61-1087-4D9B-A41B-9B41EB20985F}" srcId="{DDEF3AFB-4347-4A56-9A04-6D333DCA49FA}" destId="{8B7B5AF2-C3F1-49FB-9230-AEE4EC2F93C1}" srcOrd="2" destOrd="0" parTransId="{DBD34A12-FA06-4E8A-ACA3-5F3825ECB22A}" sibTransId="{10FE30CB-EAF9-4A17-A089-9628F9FCB0DD}"/>
    <dgm:cxn modelId="{A0FCEF64-052F-4D61-B720-F645A4DF6420}" srcId="{DDEF3AFB-4347-4A56-9A04-6D333DCA49FA}" destId="{2EA39396-E10F-4141-B7F7-C577C389F7F1}" srcOrd="1" destOrd="0" parTransId="{51BCE06D-3208-4C41-9E66-13B7CECAC488}" sibTransId="{9B04B009-C41A-4419-83F6-F730675A60B8}"/>
    <dgm:cxn modelId="{8686606F-DA44-4CE6-9489-AD50108545CE}" type="presOf" srcId="{89A98B40-E781-4E0C-A35F-92676741F63C}" destId="{B12D0D2F-13C6-40E4-8A4F-A19B7585D2F2}" srcOrd="0" destOrd="0" presId="urn:microsoft.com/office/officeart/2005/8/layout/default"/>
    <dgm:cxn modelId="{1E00AC8F-EC46-4869-A734-280F76C7C838}" srcId="{DDEF3AFB-4347-4A56-9A04-6D333DCA49FA}" destId="{D64B7C4D-2DAF-4C17-990E-1DB071B6861E}" srcOrd="3" destOrd="0" parTransId="{94D02359-67B4-4059-8231-39D5EAF771AA}" sibTransId="{E1E2F2AA-DD1E-4A2F-9B9D-89874607D253}"/>
    <dgm:cxn modelId="{AA6A08C9-C7A9-4C34-B855-46A2EC3AF100}" type="presOf" srcId="{D64B7C4D-2DAF-4C17-990E-1DB071B6861E}" destId="{AA1C6554-70C3-4C8A-BC20-C5CA1E56AA22}" srcOrd="0" destOrd="0" presId="urn:microsoft.com/office/officeart/2005/8/layout/default"/>
    <dgm:cxn modelId="{7BFF49CB-5E94-4D8B-A12F-DA572196E169}" type="presOf" srcId="{8B7B5AF2-C3F1-49FB-9230-AEE4EC2F93C1}" destId="{852582D3-D962-4B93-878C-23C85901CE46}" srcOrd="0" destOrd="0" presId="urn:microsoft.com/office/officeart/2005/8/layout/default"/>
    <dgm:cxn modelId="{B81B66E7-676C-46AC-AB3E-A7BDA2A3E150}" type="presOf" srcId="{DDEF3AFB-4347-4A56-9A04-6D333DCA49FA}" destId="{0E9CF7DD-5A75-45A3-9214-EBDCC46590A5}" srcOrd="0" destOrd="0" presId="urn:microsoft.com/office/officeart/2005/8/layout/default"/>
    <dgm:cxn modelId="{59B1B844-3741-4867-BB71-8B32DB72BE01}" type="presParOf" srcId="{0E9CF7DD-5A75-45A3-9214-EBDCC46590A5}" destId="{B12D0D2F-13C6-40E4-8A4F-A19B7585D2F2}" srcOrd="0" destOrd="0" presId="urn:microsoft.com/office/officeart/2005/8/layout/default"/>
    <dgm:cxn modelId="{2696D1EF-40B1-440F-BAC6-874505B4AFFA}" type="presParOf" srcId="{0E9CF7DD-5A75-45A3-9214-EBDCC46590A5}" destId="{9374965B-8522-4205-8547-575D3F7DC4F2}" srcOrd="1" destOrd="0" presId="urn:microsoft.com/office/officeart/2005/8/layout/default"/>
    <dgm:cxn modelId="{A3888C10-84B9-428F-9A71-A2E7B840879A}" type="presParOf" srcId="{0E9CF7DD-5A75-45A3-9214-EBDCC46590A5}" destId="{0B189FAA-2BA6-41B9-B34A-BAFF1E4F2B6B}" srcOrd="2" destOrd="0" presId="urn:microsoft.com/office/officeart/2005/8/layout/default"/>
    <dgm:cxn modelId="{0241A518-F438-4B35-8D2D-D76F33C2B4E0}" type="presParOf" srcId="{0E9CF7DD-5A75-45A3-9214-EBDCC46590A5}" destId="{D26F420E-C011-4028-8FAC-618FFDDC0611}" srcOrd="3" destOrd="0" presId="urn:microsoft.com/office/officeart/2005/8/layout/default"/>
    <dgm:cxn modelId="{62BA2744-D970-4158-B147-617B77347BA7}" type="presParOf" srcId="{0E9CF7DD-5A75-45A3-9214-EBDCC46590A5}" destId="{852582D3-D962-4B93-878C-23C85901CE46}" srcOrd="4" destOrd="0" presId="urn:microsoft.com/office/officeart/2005/8/layout/default"/>
    <dgm:cxn modelId="{4A0D0ABD-A840-488C-89B2-CAA4C1FF599A}" type="presParOf" srcId="{0E9CF7DD-5A75-45A3-9214-EBDCC46590A5}" destId="{289A879C-0E2E-44A2-AB22-3AE6E9647495}" srcOrd="5" destOrd="0" presId="urn:microsoft.com/office/officeart/2005/8/layout/default"/>
    <dgm:cxn modelId="{C297020E-BF17-40E7-849B-199DD3246864}" type="presParOf" srcId="{0E9CF7DD-5A75-45A3-9214-EBDCC46590A5}" destId="{AA1C6554-70C3-4C8A-BC20-C5CA1E56AA2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EF3AFB-4347-4A56-9A04-6D333DCA49FA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89A98B40-E781-4E0C-A35F-92676741F63C}">
      <dgm:prSet phldrT="[Texte]" custT="1"/>
      <dgm:spPr>
        <a:solidFill>
          <a:srgbClr val="F38047">
            <a:alpha val="80000"/>
          </a:srgbClr>
        </a:solidFill>
      </dgm:spPr>
      <dgm:t>
        <a:bodyPr/>
        <a:lstStyle/>
        <a:p>
          <a:r>
            <a:rPr lang="fr-FR" sz="1400" dirty="0">
              <a:latin typeface="Swis721 Cn BT" panose="020B0506020202030204" pitchFamily="34" charset="0"/>
            </a:rPr>
            <a:t>Stationnement vélo sécurisé et équipements de réparation en libre-service</a:t>
          </a:r>
        </a:p>
      </dgm:t>
    </dgm:pt>
    <dgm:pt modelId="{459839E2-2861-41BA-9B92-9D778DC6BDB1}" type="parTrans" cxnId="{8EE41009-28E5-440D-9383-E0AD2A8E9A8D}">
      <dgm:prSet/>
      <dgm:spPr/>
      <dgm:t>
        <a:bodyPr/>
        <a:lstStyle/>
        <a:p>
          <a:endParaRPr lang="fr-FR" sz="2400">
            <a:latin typeface="Swis721 Cn BT" panose="020B0506020202030204" pitchFamily="34" charset="0"/>
          </a:endParaRPr>
        </a:p>
      </dgm:t>
    </dgm:pt>
    <dgm:pt modelId="{4E2CD100-0F24-4701-9FD9-A7C9EF044DC5}" type="sibTrans" cxnId="{8EE41009-28E5-440D-9383-E0AD2A8E9A8D}">
      <dgm:prSet/>
      <dgm:spPr/>
      <dgm:t>
        <a:bodyPr/>
        <a:lstStyle/>
        <a:p>
          <a:endParaRPr lang="fr-FR" sz="2400">
            <a:latin typeface="Swis721 Cn BT" panose="020B0506020202030204" pitchFamily="34" charset="0"/>
          </a:endParaRPr>
        </a:p>
      </dgm:t>
    </dgm:pt>
    <dgm:pt modelId="{2EA39396-E10F-4141-B7F7-C577C389F7F1}">
      <dgm:prSet phldrT="[Texte]" custT="1"/>
      <dgm:spPr>
        <a:solidFill>
          <a:srgbClr val="F38047">
            <a:alpha val="80000"/>
          </a:srgbClr>
        </a:solidFill>
      </dgm:spPr>
      <dgm:t>
        <a:bodyPr/>
        <a:lstStyle/>
        <a:p>
          <a:r>
            <a:rPr lang="fr-FR" sz="1400" dirty="0">
              <a:latin typeface="Swis721 Cn BT" panose="020B0506020202030204" pitchFamily="34" charset="0"/>
            </a:rPr>
            <a:t>Abri bus / covoiturage</a:t>
          </a:r>
        </a:p>
      </dgm:t>
    </dgm:pt>
    <dgm:pt modelId="{51BCE06D-3208-4C41-9E66-13B7CECAC488}" type="parTrans" cxnId="{A0FCEF64-052F-4D61-B720-F645A4DF6420}">
      <dgm:prSet/>
      <dgm:spPr/>
      <dgm:t>
        <a:bodyPr/>
        <a:lstStyle/>
        <a:p>
          <a:endParaRPr lang="fr-FR">
            <a:latin typeface="Swis721 Cn BT" panose="020B0506020202030204" pitchFamily="34" charset="0"/>
          </a:endParaRPr>
        </a:p>
      </dgm:t>
    </dgm:pt>
    <dgm:pt modelId="{9B04B009-C41A-4419-83F6-F730675A60B8}" type="sibTrans" cxnId="{A0FCEF64-052F-4D61-B720-F645A4DF6420}">
      <dgm:prSet/>
      <dgm:spPr/>
      <dgm:t>
        <a:bodyPr/>
        <a:lstStyle/>
        <a:p>
          <a:endParaRPr lang="fr-FR">
            <a:latin typeface="Swis721 Cn BT" panose="020B0506020202030204" pitchFamily="34" charset="0"/>
          </a:endParaRPr>
        </a:p>
      </dgm:t>
    </dgm:pt>
    <dgm:pt modelId="{A16A8372-1001-4F61-8E75-282C1AC42C98}">
      <dgm:prSet phldrT="[Texte]" custT="1"/>
      <dgm:spPr>
        <a:solidFill>
          <a:srgbClr val="F38047">
            <a:alpha val="80000"/>
          </a:srgbClr>
        </a:solidFill>
      </dgm:spPr>
      <dgm:t>
        <a:bodyPr/>
        <a:lstStyle/>
        <a:p>
          <a:r>
            <a:rPr lang="fr-FR" sz="1400" dirty="0">
              <a:latin typeface="Swis721 Cn BT" panose="020B0506020202030204" pitchFamily="34" charset="0"/>
            </a:rPr>
            <a:t>Multiservices : </a:t>
          </a:r>
        </a:p>
        <a:p>
          <a:r>
            <a:rPr lang="fr-FR" sz="1400" dirty="0">
              <a:latin typeface="Swis721 Cn BT" panose="020B0506020202030204" pitchFamily="34" charset="0"/>
            </a:rPr>
            <a:t>toilettes / point d’eau et mobilier d’attente</a:t>
          </a:r>
        </a:p>
      </dgm:t>
    </dgm:pt>
    <dgm:pt modelId="{F7859228-72B8-4094-913C-EA32CFABE022}" type="parTrans" cxnId="{FB7BC8BC-7997-4F34-989F-368E84D14860}">
      <dgm:prSet/>
      <dgm:spPr/>
      <dgm:t>
        <a:bodyPr/>
        <a:lstStyle/>
        <a:p>
          <a:endParaRPr lang="fr-FR"/>
        </a:p>
      </dgm:t>
    </dgm:pt>
    <dgm:pt modelId="{BDE33EB5-B06B-42D5-8E72-3B1893321A71}" type="sibTrans" cxnId="{FB7BC8BC-7997-4F34-989F-368E84D14860}">
      <dgm:prSet/>
      <dgm:spPr/>
      <dgm:t>
        <a:bodyPr/>
        <a:lstStyle/>
        <a:p>
          <a:endParaRPr lang="fr-FR"/>
        </a:p>
      </dgm:t>
    </dgm:pt>
    <dgm:pt modelId="{0E9CF7DD-5A75-45A3-9214-EBDCC46590A5}" type="pres">
      <dgm:prSet presAssocID="{DDEF3AFB-4347-4A56-9A04-6D333DCA49FA}" presName="diagram" presStyleCnt="0">
        <dgm:presLayoutVars>
          <dgm:dir/>
          <dgm:resizeHandles val="exact"/>
        </dgm:presLayoutVars>
      </dgm:prSet>
      <dgm:spPr/>
    </dgm:pt>
    <dgm:pt modelId="{B12D0D2F-13C6-40E4-8A4F-A19B7585D2F2}" type="pres">
      <dgm:prSet presAssocID="{89A98B40-E781-4E0C-A35F-92676741F63C}" presName="node" presStyleLbl="node1" presStyleIdx="0" presStyleCnt="3" custScaleY="125628">
        <dgm:presLayoutVars>
          <dgm:bulletEnabled val="1"/>
        </dgm:presLayoutVars>
      </dgm:prSet>
      <dgm:spPr/>
    </dgm:pt>
    <dgm:pt modelId="{9374965B-8522-4205-8547-575D3F7DC4F2}" type="pres">
      <dgm:prSet presAssocID="{4E2CD100-0F24-4701-9FD9-A7C9EF044DC5}" presName="sibTrans" presStyleCnt="0"/>
      <dgm:spPr/>
    </dgm:pt>
    <dgm:pt modelId="{0B189FAA-2BA6-41B9-B34A-BAFF1E4F2B6B}" type="pres">
      <dgm:prSet presAssocID="{2EA39396-E10F-4141-B7F7-C577C389F7F1}" presName="node" presStyleLbl="node1" presStyleIdx="1" presStyleCnt="3" custScaleY="125628">
        <dgm:presLayoutVars>
          <dgm:bulletEnabled val="1"/>
        </dgm:presLayoutVars>
      </dgm:prSet>
      <dgm:spPr/>
    </dgm:pt>
    <dgm:pt modelId="{281728C9-C7A1-4806-AA42-BFF074FFB389}" type="pres">
      <dgm:prSet presAssocID="{9B04B009-C41A-4419-83F6-F730675A60B8}" presName="sibTrans" presStyleCnt="0"/>
      <dgm:spPr/>
    </dgm:pt>
    <dgm:pt modelId="{5274E2D5-F6A2-4FAB-B005-50AB9B02FB56}" type="pres">
      <dgm:prSet presAssocID="{A16A8372-1001-4F61-8E75-282C1AC42C98}" presName="node" presStyleLbl="node1" presStyleIdx="2" presStyleCnt="3" custScaleY="125628">
        <dgm:presLayoutVars>
          <dgm:bulletEnabled val="1"/>
        </dgm:presLayoutVars>
      </dgm:prSet>
      <dgm:spPr/>
    </dgm:pt>
  </dgm:ptLst>
  <dgm:cxnLst>
    <dgm:cxn modelId="{8EE41009-28E5-440D-9383-E0AD2A8E9A8D}" srcId="{DDEF3AFB-4347-4A56-9A04-6D333DCA49FA}" destId="{89A98B40-E781-4E0C-A35F-92676741F63C}" srcOrd="0" destOrd="0" parTransId="{459839E2-2861-41BA-9B92-9D778DC6BDB1}" sibTransId="{4E2CD100-0F24-4701-9FD9-A7C9EF044DC5}"/>
    <dgm:cxn modelId="{90EB471F-BA70-43F9-9993-571E2E2DD234}" type="presOf" srcId="{2EA39396-E10F-4141-B7F7-C577C389F7F1}" destId="{0B189FAA-2BA6-41B9-B34A-BAFF1E4F2B6B}" srcOrd="0" destOrd="0" presId="urn:microsoft.com/office/officeart/2005/8/layout/default"/>
    <dgm:cxn modelId="{A0FCEF64-052F-4D61-B720-F645A4DF6420}" srcId="{DDEF3AFB-4347-4A56-9A04-6D333DCA49FA}" destId="{2EA39396-E10F-4141-B7F7-C577C389F7F1}" srcOrd="1" destOrd="0" parTransId="{51BCE06D-3208-4C41-9E66-13B7CECAC488}" sibTransId="{9B04B009-C41A-4419-83F6-F730675A60B8}"/>
    <dgm:cxn modelId="{8686606F-DA44-4CE6-9489-AD50108545CE}" type="presOf" srcId="{89A98B40-E781-4E0C-A35F-92676741F63C}" destId="{B12D0D2F-13C6-40E4-8A4F-A19B7585D2F2}" srcOrd="0" destOrd="0" presId="urn:microsoft.com/office/officeart/2005/8/layout/default"/>
    <dgm:cxn modelId="{26EA6677-5CF9-490A-8C42-0FB10DDBECF1}" type="presOf" srcId="{A16A8372-1001-4F61-8E75-282C1AC42C98}" destId="{5274E2D5-F6A2-4FAB-B005-50AB9B02FB56}" srcOrd="0" destOrd="0" presId="urn:microsoft.com/office/officeart/2005/8/layout/default"/>
    <dgm:cxn modelId="{FB7BC8BC-7997-4F34-989F-368E84D14860}" srcId="{DDEF3AFB-4347-4A56-9A04-6D333DCA49FA}" destId="{A16A8372-1001-4F61-8E75-282C1AC42C98}" srcOrd="2" destOrd="0" parTransId="{F7859228-72B8-4094-913C-EA32CFABE022}" sibTransId="{BDE33EB5-B06B-42D5-8E72-3B1893321A71}"/>
    <dgm:cxn modelId="{B81B66E7-676C-46AC-AB3E-A7BDA2A3E150}" type="presOf" srcId="{DDEF3AFB-4347-4A56-9A04-6D333DCA49FA}" destId="{0E9CF7DD-5A75-45A3-9214-EBDCC46590A5}" srcOrd="0" destOrd="0" presId="urn:microsoft.com/office/officeart/2005/8/layout/default"/>
    <dgm:cxn modelId="{59B1B844-3741-4867-BB71-8B32DB72BE01}" type="presParOf" srcId="{0E9CF7DD-5A75-45A3-9214-EBDCC46590A5}" destId="{B12D0D2F-13C6-40E4-8A4F-A19B7585D2F2}" srcOrd="0" destOrd="0" presId="urn:microsoft.com/office/officeart/2005/8/layout/default"/>
    <dgm:cxn modelId="{2696D1EF-40B1-440F-BAC6-874505B4AFFA}" type="presParOf" srcId="{0E9CF7DD-5A75-45A3-9214-EBDCC46590A5}" destId="{9374965B-8522-4205-8547-575D3F7DC4F2}" srcOrd="1" destOrd="0" presId="urn:microsoft.com/office/officeart/2005/8/layout/default"/>
    <dgm:cxn modelId="{A3888C10-84B9-428F-9A71-A2E7B840879A}" type="presParOf" srcId="{0E9CF7DD-5A75-45A3-9214-EBDCC46590A5}" destId="{0B189FAA-2BA6-41B9-B34A-BAFF1E4F2B6B}" srcOrd="2" destOrd="0" presId="urn:microsoft.com/office/officeart/2005/8/layout/default"/>
    <dgm:cxn modelId="{A15E1E50-D854-45F3-ACEB-F4A793030936}" type="presParOf" srcId="{0E9CF7DD-5A75-45A3-9214-EBDCC46590A5}" destId="{281728C9-C7A1-4806-AA42-BFF074FFB389}" srcOrd="3" destOrd="0" presId="urn:microsoft.com/office/officeart/2005/8/layout/default"/>
    <dgm:cxn modelId="{0880BF08-3750-468F-A2B3-F86BF51E5611}" type="presParOf" srcId="{0E9CF7DD-5A75-45A3-9214-EBDCC46590A5}" destId="{5274E2D5-F6A2-4FAB-B005-50AB9B02FB5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EF3AFB-4347-4A56-9A04-6D333DCA49FA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89A98B40-E781-4E0C-A35F-92676741F63C}">
      <dgm:prSet phldrT="[Texte]" custT="1"/>
      <dgm:spPr>
        <a:solidFill>
          <a:schemeClr val="accent6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fr-FR" sz="1600" dirty="0">
              <a:latin typeface="Swis721 Cn BT" panose="020B0506020202030204" pitchFamily="34" charset="0"/>
            </a:rPr>
            <a:t>Stationnement </a:t>
          </a:r>
          <a:r>
            <a:rPr lang="fr-FR" sz="1400" dirty="0">
              <a:latin typeface="Swis721 Cn BT" panose="020B0506020202030204" pitchFamily="34" charset="0"/>
            </a:rPr>
            <a:t>vélo sécurisé et équipements de réparation en libre-service</a:t>
          </a:r>
        </a:p>
      </dgm:t>
    </dgm:pt>
    <dgm:pt modelId="{459839E2-2861-41BA-9B92-9D778DC6BDB1}" type="parTrans" cxnId="{8EE41009-28E5-440D-9383-E0AD2A8E9A8D}">
      <dgm:prSet/>
      <dgm:spPr/>
      <dgm:t>
        <a:bodyPr/>
        <a:lstStyle/>
        <a:p>
          <a:endParaRPr lang="fr-FR" sz="1200">
            <a:latin typeface="Swis721 Cn BT" panose="020B0506020202030204" pitchFamily="34" charset="0"/>
          </a:endParaRPr>
        </a:p>
      </dgm:t>
    </dgm:pt>
    <dgm:pt modelId="{4E2CD100-0F24-4701-9FD9-A7C9EF044DC5}" type="sibTrans" cxnId="{8EE41009-28E5-440D-9383-E0AD2A8E9A8D}">
      <dgm:prSet/>
      <dgm:spPr/>
      <dgm:t>
        <a:bodyPr/>
        <a:lstStyle/>
        <a:p>
          <a:endParaRPr lang="fr-FR" sz="1200">
            <a:latin typeface="Swis721 Cn BT" panose="020B0506020202030204" pitchFamily="34" charset="0"/>
          </a:endParaRPr>
        </a:p>
      </dgm:t>
    </dgm:pt>
    <dgm:pt modelId="{2EA39396-E10F-4141-B7F7-C577C389F7F1}">
      <dgm:prSet phldrT="[Texte]" custT="1"/>
      <dgm:spPr>
        <a:solidFill>
          <a:schemeClr val="accent6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fr-FR" sz="1400" dirty="0">
              <a:latin typeface="Swis721 Cn BT" panose="020B0506020202030204" pitchFamily="34" charset="0"/>
            </a:rPr>
            <a:t>Abri bus / covoiturage</a:t>
          </a:r>
        </a:p>
      </dgm:t>
    </dgm:pt>
    <dgm:pt modelId="{51BCE06D-3208-4C41-9E66-13B7CECAC488}" type="parTrans" cxnId="{A0FCEF64-052F-4D61-B720-F645A4DF6420}">
      <dgm:prSet/>
      <dgm:spPr/>
      <dgm:t>
        <a:bodyPr/>
        <a:lstStyle/>
        <a:p>
          <a:endParaRPr lang="fr-FR" sz="1200">
            <a:latin typeface="Swis721 Cn BT" panose="020B0506020202030204" pitchFamily="34" charset="0"/>
          </a:endParaRPr>
        </a:p>
      </dgm:t>
    </dgm:pt>
    <dgm:pt modelId="{9B04B009-C41A-4419-83F6-F730675A60B8}" type="sibTrans" cxnId="{A0FCEF64-052F-4D61-B720-F645A4DF6420}">
      <dgm:prSet/>
      <dgm:spPr/>
      <dgm:t>
        <a:bodyPr/>
        <a:lstStyle/>
        <a:p>
          <a:endParaRPr lang="fr-FR" sz="1200">
            <a:latin typeface="Swis721 Cn BT" panose="020B0506020202030204" pitchFamily="34" charset="0"/>
          </a:endParaRPr>
        </a:p>
      </dgm:t>
    </dgm:pt>
    <dgm:pt modelId="{A16A8372-1001-4F61-8E75-282C1AC42C98}">
      <dgm:prSet phldrT="[Texte]" custT="1"/>
      <dgm:spPr>
        <a:solidFill>
          <a:schemeClr val="accent6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fr-FR" sz="1400" dirty="0">
              <a:latin typeface="Swis721 Cn BT" panose="020B0506020202030204" pitchFamily="34" charset="0"/>
            </a:rPr>
            <a:t>Toilettes / point d’eau</a:t>
          </a:r>
        </a:p>
      </dgm:t>
    </dgm:pt>
    <dgm:pt modelId="{F7859228-72B8-4094-913C-EA32CFABE022}" type="parTrans" cxnId="{FB7BC8BC-7997-4F34-989F-368E84D14860}">
      <dgm:prSet/>
      <dgm:spPr/>
      <dgm:t>
        <a:bodyPr/>
        <a:lstStyle/>
        <a:p>
          <a:endParaRPr lang="fr-FR" sz="1200"/>
        </a:p>
      </dgm:t>
    </dgm:pt>
    <dgm:pt modelId="{BDE33EB5-B06B-42D5-8E72-3B1893321A71}" type="sibTrans" cxnId="{FB7BC8BC-7997-4F34-989F-368E84D14860}">
      <dgm:prSet/>
      <dgm:spPr/>
      <dgm:t>
        <a:bodyPr/>
        <a:lstStyle/>
        <a:p>
          <a:endParaRPr lang="fr-FR" sz="1200"/>
        </a:p>
      </dgm:t>
    </dgm:pt>
    <dgm:pt modelId="{31B21CD3-DCBC-401B-9F5B-C97E10948325}">
      <dgm:prSet phldrT="[Texte]" custT="1"/>
      <dgm:spPr>
        <a:solidFill>
          <a:schemeClr val="accent6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fr-FR" sz="1300" dirty="0">
              <a:latin typeface="Swis721 Cn BT" panose="020B0506020202030204" pitchFamily="34" charset="0"/>
            </a:rPr>
            <a:t>Point d’information sur l’offre de mobilité (mobilier ou guichet)</a:t>
          </a:r>
        </a:p>
      </dgm:t>
    </dgm:pt>
    <dgm:pt modelId="{B7887C6B-1F6C-4CB8-9561-3AA05298477E}" type="parTrans" cxnId="{6DA84AEF-9B78-4546-918C-D6B526F9DAB0}">
      <dgm:prSet/>
      <dgm:spPr/>
      <dgm:t>
        <a:bodyPr/>
        <a:lstStyle/>
        <a:p>
          <a:endParaRPr lang="fr-FR" sz="1200"/>
        </a:p>
      </dgm:t>
    </dgm:pt>
    <dgm:pt modelId="{FE4853CA-A629-4BF0-8E87-3C5BBA2D3C74}" type="sibTrans" cxnId="{6DA84AEF-9B78-4546-918C-D6B526F9DAB0}">
      <dgm:prSet/>
      <dgm:spPr/>
      <dgm:t>
        <a:bodyPr/>
        <a:lstStyle/>
        <a:p>
          <a:endParaRPr lang="fr-FR" sz="1200"/>
        </a:p>
      </dgm:t>
    </dgm:pt>
    <dgm:pt modelId="{0E9CF7DD-5A75-45A3-9214-EBDCC46590A5}" type="pres">
      <dgm:prSet presAssocID="{DDEF3AFB-4347-4A56-9A04-6D333DCA49FA}" presName="diagram" presStyleCnt="0">
        <dgm:presLayoutVars>
          <dgm:dir/>
          <dgm:resizeHandles val="exact"/>
        </dgm:presLayoutVars>
      </dgm:prSet>
      <dgm:spPr/>
    </dgm:pt>
    <dgm:pt modelId="{B12D0D2F-13C6-40E4-8A4F-A19B7585D2F2}" type="pres">
      <dgm:prSet presAssocID="{89A98B40-E781-4E0C-A35F-92676741F63C}" presName="node" presStyleLbl="node1" presStyleIdx="0" presStyleCnt="4" custScaleY="131621">
        <dgm:presLayoutVars>
          <dgm:bulletEnabled val="1"/>
        </dgm:presLayoutVars>
      </dgm:prSet>
      <dgm:spPr/>
    </dgm:pt>
    <dgm:pt modelId="{9374965B-8522-4205-8547-575D3F7DC4F2}" type="pres">
      <dgm:prSet presAssocID="{4E2CD100-0F24-4701-9FD9-A7C9EF044DC5}" presName="sibTrans" presStyleCnt="0"/>
      <dgm:spPr/>
    </dgm:pt>
    <dgm:pt modelId="{0B189FAA-2BA6-41B9-B34A-BAFF1E4F2B6B}" type="pres">
      <dgm:prSet presAssocID="{2EA39396-E10F-4141-B7F7-C577C389F7F1}" presName="node" presStyleLbl="node1" presStyleIdx="1" presStyleCnt="4" custScaleY="131621">
        <dgm:presLayoutVars>
          <dgm:bulletEnabled val="1"/>
        </dgm:presLayoutVars>
      </dgm:prSet>
      <dgm:spPr/>
    </dgm:pt>
    <dgm:pt modelId="{281728C9-C7A1-4806-AA42-BFF074FFB389}" type="pres">
      <dgm:prSet presAssocID="{9B04B009-C41A-4419-83F6-F730675A60B8}" presName="sibTrans" presStyleCnt="0"/>
      <dgm:spPr/>
    </dgm:pt>
    <dgm:pt modelId="{5274E2D5-F6A2-4FAB-B005-50AB9B02FB56}" type="pres">
      <dgm:prSet presAssocID="{A16A8372-1001-4F61-8E75-282C1AC42C98}" presName="node" presStyleLbl="node1" presStyleIdx="2" presStyleCnt="4" custScaleY="131621">
        <dgm:presLayoutVars>
          <dgm:bulletEnabled val="1"/>
        </dgm:presLayoutVars>
      </dgm:prSet>
      <dgm:spPr/>
    </dgm:pt>
    <dgm:pt modelId="{1725707C-9DCA-422A-A239-7E0554EA05D1}" type="pres">
      <dgm:prSet presAssocID="{BDE33EB5-B06B-42D5-8E72-3B1893321A71}" presName="sibTrans" presStyleCnt="0"/>
      <dgm:spPr/>
    </dgm:pt>
    <dgm:pt modelId="{7ABED43E-9261-4DBD-9593-AAFE91D4C805}" type="pres">
      <dgm:prSet presAssocID="{31B21CD3-DCBC-401B-9F5B-C97E10948325}" presName="node" presStyleLbl="node1" presStyleIdx="3" presStyleCnt="4" custScaleY="131621">
        <dgm:presLayoutVars>
          <dgm:bulletEnabled val="1"/>
        </dgm:presLayoutVars>
      </dgm:prSet>
      <dgm:spPr/>
    </dgm:pt>
  </dgm:ptLst>
  <dgm:cxnLst>
    <dgm:cxn modelId="{8EE41009-28E5-440D-9383-E0AD2A8E9A8D}" srcId="{DDEF3AFB-4347-4A56-9A04-6D333DCA49FA}" destId="{89A98B40-E781-4E0C-A35F-92676741F63C}" srcOrd="0" destOrd="0" parTransId="{459839E2-2861-41BA-9B92-9D778DC6BDB1}" sibTransId="{4E2CD100-0F24-4701-9FD9-A7C9EF044DC5}"/>
    <dgm:cxn modelId="{90EB471F-BA70-43F9-9993-571E2E2DD234}" type="presOf" srcId="{2EA39396-E10F-4141-B7F7-C577C389F7F1}" destId="{0B189FAA-2BA6-41B9-B34A-BAFF1E4F2B6B}" srcOrd="0" destOrd="0" presId="urn:microsoft.com/office/officeart/2005/8/layout/default"/>
    <dgm:cxn modelId="{A0FCEF64-052F-4D61-B720-F645A4DF6420}" srcId="{DDEF3AFB-4347-4A56-9A04-6D333DCA49FA}" destId="{2EA39396-E10F-4141-B7F7-C577C389F7F1}" srcOrd="1" destOrd="0" parTransId="{51BCE06D-3208-4C41-9E66-13B7CECAC488}" sibTransId="{9B04B009-C41A-4419-83F6-F730675A60B8}"/>
    <dgm:cxn modelId="{8686606F-DA44-4CE6-9489-AD50108545CE}" type="presOf" srcId="{89A98B40-E781-4E0C-A35F-92676741F63C}" destId="{B12D0D2F-13C6-40E4-8A4F-A19B7585D2F2}" srcOrd="0" destOrd="0" presId="urn:microsoft.com/office/officeart/2005/8/layout/default"/>
    <dgm:cxn modelId="{26EA6677-5CF9-490A-8C42-0FB10DDBECF1}" type="presOf" srcId="{A16A8372-1001-4F61-8E75-282C1AC42C98}" destId="{5274E2D5-F6A2-4FAB-B005-50AB9B02FB56}" srcOrd="0" destOrd="0" presId="urn:microsoft.com/office/officeart/2005/8/layout/default"/>
    <dgm:cxn modelId="{FB7BC8BC-7997-4F34-989F-368E84D14860}" srcId="{DDEF3AFB-4347-4A56-9A04-6D333DCA49FA}" destId="{A16A8372-1001-4F61-8E75-282C1AC42C98}" srcOrd="2" destOrd="0" parTransId="{F7859228-72B8-4094-913C-EA32CFABE022}" sibTransId="{BDE33EB5-B06B-42D5-8E72-3B1893321A71}"/>
    <dgm:cxn modelId="{01DEF8C4-8FCA-4263-A406-EEC7A1C8B51C}" type="presOf" srcId="{31B21CD3-DCBC-401B-9F5B-C97E10948325}" destId="{7ABED43E-9261-4DBD-9593-AAFE91D4C805}" srcOrd="0" destOrd="0" presId="urn:microsoft.com/office/officeart/2005/8/layout/default"/>
    <dgm:cxn modelId="{B81B66E7-676C-46AC-AB3E-A7BDA2A3E150}" type="presOf" srcId="{DDEF3AFB-4347-4A56-9A04-6D333DCA49FA}" destId="{0E9CF7DD-5A75-45A3-9214-EBDCC46590A5}" srcOrd="0" destOrd="0" presId="urn:microsoft.com/office/officeart/2005/8/layout/default"/>
    <dgm:cxn modelId="{6DA84AEF-9B78-4546-918C-D6B526F9DAB0}" srcId="{DDEF3AFB-4347-4A56-9A04-6D333DCA49FA}" destId="{31B21CD3-DCBC-401B-9F5B-C97E10948325}" srcOrd="3" destOrd="0" parTransId="{B7887C6B-1F6C-4CB8-9561-3AA05298477E}" sibTransId="{FE4853CA-A629-4BF0-8E87-3C5BBA2D3C74}"/>
    <dgm:cxn modelId="{59B1B844-3741-4867-BB71-8B32DB72BE01}" type="presParOf" srcId="{0E9CF7DD-5A75-45A3-9214-EBDCC46590A5}" destId="{B12D0D2F-13C6-40E4-8A4F-A19B7585D2F2}" srcOrd="0" destOrd="0" presId="urn:microsoft.com/office/officeart/2005/8/layout/default"/>
    <dgm:cxn modelId="{2696D1EF-40B1-440F-BAC6-874505B4AFFA}" type="presParOf" srcId="{0E9CF7DD-5A75-45A3-9214-EBDCC46590A5}" destId="{9374965B-8522-4205-8547-575D3F7DC4F2}" srcOrd="1" destOrd="0" presId="urn:microsoft.com/office/officeart/2005/8/layout/default"/>
    <dgm:cxn modelId="{A3888C10-84B9-428F-9A71-A2E7B840879A}" type="presParOf" srcId="{0E9CF7DD-5A75-45A3-9214-EBDCC46590A5}" destId="{0B189FAA-2BA6-41B9-B34A-BAFF1E4F2B6B}" srcOrd="2" destOrd="0" presId="urn:microsoft.com/office/officeart/2005/8/layout/default"/>
    <dgm:cxn modelId="{A15E1E50-D854-45F3-ACEB-F4A793030936}" type="presParOf" srcId="{0E9CF7DD-5A75-45A3-9214-EBDCC46590A5}" destId="{281728C9-C7A1-4806-AA42-BFF074FFB389}" srcOrd="3" destOrd="0" presId="urn:microsoft.com/office/officeart/2005/8/layout/default"/>
    <dgm:cxn modelId="{0880BF08-3750-468F-A2B3-F86BF51E5611}" type="presParOf" srcId="{0E9CF7DD-5A75-45A3-9214-EBDCC46590A5}" destId="{5274E2D5-F6A2-4FAB-B005-50AB9B02FB56}" srcOrd="4" destOrd="0" presId="urn:microsoft.com/office/officeart/2005/8/layout/default"/>
    <dgm:cxn modelId="{261FFE2B-B0AA-4315-8F0E-728A5FC940AF}" type="presParOf" srcId="{0E9CF7DD-5A75-45A3-9214-EBDCC46590A5}" destId="{1725707C-9DCA-422A-A239-7E0554EA05D1}" srcOrd="5" destOrd="0" presId="urn:microsoft.com/office/officeart/2005/8/layout/default"/>
    <dgm:cxn modelId="{527D774C-65DC-4942-92D2-8432983E6628}" type="presParOf" srcId="{0E9CF7DD-5A75-45A3-9214-EBDCC46590A5}" destId="{7ABED43E-9261-4DBD-9593-AAFE91D4C80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862AD-680B-A849-919E-ADCF29400766}">
      <dsp:nvSpPr>
        <dsp:cNvPr id="0" name=""/>
        <dsp:cNvSpPr/>
      </dsp:nvSpPr>
      <dsp:spPr>
        <a:xfrm>
          <a:off x="1605" y="681765"/>
          <a:ext cx="2547611" cy="1755304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1F404-C1B3-6943-B54F-1C664862D543}">
      <dsp:nvSpPr>
        <dsp:cNvPr id="0" name=""/>
        <dsp:cNvSpPr/>
      </dsp:nvSpPr>
      <dsp:spPr>
        <a:xfrm>
          <a:off x="14190" y="2464045"/>
          <a:ext cx="2547611" cy="94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bg2"/>
              </a:solidFill>
              <a:latin typeface="Swis721 Cn BT" panose="020B0506020202030204" pitchFamily="34" charset="0"/>
            </a:rPr>
            <a:t>Trajets garantis en heure de pointe (Grenoble Alpes Métropole)</a:t>
          </a:r>
          <a:endParaRPr lang="fr-FR" sz="1800" kern="1200" dirty="0">
            <a:solidFill>
              <a:schemeClr val="bg2"/>
            </a:solidFill>
          </a:endParaRPr>
        </a:p>
      </dsp:txBody>
      <dsp:txXfrm>
        <a:off x="14190" y="2464045"/>
        <a:ext cx="2547611" cy="945163"/>
      </dsp:txXfrm>
    </dsp:sp>
    <dsp:sp modelId="{60FC1F16-E189-9546-AA54-43156B40F973}">
      <dsp:nvSpPr>
        <dsp:cNvPr id="0" name=""/>
        <dsp:cNvSpPr/>
      </dsp:nvSpPr>
      <dsp:spPr>
        <a:xfrm>
          <a:off x="2772112" y="693140"/>
          <a:ext cx="2547611" cy="1755304"/>
        </a:xfrm>
        <a:prstGeom prst="round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67579" b="-4842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E7C2A-0F8A-8241-B54A-E03C6FA67B55}">
      <dsp:nvSpPr>
        <dsp:cNvPr id="0" name=""/>
        <dsp:cNvSpPr/>
      </dsp:nvSpPr>
      <dsp:spPr>
        <a:xfrm>
          <a:off x="2804085" y="2437070"/>
          <a:ext cx="2547611" cy="94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bg2"/>
              </a:solidFill>
              <a:latin typeface="Swis721 Cn BT" panose="020B0506020202030204" pitchFamily="34" charset="0"/>
            </a:rPr>
            <a:t>Une communication numérique avantageuse (Rennes Métropole)</a:t>
          </a:r>
          <a:endParaRPr lang="fr-FR" sz="1800" kern="1200" dirty="0">
            <a:solidFill>
              <a:schemeClr val="bg2"/>
            </a:solidFill>
          </a:endParaRPr>
        </a:p>
      </dsp:txBody>
      <dsp:txXfrm>
        <a:off x="2804085" y="2437070"/>
        <a:ext cx="2547611" cy="945163"/>
      </dsp:txXfrm>
    </dsp:sp>
    <dsp:sp modelId="{F5B7D93D-6F8F-D643-982F-2F13817E1ABE}">
      <dsp:nvSpPr>
        <dsp:cNvPr id="0" name=""/>
        <dsp:cNvSpPr/>
      </dsp:nvSpPr>
      <dsp:spPr>
        <a:xfrm>
          <a:off x="5606564" y="681765"/>
          <a:ext cx="2547611" cy="1755304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9F6E7-FCFD-0D4B-9146-467171EBB423}">
      <dsp:nvSpPr>
        <dsp:cNvPr id="0" name=""/>
        <dsp:cNvSpPr/>
      </dsp:nvSpPr>
      <dsp:spPr>
        <a:xfrm>
          <a:off x="5606564" y="2437070"/>
          <a:ext cx="2547611" cy="94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chemeClr val="bg2"/>
              </a:solidFill>
              <a:latin typeface="Swis721 Cn BT" panose="020B0506020202030204" pitchFamily="34" charset="0"/>
            </a:rPr>
            <a:t>Multimodalité vélo + covoiturage en milieu rural (Plaine de l’Ain)</a:t>
          </a:r>
          <a:endParaRPr lang="fr-FR" sz="1800" kern="1200" dirty="0">
            <a:solidFill>
              <a:schemeClr val="bg2"/>
            </a:solidFill>
          </a:endParaRPr>
        </a:p>
      </dsp:txBody>
      <dsp:txXfrm>
        <a:off x="5606564" y="2437070"/>
        <a:ext cx="2547611" cy="945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353D1-1964-4D4E-BF50-97F07EBD3B40}">
      <dsp:nvSpPr>
        <dsp:cNvPr id="0" name=""/>
        <dsp:cNvSpPr/>
      </dsp:nvSpPr>
      <dsp:spPr>
        <a:xfrm>
          <a:off x="0" y="0"/>
          <a:ext cx="2700843" cy="3726656"/>
        </a:xfrm>
        <a:prstGeom prst="roundRect">
          <a:avLst>
            <a:gd name="adj" fmla="val 8500"/>
          </a:avLst>
        </a:prstGeom>
        <a:solidFill>
          <a:srgbClr val="FDC06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2892299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Swis721 Cn BT" panose="020B0506020202030204" pitchFamily="34" charset="0"/>
            </a:rPr>
            <a:t>Pôle urbain interdépartemental</a:t>
          </a:r>
          <a:endParaRPr lang="fr-FR" sz="3600" b="1" kern="1200" dirty="0">
            <a:latin typeface="Swis721 Cn BT" panose="020B0506020202030204" pitchFamily="34" charset="0"/>
          </a:endParaRPr>
        </a:p>
      </dsp:txBody>
      <dsp:txXfrm>
        <a:off x="67239" y="67239"/>
        <a:ext cx="2566365" cy="3592178"/>
      </dsp:txXfrm>
    </dsp:sp>
    <dsp:sp modelId="{00041182-F554-4689-AF61-78506B8C467F}">
      <dsp:nvSpPr>
        <dsp:cNvPr id="0" name=""/>
        <dsp:cNvSpPr/>
      </dsp:nvSpPr>
      <dsp:spPr>
        <a:xfrm>
          <a:off x="67521" y="1230081"/>
          <a:ext cx="2565800" cy="2392844"/>
        </a:xfrm>
        <a:prstGeom prst="roundRect">
          <a:avLst>
            <a:gd name="adj" fmla="val 10500"/>
          </a:avLst>
        </a:prstGeom>
        <a:solidFill>
          <a:schemeClr val="accent5">
            <a:hueOff val="-144210"/>
            <a:satOff val="31277"/>
            <a:lumOff val="-2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656499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Swis721 Cn BT" panose="020B0506020202030204" pitchFamily="34" charset="0"/>
            </a:rPr>
            <a:t>Pôle urbain local ou départemental</a:t>
          </a:r>
        </a:p>
      </dsp:txBody>
      <dsp:txXfrm>
        <a:off x="141109" y="1303669"/>
        <a:ext cx="2418624" cy="2245668"/>
      </dsp:txXfrm>
    </dsp:sp>
    <dsp:sp modelId="{C55201AF-5E02-4FA2-9091-BF8DE8194768}">
      <dsp:nvSpPr>
        <dsp:cNvPr id="0" name=""/>
        <dsp:cNvSpPr/>
      </dsp:nvSpPr>
      <dsp:spPr>
        <a:xfrm>
          <a:off x="135042" y="2220848"/>
          <a:ext cx="2430758" cy="1270372"/>
        </a:xfrm>
        <a:prstGeom prst="roundRect">
          <a:avLst>
            <a:gd name="adj" fmla="val 10500"/>
          </a:avLst>
        </a:prstGeom>
        <a:solidFill>
          <a:srgbClr val="EC65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Swis721 Cn BT" panose="020B0506020202030204" pitchFamily="34" charset="0"/>
            </a:rPr>
            <a:t>Pôle rural</a:t>
          </a:r>
        </a:p>
      </dsp:txBody>
      <dsp:txXfrm>
        <a:off x="174110" y="2259916"/>
        <a:ext cx="2352622" cy="1192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D0D2F-13C6-40E4-8A4F-A19B7585D2F2}">
      <dsp:nvSpPr>
        <dsp:cNvPr id="0" name=""/>
        <dsp:cNvSpPr/>
      </dsp:nvSpPr>
      <dsp:spPr>
        <a:xfrm>
          <a:off x="442957" y="1101"/>
          <a:ext cx="1140614" cy="6843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Swis721 Cn BT" panose="020B0506020202030204" pitchFamily="34" charset="0"/>
            </a:rPr>
            <a:t>Stationnement vélo sécurisé</a:t>
          </a:r>
        </a:p>
      </dsp:txBody>
      <dsp:txXfrm>
        <a:off x="442957" y="1101"/>
        <a:ext cx="1140614" cy="684368"/>
      </dsp:txXfrm>
    </dsp:sp>
    <dsp:sp modelId="{0B189FAA-2BA6-41B9-B34A-BAFF1E4F2B6B}">
      <dsp:nvSpPr>
        <dsp:cNvPr id="0" name=""/>
        <dsp:cNvSpPr/>
      </dsp:nvSpPr>
      <dsp:spPr>
        <a:xfrm>
          <a:off x="1697632" y="1101"/>
          <a:ext cx="1140614" cy="6843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Swis721 Cn BT" panose="020B0506020202030204" pitchFamily="34" charset="0"/>
              <a:ea typeface="+mn-ea"/>
              <a:cs typeface="Arial"/>
            </a:rPr>
            <a:t>Espace multiservices</a:t>
          </a:r>
        </a:p>
      </dsp:txBody>
      <dsp:txXfrm>
        <a:off x="1697632" y="1101"/>
        <a:ext cx="1140614" cy="684368"/>
      </dsp:txXfrm>
    </dsp:sp>
    <dsp:sp modelId="{852582D3-D962-4B93-878C-23C85901CE46}">
      <dsp:nvSpPr>
        <dsp:cNvPr id="0" name=""/>
        <dsp:cNvSpPr/>
      </dsp:nvSpPr>
      <dsp:spPr>
        <a:xfrm>
          <a:off x="2952308" y="1101"/>
          <a:ext cx="1140614" cy="6843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Swis721 Cn BT" panose="020B0506020202030204" pitchFamily="34" charset="0"/>
              <a:ea typeface="+mn-ea"/>
              <a:cs typeface="Arial"/>
            </a:rPr>
            <a:t>Toilettes / point d’eau</a:t>
          </a:r>
        </a:p>
      </dsp:txBody>
      <dsp:txXfrm>
        <a:off x="2952308" y="1101"/>
        <a:ext cx="1140614" cy="684368"/>
      </dsp:txXfrm>
    </dsp:sp>
    <dsp:sp modelId="{AA1C6554-70C3-4C8A-BC20-C5CA1E56AA22}">
      <dsp:nvSpPr>
        <dsp:cNvPr id="0" name=""/>
        <dsp:cNvSpPr/>
      </dsp:nvSpPr>
      <dsp:spPr>
        <a:xfrm>
          <a:off x="1474785" y="799531"/>
          <a:ext cx="1586309" cy="6843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kern="1200" dirty="0">
              <a:latin typeface="Swis721 Cn BT" panose="020B0506020202030204" pitchFamily="34" charset="0"/>
              <a:ea typeface="+mn-ea"/>
              <a:cs typeface="Arial"/>
            </a:rPr>
            <a:t>Guichet d’information sur l’offre de mobilité</a:t>
          </a:r>
        </a:p>
      </dsp:txBody>
      <dsp:txXfrm>
        <a:off x="1474785" y="799531"/>
        <a:ext cx="1586309" cy="684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D0D2F-13C6-40E4-8A4F-A19B7585D2F2}">
      <dsp:nvSpPr>
        <dsp:cNvPr id="0" name=""/>
        <dsp:cNvSpPr/>
      </dsp:nvSpPr>
      <dsp:spPr>
        <a:xfrm>
          <a:off x="0" y="208281"/>
          <a:ext cx="1417462" cy="1068437"/>
        </a:xfrm>
        <a:prstGeom prst="rect">
          <a:avLst/>
        </a:prstGeom>
        <a:solidFill>
          <a:srgbClr val="F38047">
            <a:alpha val="8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Swis721 Cn BT" panose="020B0506020202030204" pitchFamily="34" charset="0"/>
            </a:rPr>
            <a:t>Stationnement vélo sécurisé et équipements de réparation en libre-service</a:t>
          </a:r>
        </a:p>
      </dsp:txBody>
      <dsp:txXfrm>
        <a:off x="0" y="208281"/>
        <a:ext cx="1417462" cy="1068437"/>
      </dsp:txXfrm>
    </dsp:sp>
    <dsp:sp modelId="{0B189FAA-2BA6-41B9-B34A-BAFF1E4F2B6B}">
      <dsp:nvSpPr>
        <dsp:cNvPr id="0" name=""/>
        <dsp:cNvSpPr/>
      </dsp:nvSpPr>
      <dsp:spPr>
        <a:xfrm>
          <a:off x="1559208" y="208281"/>
          <a:ext cx="1417462" cy="1068437"/>
        </a:xfrm>
        <a:prstGeom prst="rect">
          <a:avLst/>
        </a:prstGeom>
        <a:solidFill>
          <a:srgbClr val="F38047">
            <a:alpha val="8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Swis721 Cn BT" panose="020B0506020202030204" pitchFamily="34" charset="0"/>
            </a:rPr>
            <a:t>Abri bus / covoiturage</a:t>
          </a:r>
        </a:p>
      </dsp:txBody>
      <dsp:txXfrm>
        <a:off x="1559208" y="208281"/>
        <a:ext cx="1417462" cy="1068437"/>
      </dsp:txXfrm>
    </dsp:sp>
    <dsp:sp modelId="{5274E2D5-F6A2-4FAB-B005-50AB9B02FB56}">
      <dsp:nvSpPr>
        <dsp:cNvPr id="0" name=""/>
        <dsp:cNvSpPr/>
      </dsp:nvSpPr>
      <dsp:spPr>
        <a:xfrm>
          <a:off x="3118417" y="208281"/>
          <a:ext cx="1417462" cy="1068437"/>
        </a:xfrm>
        <a:prstGeom prst="rect">
          <a:avLst/>
        </a:prstGeom>
        <a:solidFill>
          <a:srgbClr val="F38047">
            <a:alpha val="8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Swis721 Cn BT" panose="020B0506020202030204" pitchFamily="34" charset="0"/>
            </a:rPr>
            <a:t>Multiservices 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Swis721 Cn BT" panose="020B0506020202030204" pitchFamily="34" charset="0"/>
            </a:rPr>
            <a:t>toilettes / point d’eau et mobilier d’attente</a:t>
          </a:r>
        </a:p>
      </dsp:txBody>
      <dsp:txXfrm>
        <a:off x="3118417" y="208281"/>
        <a:ext cx="1417462" cy="1068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D0D2F-13C6-40E4-8A4F-A19B7585D2F2}">
      <dsp:nvSpPr>
        <dsp:cNvPr id="0" name=""/>
        <dsp:cNvSpPr/>
      </dsp:nvSpPr>
      <dsp:spPr>
        <a:xfrm>
          <a:off x="1574" y="249258"/>
          <a:ext cx="1249146" cy="986483"/>
        </a:xfrm>
        <a:prstGeom prst="rect">
          <a:avLst/>
        </a:prstGeom>
        <a:solidFill>
          <a:schemeClr val="accent6">
            <a:hueOff val="0"/>
            <a:satOff val="0"/>
            <a:lumOff val="0"/>
            <a:alpha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Swis721 Cn BT" panose="020B0506020202030204" pitchFamily="34" charset="0"/>
            </a:rPr>
            <a:t>Stationnement </a:t>
          </a:r>
          <a:r>
            <a:rPr lang="fr-FR" sz="1400" kern="1200" dirty="0">
              <a:latin typeface="Swis721 Cn BT" panose="020B0506020202030204" pitchFamily="34" charset="0"/>
            </a:rPr>
            <a:t>vélo sécurisé et équipements de réparation en libre-service</a:t>
          </a:r>
        </a:p>
      </dsp:txBody>
      <dsp:txXfrm>
        <a:off x="1574" y="249258"/>
        <a:ext cx="1249146" cy="986483"/>
      </dsp:txXfrm>
    </dsp:sp>
    <dsp:sp modelId="{0B189FAA-2BA6-41B9-B34A-BAFF1E4F2B6B}">
      <dsp:nvSpPr>
        <dsp:cNvPr id="0" name=""/>
        <dsp:cNvSpPr/>
      </dsp:nvSpPr>
      <dsp:spPr>
        <a:xfrm>
          <a:off x="1375636" y="249258"/>
          <a:ext cx="1249146" cy="986483"/>
        </a:xfrm>
        <a:prstGeom prst="rect">
          <a:avLst/>
        </a:prstGeom>
        <a:solidFill>
          <a:schemeClr val="accent6">
            <a:hueOff val="0"/>
            <a:satOff val="0"/>
            <a:lumOff val="0"/>
            <a:alpha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Swis721 Cn BT" panose="020B0506020202030204" pitchFamily="34" charset="0"/>
            </a:rPr>
            <a:t>Abri bus / covoiturage</a:t>
          </a:r>
        </a:p>
      </dsp:txBody>
      <dsp:txXfrm>
        <a:off x="1375636" y="249258"/>
        <a:ext cx="1249146" cy="986483"/>
      </dsp:txXfrm>
    </dsp:sp>
    <dsp:sp modelId="{5274E2D5-F6A2-4FAB-B005-50AB9B02FB56}">
      <dsp:nvSpPr>
        <dsp:cNvPr id="0" name=""/>
        <dsp:cNvSpPr/>
      </dsp:nvSpPr>
      <dsp:spPr>
        <a:xfrm>
          <a:off x="2749697" y="249258"/>
          <a:ext cx="1249146" cy="986483"/>
        </a:xfrm>
        <a:prstGeom prst="rect">
          <a:avLst/>
        </a:prstGeom>
        <a:solidFill>
          <a:schemeClr val="accent6">
            <a:hueOff val="0"/>
            <a:satOff val="0"/>
            <a:lumOff val="0"/>
            <a:alpha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latin typeface="Swis721 Cn BT" panose="020B0506020202030204" pitchFamily="34" charset="0"/>
            </a:rPr>
            <a:t>Toilettes / point d’eau</a:t>
          </a:r>
        </a:p>
      </dsp:txBody>
      <dsp:txXfrm>
        <a:off x="2749697" y="249258"/>
        <a:ext cx="1249146" cy="986483"/>
      </dsp:txXfrm>
    </dsp:sp>
    <dsp:sp modelId="{7ABED43E-9261-4DBD-9593-AAFE91D4C805}">
      <dsp:nvSpPr>
        <dsp:cNvPr id="0" name=""/>
        <dsp:cNvSpPr/>
      </dsp:nvSpPr>
      <dsp:spPr>
        <a:xfrm>
          <a:off x="4123759" y="249258"/>
          <a:ext cx="1249146" cy="986483"/>
        </a:xfrm>
        <a:prstGeom prst="rect">
          <a:avLst/>
        </a:prstGeom>
        <a:solidFill>
          <a:schemeClr val="accent6">
            <a:hueOff val="0"/>
            <a:satOff val="0"/>
            <a:lumOff val="0"/>
            <a:alpha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Swis721 Cn BT" panose="020B0506020202030204" pitchFamily="34" charset="0"/>
            </a:rPr>
            <a:t>Point d’information sur l’offre de mobilité (mobilier ou guichet)</a:t>
          </a:r>
        </a:p>
      </dsp:txBody>
      <dsp:txXfrm>
        <a:off x="4123759" y="249258"/>
        <a:ext cx="1249146" cy="986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1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E33B02E-CAAB-44B1-A7C0-E882DDC2AAD6}" type="datetime1">
              <a:rPr lang="fr-FR" altLang="fr-FR"/>
              <a:pPr/>
              <a:t>28/06/2023</a:t>
            </a:fld>
            <a:endParaRPr lang="fr-FR" alt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A752C18-6C87-408C-9F8A-F49A2655695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9817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2" charset="0"/>
              </a:defRPr>
            </a:lvl1pPr>
          </a:lstStyle>
          <a:p>
            <a:fld id="{2D07B56A-6477-49AA-8716-F9609C6FA152}" type="datetime1">
              <a:rPr lang="fr-FR" altLang="fr-FR"/>
              <a:pPr/>
              <a:t>28/06/2023</a:t>
            </a:fld>
            <a:endParaRPr lang="fr-FR" alt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154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2" charset="0"/>
              </a:defRPr>
            </a:lvl1pPr>
          </a:lstStyle>
          <a:p>
            <a:fld id="{A35EBF94-F0D7-4BF4-91B8-178E11EA7C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3647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1pPr>
    <a:lvl2pPr marL="45662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2pPr>
    <a:lvl3pPr marL="91325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3pPr>
    <a:lvl4pPr marL="136988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4pPr>
    <a:lvl5pPr marL="18265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5pPr>
    <a:lvl6pPr marL="2283144" algn="l" defTabSz="4566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68" algn="l" defTabSz="4566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399" algn="l" defTabSz="4566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29" algn="l" defTabSz="4566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Verdana" charset="0"/>
                <a:ea typeface="ＭＳ Ｐゴシック" charset="0"/>
                <a:cs typeface="MS PGothic" charset="0"/>
              </a:defRPr>
            </a:lvl1pPr>
            <a:lvl2pPr marL="804763" indent="-309524" eaLnBrk="0" hangingPunct="0">
              <a:defRPr sz="26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238098" indent="-247620" eaLnBrk="0" hangingPunct="0">
              <a:defRPr sz="26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733337" indent="-247620" eaLnBrk="0" hangingPunct="0">
              <a:defRPr sz="26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228576" indent="-247620" eaLnBrk="0" hangingPunct="0">
              <a:defRPr sz="26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8156EC-4537-924A-9C70-E35ED378911E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EBF94-F0D7-4BF4-91B8-178E11EA7CA5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182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Préciser que certains </a:t>
            </a:r>
            <a:r>
              <a:rPr lang="fr-FR" dirty="0" err="1"/>
              <a:t>colleges</a:t>
            </a:r>
            <a:r>
              <a:rPr lang="fr-FR" dirty="0"/>
              <a:t> sont cachés par des points </a:t>
            </a:r>
            <a:r>
              <a:rPr lang="fr-FR" dirty="0" err="1"/>
              <a:t>noeuds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8B00D-915E-4C32-9B4E-1541EC179E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6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/>
              <a:t>https://www.lagnieu.fr/content_page/item/331-les-ligne-covoit-ici-lignes-de-covoiturage-quotidien.html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8B00D-915E-4C32-9B4E-1541EC179E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0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z="4800" b="1" dirty="0">
                <a:latin typeface="Swis721 Cn BT" panose="020B0506020202030204" pitchFamily="34" charset="0"/>
              </a:rPr>
              <a:t>Pôle départemental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Milieu urbain dense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Pôles générateurs de flux majeurs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Connexions avec des services transports collectifs forts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Accès important modes actifs et cars</a:t>
            </a:r>
          </a:p>
          <a:p>
            <a:pPr lvl="0"/>
            <a:r>
              <a:rPr lang="fr-FR" sz="4800" b="1" dirty="0">
                <a:latin typeface="Swis721 Cn BT" panose="020B0506020202030204" pitchFamily="34" charset="0"/>
              </a:rPr>
              <a:t>Pôle urbain local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Milieu urbain dense ou périurbain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Pôles générateurs de flux moyens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Accès important modes actifs et cars</a:t>
            </a:r>
          </a:p>
          <a:p>
            <a:pPr lvl="0"/>
            <a:r>
              <a:rPr lang="fr-FR" sz="4800" b="1" dirty="0">
                <a:latin typeface="Swis721 Cn BT" panose="020B0506020202030204" pitchFamily="34" charset="0"/>
              </a:rPr>
              <a:t>Pôle rural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Milieu peu dense / rural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Secteur résidentiel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Proximité réseau modes actifs et/ou cars</a:t>
            </a:r>
          </a:p>
          <a:p>
            <a:pPr lvl="1"/>
            <a:r>
              <a:rPr lang="fr-FR" sz="1600" dirty="0">
                <a:latin typeface="Swis721 Cn BT" panose="020B0506020202030204" pitchFamily="34" charset="0"/>
              </a:rPr>
              <a:t>Secteur enclavé ou mal desservi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8B00D-915E-4C32-9B4E-1541EC179E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57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8B00D-915E-4C32-9B4E-1541EC179E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71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800101"/>
            <a:ext cx="8229600" cy="469106"/>
          </a:xfrm>
        </p:spPr>
        <p:txBody>
          <a:bodyPr anchor="t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714500"/>
            <a:ext cx="8229600" cy="2628900"/>
          </a:xfrm>
        </p:spPr>
        <p:txBody>
          <a:bodyPr/>
          <a:lstStyle>
            <a:lvl1pPr marL="0" indent="0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098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6553200" cy="2857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0287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0"/>
          </p:nvPr>
        </p:nvSpPr>
        <p:spPr>
          <a:xfrm>
            <a:off x="4724400" y="10287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7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800100"/>
            <a:ext cx="8229600" cy="469106"/>
          </a:xfrm>
          <a:prstGeom prst="rect">
            <a:avLst/>
          </a:prstGeom>
        </p:spPr>
        <p:txBody>
          <a:bodyPr anchor="t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714500"/>
            <a:ext cx="8229600" cy="2628900"/>
          </a:xfrm>
        </p:spPr>
        <p:txBody>
          <a:bodyPr/>
          <a:lstStyle>
            <a:lvl1pPr marL="0" indent="0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156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800100"/>
            <a:ext cx="8229600" cy="469106"/>
          </a:xfrm>
        </p:spPr>
        <p:txBody>
          <a:bodyPr anchor="t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714500"/>
            <a:ext cx="8229600" cy="2628900"/>
          </a:xfrm>
        </p:spPr>
        <p:txBody>
          <a:bodyPr/>
          <a:lstStyle>
            <a:lvl1pPr marL="0" indent="0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4006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8700"/>
            <a:ext cx="8362950" cy="37719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4243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0287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0"/>
          </p:nvPr>
        </p:nvSpPr>
        <p:spPr>
          <a:xfrm>
            <a:off x="4724400" y="10287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944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7200" y="1028700"/>
            <a:ext cx="8229600" cy="2971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4229100"/>
            <a:ext cx="8229600" cy="571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6553200" cy="28575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5087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094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508" y="1143000"/>
            <a:ext cx="8128489" cy="3483769"/>
          </a:xfrm>
        </p:spPr>
        <p:txBody>
          <a:bodyPr/>
          <a:lstStyle>
            <a:lvl1pPr>
              <a:buClr>
                <a:srgbClr val="8ACCC2"/>
              </a:buClr>
              <a:defRPr/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  <a:lvl4pPr>
              <a:buClr>
                <a:srgbClr val="039A9F"/>
              </a:buClr>
              <a:defRPr/>
            </a:lvl4pPr>
            <a:lvl5pPr>
              <a:buClr>
                <a:srgbClr val="039A9F"/>
              </a:buClr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0"/>
          </p:nvPr>
        </p:nvSpPr>
        <p:spPr>
          <a:xfrm>
            <a:off x="650334" y="176612"/>
            <a:ext cx="8128489" cy="270029"/>
          </a:xfrm>
        </p:spPr>
        <p:txBody>
          <a:bodyPr/>
          <a:lstStyle>
            <a:lvl1pPr marL="0" indent="0" algn="r">
              <a:buClr>
                <a:srgbClr val="8ACCC2"/>
              </a:buClr>
              <a:buNone/>
              <a:defRPr sz="1500" cap="all" baseline="0">
                <a:solidFill>
                  <a:schemeClr val="accent1"/>
                </a:solidFill>
              </a:defRPr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</a:lstStyle>
          <a:p>
            <a:pPr lvl="0"/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651130" y="456605"/>
            <a:ext cx="8128489" cy="270029"/>
          </a:xfrm>
        </p:spPr>
        <p:txBody>
          <a:bodyPr/>
          <a:lstStyle>
            <a:lvl1pPr marL="0" indent="0" algn="r">
              <a:buClr>
                <a:srgbClr val="8ACCC2"/>
              </a:buClr>
              <a:buNone/>
              <a:defRPr lang="fr-FR" sz="1200" b="1" kern="1200" dirty="0" smtClean="0">
                <a:solidFill>
                  <a:srgbClr val="000000"/>
                </a:solidFill>
                <a:latin typeface="Swis721 Cn BT" panose="020B0506020202030204" pitchFamily="34" charset="0"/>
                <a:ea typeface="ＭＳ Ｐゴシック" pitchFamily="34" charset="-128"/>
                <a:cs typeface="Arial" charset="0"/>
              </a:defRPr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0573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3" y="1028700"/>
            <a:ext cx="8362950" cy="3771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703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0287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0"/>
          </p:nvPr>
        </p:nvSpPr>
        <p:spPr>
          <a:xfrm>
            <a:off x="4724400" y="10287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939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7200" y="1028700"/>
            <a:ext cx="8229600" cy="2971800"/>
          </a:xfrm>
        </p:spPr>
        <p:txBody>
          <a:bodyPr/>
          <a:lstStyle>
            <a:lvl1pPr marL="0" indent="0">
              <a:buNone/>
              <a:defRPr sz="3200"/>
            </a:lvl1pPr>
            <a:lvl2pPr marL="456628" indent="0">
              <a:buNone/>
              <a:defRPr sz="2800"/>
            </a:lvl2pPr>
            <a:lvl3pPr marL="913256" indent="0">
              <a:buNone/>
              <a:defRPr sz="2400"/>
            </a:lvl3pPr>
            <a:lvl4pPr marL="1369884" indent="0">
              <a:buNone/>
              <a:defRPr sz="2000"/>
            </a:lvl4pPr>
            <a:lvl5pPr marL="1826513" indent="0">
              <a:buNone/>
              <a:defRPr sz="2000"/>
            </a:lvl5pPr>
            <a:lvl6pPr marL="2283144" indent="0">
              <a:buNone/>
              <a:defRPr sz="2000"/>
            </a:lvl6pPr>
            <a:lvl7pPr marL="2739768" indent="0">
              <a:buNone/>
              <a:defRPr sz="2000"/>
            </a:lvl7pPr>
            <a:lvl8pPr marL="3196399" indent="0">
              <a:buNone/>
              <a:defRPr sz="2000"/>
            </a:lvl8pPr>
            <a:lvl9pPr marL="3653029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4229100"/>
            <a:ext cx="8229600" cy="571500"/>
          </a:xfrm>
        </p:spPr>
        <p:txBody>
          <a:bodyPr/>
          <a:lstStyle>
            <a:lvl1pPr marL="0" indent="0">
              <a:buNone/>
              <a:defRPr sz="1400"/>
            </a:lvl1pPr>
            <a:lvl2pPr marL="456628" indent="0">
              <a:buNone/>
              <a:defRPr sz="1200"/>
            </a:lvl2pPr>
            <a:lvl3pPr marL="913256" indent="0">
              <a:buNone/>
              <a:defRPr sz="1000"/>
            </a:lvl3pPr>
            <a:lvl4pPr marL="1369884" indent="0">
              <a:buNone/>
              <a:defRPr sz="900"/>
            </a:lvl4pPr>
            <a:lvl5pPr marL="1826513" indent="0">
              <a:buNone/>
              <a:defRPr sz="900"/>
            </a:lvl5pPr>
            <a:lvl6pPr marL="2283144" indent="0">
              <a:buNone/>
              <a:defRPr sz="900"/>
            </a:lvl6pPr>
            <a:lvl7pPr marL="2739768" indent="0">
              <a:buNone/>
              <a:defRPr sz="900"/>
            </a:lvl7pPr>
            <a:lvl8pPr marL="3196399" indent="0">
              <a:buNone/>
              <a:defRPr sz="900"/>
            </a:lvl8pPr>
            <a:lvl9pPr marL="3653029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6553200" cy="2857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536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74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29" y="87475"/>
            <a:ext cx="1276663" cy="51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/>
          <p:cNvCxnSpPr/>
          <p:nvPr userDrawn="1"/>
        </p:nvCxnSpPr>
        <p:spPr bwMode="auto">
          <a:xfrm flipH="1">
            <a:off x="5701972" y="4731990"/>
            <a:ext cx="3442028" cy="0"/>
          </a:xfrm>
          <a:prstGeom prst="line">
            <a:avLst/>
          </a:prstGeom>
          <a:solidFill>
            <a:schemeClr val="bg1"/>
          </a:solidFill>
          <a:ln w="9525" cap="rnd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2">
            <a:extLst>
              <a:ext uri="{FF2B5EF4-FFF2-40B4-BE49-F238E27FC236}">
                <a16:creationId xmlns:a16="http://schemas.microsoft.com/office/drawing/2014/main" id="{7827BFCC-E2E6-940E-432C-3629759F8F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836" y="4748107"/>
            <a:ext cx="8574377" cy="29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826" tIns="38912" rIns="77826" bIns="38912">
            <a:spAutoFit/>
          </a:bodyPr>
          <a:lstStyle>
            <a:lvl1pPr eaLnBrk="0" hangingPunct="0">
              <a:spcBef>
                <a:spcPct val="50000"/>
              </a:spcBef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50000"/>
              </a:spcBef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50000"/>
              </a:spcBef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50000"/>
              </a:spcBef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50000"/>
              </a:spcBef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r>
              <a:rPr lang="fr-FR" altLang="fr-FR" sz="700" dirty="0">
                <a:solidFill>
                  <a:prstClr val="white">
                    <a:lumMod val="50000"/>
                  </a:prstClr>
                </a:solidFill>
                <a:latin typeface="Swis721 Cn BT" panose="020B0506020202030204" pitchFamily="34" charset="0"/>
                <a:ea typeface="+mn-ea"/>
              </a:rPr>
              <a:t>Vizea marque de LesEnR  -  59, avenue Augustin Dumont -  92 240 MALAKOFF</a:t>
            </a:r>
          </a:p>
          <a:p>
            <a:pPr algn="r" eaLnBrk="1" hangingPunct="1">
              <a:spcBef>
                <a:spcPct val="0"/>
              </a:spcBef>
              <a:defRPr/>
            </a:pPr>
            <a:r>
              <a:rPr lang="fr-FR" altLang="fr-FR" sz="700" dirty="0">
                <a:solidFill>
                  <a:prstClr val="white">
                    <a:lumMod val="50000"/>
                  </a:prstClr>
                </a:solidFill>
                <a:latin typeface="Swis721 Cn BT" panose="020B0506020202030204" pitchFamily="34" charset="0"/>
                <a:ea typeface="+mn-ea"/>
              </a:rPr>
              <a:t>Tél. : +33 (0)1 57 19 50 06 - Email : contact@vizea.fr - www.vizea.fr</a:t>
            </a:r>
          </a:p>
        </p:txBody>
      </p:sp>
    </p:spTree>
    <p:extLst>
      <p:ext uri="{BB962C8B-B14F-4D97-AF65-F5344CB8AC3E}">
        <p14:creationId xmlns:p14="http://schemas.microsoft.com/office/powerpoint/2010/main" val="295551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ACCC2"/>
              </a:buClr>
              <a:defRPr/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0"/>
          </p:nvPr>
        </p:nvSpPr>
        <p:spPr>
          <a:xfrm>
            <a:off x="650345" y="176623"/>
            <a:ext cx="8128489" cy="270029"/>
          </a:xfrm>
        </p:spPr>
        <p:txBody>
          <a:bodyPr/>
          <a:lstStyle>
            <a:lvl1pPr marL="0" indent="0" algn="r">
              <a:buClr>
                <a:srgbClr val="8ACCC2"/>
              </a:buClr>
              <a:buNone/>
              <a:defRPr sz="1500" cap="all" baseline="0">
                <a:solidFill>
                  <a:schemeClr val="accent1"/>
                </a:solidFill>
              </a:defRPr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</a:lstStyle>
          <a:p>
            <a:pPr lvl="0"/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651141" y="456616"/>
            <a:ext cx="8128489" cy="270029"/>
          </a:xfrm>
        </p:spPr>
        <p:txBody>
          <a:bodyPr/>
          <a:lstStyle>
            <a:lvl1pPr marL="0" indent="0" algn="r">
              <a:buClr>
                <a:srgbClr val="8ACCC2"/>
              </a:buClr>
              <a:buNone/>
              <a:defRPr lang="fr-FR" sz="1200" b="1" kern="1200" dirty="0" smtClean="0">
                <a:solidFill>
                  <a:srgbClr val="000000"/>
                </a:solidFill>
                <a:latin typeface="Swis721 Cn BT" panose="020B0506020202030204" pitchFamily="34" charset="0"/>
                <a:ea typeface="ＭＳ Ｐゴシック" pitchFamily="34" charset="-128"/>
                <a:cs typeface="Arial" charset="0"/>
              </a:defRPr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673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519" y="1143011"/>
            <a:ext cx="8128489" cy="3483769"/>
          </a:xfrm>
        </p:spPr>
        <p:txBody>
          <a:bodyPr/>
          <a:lstStyle>
            <a:lvl1pPr>
              <a:buClr>
                <a:srgbClr val="8ACCC2"/>
              </a:buClr>
              <a:defRPr/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  <a:lvl4pPr>
              <a:buClr>
                <a:srgbClr val="039A9F"/>
              </a:buClr>
              <a:defRPr/>
            </a:lvl4pPr>
            <a:lvl5pPr>
              <a:buClr>
                <a:srgbClr val="039A9F"/>
              </a:buClr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0"/>
          </p:nvPr>
        </p:nvSpPr>
        <p:spPr>
          <a:xfrm>
            <a:off x="650345" y="176623"/>
            <a:ext cx="8128489" cy="270029"/>
          </a:xfrm>
        </p:spPr>
        <p:txBody>
          <a:bodyPr/>
          <a:lstStyle>
            <a:lvl1pPr marL="0" indent="0" algn="r">
              <a:buClr>
                <a:srgbClr val="8ACCC2"/>
              </a:buClr>
              <a:buNone/>
              <a:defRPr sz="1500" cap="all" baseline="0">
                <a:solidFill>
                  <a:schemeClr val="accent1"/>
                </a:solidFill>
              </a:defRPr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</a:lstStyle>
          <a:p>
            <a:pPr lvl="0"/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651141" y="456616"/>
            <a:ext cx="8128489" cy="270029"/>
          </a:xfrm>
        </p:spPr>
        <p:txBody>
          <a:bodyPr/>
          <a:lstStyle>
            <a:lvl1pPr marL="0" indent="0" algn="r">
              <a:buClr>
                <a:srgbClr val="8ACCC2"/>
              </a:buClr>
              <a:buNone/>
              <a:defRPr lang="fr-FR" sz="1200" b="1" kern="1200" dirty="0" smtClean="0">
                <a:solidFill>
                  <a:srgbClr val="000000"/>
                </a:solidFill>
                <a:latin typeface="Swis721 Cn BT" panose="020B0506020202030204" pitchFamily="34" charset="0"/>
                <a:ea typeface="ＭＳ Ｐゴシック" pitchFamily="34" charset="-128"/>
                <a:cs typeface="Arial" charset="0"/>
              </a:defRPr>
            </a:lvl1pPr>
            <a:lvl2pPr>
              <a:buClr>
                <a:srgbClr val="8ACCC2"/>
              </a:buClr>
              <a:defRPr/>
            </a:lvl2pPr>
            <a:lvl3pPr>
              <a:buClr>
                <a:srgbClr val="8ACCC2"/>
              </a:buClr>
              <a:defRPr/>
            </a:lvl3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85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3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white">
          <a:xfrm>
            <a:off x="457203" y="1028700"/>
            <a:ext cx="83629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57150"/>
            <a:ext cx="6553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Titre du chapitre</a:t>
            </a:r>
          </a:p>
        </p:txBody>
      </p:sp>
      <p:sp>
        <p:nvSpPr>
          <p:cNvPr id="1029" name="ZoneTexte 1"/>
          <p:cNvSpPr txBox="1">
            <a:spLocks noChangeArrowheads="1"/>
          </p:cNvSpPr>
          <p:nvPr/>
        </p:nvSpPr>
        <p:spPr bwMode="auto">
          <a:xfrm>
            <a:off x="7451725" y="4902203"/>
            <a:ext cx="1441450" cy="30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6" tIns="45657" rIns="91326" bIns="456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/>
            <a:fld id="{234DF77F-2E2B-436F-BB78-06B4A9DCE769}" type="slidenum">
              <a:rPr lang="fr-FR" altLang="fr-FR" sz="1400">
                <a:solidFill>
                  <a:srgbClr val="00A0C8"/>
                </a:solidFill>
              </a:rPr>
              <a:pPr algn="r"/>
              <a:t>‹N°›</a:t>
            </a:fld>
            <a:r>
              <a:rPr lang="fr-FR" altLang="fr-FR" sz="1400" dirty="0">
                <a:solidFill>
                  <a:srgbClr val="00A0C8"/>
                </a:solidFill>
              </a:rPr>
              <a:t>/29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MS PGothic" pitchFamily="34" charset="-128"/>
          <a:cs typeface="MS PGothic" charset="0"/>
        </a:defRPr>
      </a:lvl5pPr>
      <a:lvl6pPr marL="456628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6pPr>
      <a:lvl7pPr marL="913256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7pPr>
      <a:lvl8pPr marL="1369884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8pPr>
      <a:lvl9pPr marL="1826513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9pPr>
    </p:titleStyle>
    <p:bodyStyle>
      <a:lvl1pPr marL="1588" indent="-1588" algn="l" rtl="0" eaLnBrk="1" fontAlgn="base" hangingPunct="1">
        <a:spcBef>
          <a:spcPct val="20000"/>
        </a:spcBef>
        <a:spcAft>
          <a:spcPct val="0"/>
        </a:spcAft>
        <a:defRPr sz="2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1pPr>
      <a:lvl2pPr marL="288565" indent="-28539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&gt;"/>
        <a:defRPr sz="2200" b="1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2pPr>
      <a:lvl3pPr marL="707139" indent="-22831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3pPr>
      <a:lvl4pPr marL="1125715" indent="-228314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4pPr>
      <a:lvl5pPr marL="1544290" indent="-228314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5pPr>
      <a:lvl6pPr marL="2000920" indent="-228314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6pPr>
      <a:lvl7pPr marL="2457547" indent="-228314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7pPr>
      <a:lvl8pPr marL="2914179" indent="-228314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8pPr>
      <a:lvl9pPr marL="3370805" indent="-228314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8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56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84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13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4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68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99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29" algn="l" defTabSz="456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519" y="1143011"/>
            <a:ext cx="8128489" cy="34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6603" tIns="39832" rIns="76603" bIns="398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/>
              <a:t>Premier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1"/>
            <a:r>
              <a:rPr lang="en-GB" altLang="fr-FR" dirty="0"/>
              <a:t>Second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  <a:p>
            <a:pPr lvl="2"/>
            <a:r>
              <a:rPr lang="en-GB" altLang="fr-FR" dirty="0" err="1"/>
              <a:t>Troisième</a:t>
            </a:r>
            <a:r>
              <a:rPr lang="en-GB" altLang="fr-FR" dirty="0"/>
              <a:t> </a:t>
            </a:r>
            <a:r>
              <a:rPr lang="en-GB" altLang="fr-FR" dirty="0" err="1"/>
              <a:t>niveau</a:t>
            </a:r>
            <a:r>
              <a:rPr lang="en-GB" altLang="fr-FR" dirty="0"/>
              <a:t> de plan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8958949" y="128897"/>
            <a:ext cx="185052" cy="594066"/>
          </a:xfrm>
          <a:prstGeom prst="rect">
            <a:avLst/>
          </a:prstGeom>
          <a:solidFill>
            <a:srgbClr val="8ACCC2"/>
          </a:solidFill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30639" tIns="30639" rIns="30639" bIns="30639" numCol="1" rtlCol="0" anchor="ctr" anchorCtr="0" compatLnSpc="1">
            <a:prstTxWarp prst="textNoShape">
              <a:avLst/>
            </a:prstTxWarp>
          </a:bodyPr>
          <a:lstStyle/>
          <a:p>
            <a:pPr defTabSz="778278" eaLnBrk="0" hangingPunct="0">
              <a:spcBef>
                <a:spcPct val="50000"/>
              </a:spcBef>
            </a:pPr>
            <a:endParaRPr lang="fr-FR" sz="900">
              <a:solidFill>
                <a:prstClr val="black"/>
              </a:solidFill>
              <a:latin typeface="Arial" charset="0"/>
              <a:ea typeface="+mn-ea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DBD26F6D-6522-1706-F9F4-38B0A57C00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00193" y="4911749"/>
            <a:ext cx="2658756" cy="1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7826" tIns="38912" rIns="77826" bIns="38912">
            <a:spAutoFit/>
          </a:bodyPr>
          <a:lstStyle>
            <a:lvl1pPr eaLnBrk="0" hangingPunct="0">
              <a:spcBef>
                <a:spcPct val="50000"/>
              </a:spcBef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50000"/>
              </a:spcBef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ct val="50000"/>
              </a:spcBef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ct val="50000"/>
              </a:spcBef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ct val="50000"/>
              </a:spcBef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50000"/>
              </a:spcBef>
              <a:spcAft>
                <a:spcPct val="0"/>
              </a:spcAft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50000"/>
              </a:spcBef>
              <a:spcAft>
                <a:spcPct val="0"/>
              </a:spcAft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50000"/>
              </a:spcBef>
              <a:spcAft>
                <a:spcPct val="0"/>
              </a:spcAft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50000"/>
              </a:spcBef>
              <a:spcAft>
                <a:spcPct val="0"/>
              </a:spcAft>
              <a:tabLst>
                <a:tab pos="8615363" algn="r"/>
              </a:tabLst>
              <a:defRPr sz="1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3E69FF23-FFCD-4BB9-B441-C8ABDBB9259F}" type="slidenum">
              <a:rPr lang="fr-FR" altLang="fr-FR" sz="700" smtClean="0">
                <a:solidFill>
                  <a:srgbClr val="8ACCC2"/>
                </a:solidFill>
                <a:latin typeface="Swis721 Cn BT" panose="020B0506020202030204" pitchFamily="34" charset="0"/>
                <a:ea typeface="+mn-ea"/>
              </a:rPr>
              <a:pPr algn="r" eaLnBrk="1" hangingPunct="1">
                <a:defRPr/>
              </a:pPr>
              <a:t>‹N°›</a:t>
            </a:fld>
            <a:endParaRPr lang="fr-FR" altLang="fr-FR" sz="700" dirty="0">
              <a:solidFill>
                <a:srgbClr val="8ACCC2"/>
              </a:solidFill>
              <a:latin typeface="Swis721 Cn BT" panose="020B0506020202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056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71" r:id="rId5"/>
    <p:sldLayoutId id="2147483672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  <a:cs typeface="Arial" charset="0"/>
        </a:defRPr>
      </a:lvl5pPr>
      <a:lvl6pPr marL="389138"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  <a:cs typeface="Arial" charset="0"/>
        </a:defRPr>
      </a:lvl6pPr>
      <a:lvl7pPr marL="778278"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  <a:cs typeface="Arial" charset="0"/>
        </a:defRPr>
      </a:lvl7pPr>
      <a:lvl8pPr marL="1167415"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  <a:cs typeface="Arial" charset="0"/>
        </a:defRPr>
      </a:lvl8pPr>
      <a:lvl9pPr marL="1556556"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Calibri" pitchFamily="34" charset="0"/>
          <a:cs typeface="Arial" charset="0"/>
        </a:defRPr>
      </a:lvl9pPr>
    </p:titleStyle>
    <p:bodyStyle>
      <a:lvl1pPr marL="291853" indent="-291853" algn="l" defTabSz="382382" rtl="0" eaLnBrk="0" fontAlgn="base" hangingPunct="0">
        <a:lnSpc>
          <a:spcPct val="110000"/>
        </a:lnSpc>
        <a:spcBef>
          <a:spcPts val="298"/>
        </a:spcBef>
        <a:spcAft>
          <a:spcPct val="0"/>
        </a:spcAft>
        <a:buClr>
          <a:srgbClr val="8ACCC2"/>
        </a:buClr>
        <a:buSzPct val="100000"/>
        <a:buFont typeface="Wingdings" panose="05000000000000000000" pitchFamily="2" charset="2"/>
        <a:buChar char="§"/>
        <a:tabLst>
          <a:tab pos="7332832" algn="r"/>
        </a:tabLst>
        <a:defRPr lang="en-GB" altLang="fr-FR" sz="1900" dirty="0" smtClean="0">
          <a:solidFill>
            <a:srgbClr val="000000"/>
          </a:solidFill>
          <a:latin typeface="Swis721 Cn BT" panose="020B0506020202030204" pitchFamily="34" charset="0"/>
          <a:ea typeface="+mn-ea"/>
          <a:cs typeface="+mn-cs"/>
        </a:defRPr>
      </a:lvl1pPr>
      <a:lvl2pPr marL="680994" indent="-291853" algn="l" defTabSz="382382" rtl="0" eaLnBrk="0" fontAlgn="base" hangingPunct="0">
        <a:lnSpc>
          <a:spcPct val="110000"/>
        </a:lnSpc>
        <a:spcBef>
          <a:spcPts val="256"/>
        </a:spcBef>
        <a:spcAft>
          <a:spcPct val="0"/>
        </a:spcAft>
        <a:buClr>
          <a:srgbClr val="8ACCC2"/>
        </a:buClr>
        <a:buSzPct val="100000"/>
        <a:buFont typeface="Wingdings" panose="05000000000000000000" pitchFamily="2" charset="2"/>
        <a:buChar char="§"/>
        <a:tabLst>
          <a:tab pos="7332832" algn="r"/>
        </a:tabLst>
        <a:defRPr lang="en-GB" altLang="fr-FR" sz="1900" dirty="0" smtClean="0">
          <a:solidFill>
            <a:srgbClr val="000000"/>
          </a:solidFill>
          <a:latin typeface="Swis721 Cn BT" panose="020B0506020202030204" pitchFamily="34" charset="0"/>
          <a:cs typeface="+mn-cs"/>
        </a:defRPr>
      </a:lvl2pPr>
      <a:lvl3pPr marL="972848" indent="-194567" algn="l" defTabSz="382382" rtl="0" eaLnBrk="0" fontAlgn="base" hangingPunct="0">
        <a:lnSpc>
          <a:spcPct val="110000"/>
        </a:lnSpc>
        <a:spcBef>
          <a:spcPts val="213"/>
        </a:spcBef>
        <a:spcAft>
          <a:spcPct val="0"/>
        </a:spcAft>
        <a:buClr>
          <a:srgbClr val="8ACCC2"/>
        </a:buClr>
        <a:buSzPct val="100000"/>
        <a:buFont typeface="Wingdings" panose="05000000000000000000" pitchFamily="2" charset="2"/>
        <a:buChar char="§"/>
        <a:tabLst>
          <a:tab pos="7332832" algn="r"/>
        </a:tabLst>
        <a:defRPr sz="1900">
          <a:solidFill>
            <a:srgbClr val="000000"/>
          </a:solidFill>
          <a:latin typeface="Swis721 Cn BT" panose="020B0506020202030204" pitchFamily="34" charset="0"/>
          <a:cs typeface="+mn-cs"/>
        </a:defRPr>
      </a:lvl3pPr>
      <a:lvl4pPr marL="1361984" indent="-194567" algn="l" defTabSz="382382" rtl="0" eaLnBrk="0" fontAlgn="base" hangingPunct="0">
        <a:lnSpc>
          <a:spcPct val="110000"/>
        </a:lnSpc>
        <a:spcBef>
          <a:spcPts val="17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tabLst>
          <a:tab pos="7332832" algn="r"/>
        </a:tabLst>
        <a:defRPr sz="700">
          <a:solidFill>
            <a:srgbClr val="000000"/>
          </a:solidFill>
          <a:latin typeface="+mn-lt"/>
          <a:cs typeface="+mn-cs"/>
        </a:defRPr>
      </a:lvl4pPr>
      <a:lvl5pPr marL="1751126" indent="-194567" algn="l" defTabSz="382382" rtl="0" eaLnBrk="0" fontAlgn="base" hangingPunct="0">
        <a:lnSpc>
          <a:spcPct val="110000"/>
        </a:lnSpc>
        <a:spcBef>
          <a:spcPts val="149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tabLst>
          <a:tab pos="7332832" algn="r"/>
        </a:tabLst>
        <a:defRPr sz="600">
          <a:solidFill>
            <a:srgbClr val="000000"/>
          </a:solidFill>
          <a:latin typeface="+mn-lt"/>
          <a:cs typeface="+mn-cs"/>
        </a:defRPr>
      </a:lvl5pPr>
      <a:lvl6pPr marL="2140263" indent="-194567" algn="l" defTabSz="382382" rtl="0" fontAlgn="base">
        <a:lnSpc>
          <a:spcPct val="110000"/>
        </a:lnSpc>
        <a:spcBef>
          <a:spcPts val="149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00">
          <a:solidFill>
            <a:srgbClr val="000000"/>
          </a:solidFill>
          <a:latin typeface="+mn-lt"/>
          <a:cs typeface="+mn-cs"/>
        </a:defRPr>
      </a:lvl6pPr>
      <a:lvl7pPr marL="2529401" indent="-194567" algn="l" defTabSz="382382" rtl="0" fontAlgn="base">
        <a:lnSpc>
          <a:spcPct val="110000"/>
        </a:lnSpc>
        <a:spcBef>
          <a:spcPts val="149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00">
          <a:solidFill>
            <a:srgbClr val="000000"/>
          </a:solidFill>
          <a:latin typeface="+mn-lt"/>
          <a:cs typeface="+mn-cs"/>
        </a:defRPr>
      </a:lvl7pPr>
      <a:lvl8pPr marL="2918540" indent="-194567" algn="l" defTabSz="382382" rtl="0" fontAlgn="base">
        <a:lnSpc>
          <a:spcPct val="110000"/>
        </a:lnSpc>
        <a:spcBef>
          <a:spcPts val="149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00">
          <a:solidFill>
            <a:srgbClr val="000000"/>
          </a:solidFill>
          <a:latin typeface="+mn-lt"/>
          <a:cs typeface="+mn-cs"/>
        </a:defRPr>
      </a:lvl8pPr>
      <a:lvl9pPr marL="3307679" indent="-194567" algn="l" defTabSz="382382" rtl="0" fontAlgn="base">
        <a:lnSpc>
          <a:spcPct val="110000"/>
        </a:lnSpc>
        <a:spcBef>
          <a:spcPts val="149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13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27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415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556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693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835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970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108" algn="l" defTabSz="77827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white">
          <a:xfrm>
            <a:off x="457200" y="1028700"/>
            <a:ext cx="83629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57150"/>
            <a:ext cx="6553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 du chapitre</a:t>
            </a:r>
          </a:p>
        </p:txBody>
      </p:sp>
      <p:sp>
        <p:nvSpPr>
          <p:cNvPr id="1029" name="ZoneTexte 1"/>
          <p:cNvSpPr txBox="1">
            <a:spLocks noChangeArrowheads="1"/>
          </p:cNvSpPr>
          <p:nvPr/>
        </p:nvSpPr>
        <p:spPr bwMode="auto">
          <a:xfrm>
            <a:off x="7451725" y="4902200"/>
            <a:ext cx="1441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r"/>
            <a:fld id="{4E82741F-1B9F-C541-9582-5A5865FB5DCE}" type="slidenum">
              <a:rPr lang="fr-FR" sz="1400">
                <a:solidFill>
                  <a:srgbClr val="00A0C8"/>
                </a:solidFill>
              </a:rPr>
              <a:pPr algn="r"/>
              <a:t>‹N°›</a:t>
            </a:fld>
            <a:r>
              <a:rPr lang="fr-FR" sz="1400" dirty="0">
                <a:solidFill>
                  <a:srgbClr val="00A0C8"/>
                </a:solidFill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2384730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+mj-lt"/>
          <a:ea typeface="ＭＳ Ｐゴシック" charset="0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ＭＳ Ｐゴシック" charset="0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ＭＳ Ｐゴシック" charset="0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ＭＳ Ｐゴシック" charset="0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ＭＳ Ｐゴシック" charset="0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9pPr>
    </p:titleStyle>
    <p:bodyStyle>
      <a:lvl1pPr marL="1588" indent="-1588" algn="l" rtl="0" eaLnBrk="1" fontAlgn="base" hangingPunct="1">
        <a:spcBef>
          <a:spcPct val="20000"/>
        </a:spcBef>
        <a:spcAft>
          <a:spcPct val="0"/>
        </a:spcAft>
        <a:defRPr sz="2200">
          <a:solidFill>
            <a:schemeClr val="accent1"/>
          </a:solidFill>
          <a:latin typeface="+mn-lt"/>
          <a:ea typeface="ＭＳ Ｐゴシック" charset="0"/>
          <a:cs typeface="MS PGothic" charset="0"/>
        </a:defRPr>
      </a:lvl1pPr>
      <a:lvl2pPr marL="288925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&gt;"/>
        <a:defRPr sz="2200" b="1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2pPr>
      <a:lvl3pPr marL="708025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3pPr>
      <a:lvl4pPr marL="1127125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4pPr>
      <a:lvl5pPr marL="15462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5pPr>
      <a:lvl6pPr marL="20034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6pPr>
      <a:lvl7pPr marL="24606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7pPr>
      <a:lvl8pPr marL="29178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8pPr>
      <a:lvl9pPr marL="33750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cid:image004.jpg@01D8D281.88BE32D0" TargetMode="Externa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18/10/relationships/comments" Target="../comments/modernComment_CB1_4431CC9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18/10/relationships/comments" Target="../comments/modernComment_C4F_999A8D4B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C55_E7CB6909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3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65_85AB5F8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CAF_1A0D7C0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ctrTitle"/>
          </p:nvPr>
        </p:nvSpPr>
        <p:spPr>
          <a:xfrm>
            <a:off x="467544" y="987574"/>
            <a:ext cx="8147050" cy="792088"/>
          </a:xfrm>
        </p:spPr>
        <p:txBody>
          <a:bodyPr/>
          <a:lstStyle/>
          <a:p>
            <a:pPr algn="ctr" eaLnBrk="1" hangingPunct="1"/>
            <a:r>
              <a:rPr lang="fr-FR" sz="2800" dirty="0" err="1">
                <a:latin typeface="Verdana" charset="0"/>
              </a:rPr>
              <a:t>Wébinaire</a:t>
            </a:r>
            <a:r>
              <a:rPr lang="fr-FR" sz="2800" dirty="0">
                <a:latin typeface="Verdana" charset="0"/>
              </a:rPr>
              <a:t> Covoiturage du 30 juin 2023</a:t>
            </a:r>
            <a:endParaRPr lang="fr-FR" dirty="0">
              <a:latin typeface="Verdana" charset="0"/>
            </a:endParaRPr>
          </a:p>
        </p:txBody>
      </p:sp>
      <p:sp>
        <p:nvSpPr>
          <p:cNvPr id="4099" name="Sous-titre 4"/>
          <p:cNvSpPr>
            <a:spLocks noGrp="1"/>
          </p:cNvSpPr>
          <p:nvPr>
            <p:ph type="subTitle" idx="1"/>
          </p:nvPr>
        </p:nvSpPr>
        <p:spPr>
          <a:xfrm>
            <a:off x="0" y="2139702"/>
            <a:ext cx="9118724" cy="1872208"/>
          </a:xfrm>
        </p:spPr>
        <p:txBody>
          <a:bodyPr/>
          <a:lstStyle/>
          <a:p>
            <a:pPr algn="ctr" eaLnBrk="1" hangingPunct="1"/>
            <a:r>
              <a:rPr lang="fr-FR" sz="2400" dirty="0">
                <a:latin typeface="Verdana" charset="0"/>
              </a:rPr>
              <a:t>Schéma départemental des mobilités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F42BEF-EB96-42CC-9643-E5AB045A0332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474"/>
            <a:ext cx="1584176" cy="601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07551D7-5C60-32FB-4F1B-77BD616F48AE}"/>
              </a:ext>
            </a:extLst>
          </p:cNvPr>
          <p:cNvSpPr txBox="1"/>
          <p:nvPr/>
        </p:nvSpPr>
        <p:spPr>
          <a:xfrm>
            <a:off x="503387" y="896829"/>
            <a:ext cx="2483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Le service</a:t>
            </a:r>
          </a:p>
          <a:p>
            <a:pPr marL="257175" indent="-257175" algn="just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Lignes de covoiturage</a:t>
            </a:r>
          </a:p>
          <a:p>
            <a:pPr marL="257175" indent="-257175" algn="just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800" dirty="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algn="just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Arrêts de covoiturage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24B3CAA-A4F3-0D6D-6F24-0FCE909F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742" y="3014933"/>
            <a:ext cx="1167493" cy="4133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B52661C-BF27-C6F8-4799-6836EA46E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99" y="3011257"/>
            <a:ext cx="982773" cy="35244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CBE5454-3D96-9450-D622-0E3F1AFAACFB}"/>
              </a:ext>
            </a:extLst>
          </p:cNvPr>
          <p:cNvSpPr txBox="1"/>
          <p:nvPr/>
        </p:nvSpPr>
        <p:spPr>
          <a:xfrm>
            <a:off x="517201" y="2646117"/>
            <a:ext cx="253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Les acteurs</a:t>
            </a:r>
          </a:p>
        </p:txBody>
      </p:sp>
      <p:pic>
        <p:nvPicPr>
          <p:cNvPr id="25" name="Image 24" descr="Une image contenant texte, plein air, ciel, voiture&#10;&#10;Description générée automatiquement">
            <a:extLst>
              <a:ext uri="{FF2B5EF4-FFF2-40B4-BE49-F238E27FC236}">
                <a16:creationId xmlns:a16="http://schemas.microsoft.com/office/drawing/2014/main" id="{9C1A6C41-93E0-F147-754B-44001C4D6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53" y="870347"/>
            <a:ext cx="3581138" cy="255795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6FF2931-64E1-4BDE-8B16-219835DFB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99" y="2978208"/>
            <a:ext cx="725972" cy="161736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0787A9D-B267-9623-1BC7-1AAC2C882D5A}"/>
              </a:ext>
            </a:extLst>
          </p:cNvPr>
          <p:cNvSpPr txBox="1"/>
          <p:nvPr/>
        </p:nvSpPr>
        <p:spPr>
          <a:xfrm>
            <a:off x="6083155" y="3428402"/>
            <a:ext cx="253841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788" i="1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Exemple de panneau lumineux à Chambéry</a:t>
            </a:r>
            <a:endParaRPr lang="fr-FR" sz="90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</p:txBody>
      </p:sp>
      <p:pic>
        <p:nvPicPr>
          <p:cNvPr id="30" name="Image 29" descr="Une image contenant herbe, plein air, bâtiment&#10;&#10;Description générée automatiquement">
            <a:extLst>
              <a:ext uri="{FF2B5EF4-FFF2-40B4-BE49-F238E27FC236}">
                <a16:creationId xmlns:a16="http://schemas.microsoft.com/office/drawing/2014/main" id="{7AD23165-E217-35AF-A984-F0BD356C2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21" y="935788"/>
            <a:ext cx="1433085" cy="190958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10630FE-4627-4C08-A13D-5DEE99F443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2106359" cy="207749"/>
          </a:xfrm>
          <a:prstGeom prst="rect">
            <a:avLst/>
          </a:prstGeom>
          <a:solidFill>
            <a:schemeClr val="accent2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Réseau de covoiturage projeté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344A2AD-0B55-409D-8884-E022970412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Les liaisons pressenties</a:t>
            </a:r>
          </a:p>
        </p:txBody>
      </p:sp>
    </p:spTree>
    <p:extLst>
      <p:ext uri="{BB962C8B-B14F-4D97-AF65-F5344CB8AC3E}">
        <p14:creationId xmlns:p14="http://schemas.microsoft.com/office/powerpoint/2010/main" val="415483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F505123A-D6EF-5D1E-0BF2-549C13AC3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963971"/>
              </p:ext>
            </p:extLst>
          </p:nvPr>
        </p:nvGraphicFramePr>
        <p:xfrm>
          <a:off x="494109" y="539750"/>
          <a:ext cx="81557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10AA87B5-BE24-4616-A21A-356BCA027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2106359" cy="207749"/>
          </a:xfrm>
          <a:prstGeom prst="rect">
            <a:avLst/>
          </a:prstGeom>
          <a:solidFill>
            <a:schemeClr val="accent2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Réseau de covoiturage projeté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5036C28-CADA-4DB1-95BA-3E49EF5EAD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Les liaisons pressenties</a:t>
            </a:r>
          </a:p>
        </p:txBody>
      </p:sp>
    </p:spTree>
    <p:extLst>
      <p:ext uri="{BB962C8B-B14F-4D97-AF65-F5344CB8AC3E}">
        <p14:creationId xmlns:p14="http://schemas.microsoft.com/office/powerpoint/2010/main" val="1144114323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7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Les typologies de points-nœuds multimodaux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B4F99C-4307-8F09-90BA-1C70D30441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1979721" cy="207749"/>
          </a:xfrm>
          <a:prstGeom prst="rect">
            <a:avLst/>
          </a:prstGeom>
          <a:solidFill>
            <a:schemeClr val="accent6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Hiérarchisation en 3 niveaux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616E0B3D-E55D-58DD-C1CF-DB1FCE2970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704299"/>
              </p:ext>
            </p:extLst>
          </p:nvPr>
        </p:nvGraphicFramePr>
        <p:xfrm>
          <a:off x="503386" y="870348"/>
          <a:ext cx="2700843" cy="3726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19A7116B-CFE6-50BF-E3BB-7F0A13926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349" y="841066"/>
            <a:ext cx="5029379" cy="37536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BA1D57-8C91-EA74-E1AB-B213AB3AB4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6136"/>
          <a:stretch/>
        </p:blipFill>
        <p:spPr>
          <a:xfrm>
            <a:off x="4693569" y="4240113"/>
            <a:ext cx="110935" cy="242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4B7E9-8801-2086-3BAA-537D40AA32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774" r="86682"/>
          <a:stretch/>
        </p:blipFill>
        <p:spPr>
          <a:xfrm>
            <a:off x="3357216" y="4338496"/>
            <a:ext cx="167111" cy="33680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516B8BD-D3A2-0D20-3101-44CF2C66F6AD}"/>
              </a:ext>
            </a:extLst>
          </p:cNvPr>
          <p:cNvSpPr txBox="1"/>
          <p:nvPr/>
        </p:nvSpPr>
        <p:spPr>
          <a:xfrm>
            <a:off x="3275410" y="4043905"/>
            <a:ext cx="131337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825" dirty="0">
                <a:solidFill>
                  <a:prstClr val="black"/>
                </a:solidFill>
                <a:latin typeface="Swis721 Cn BT"/>
                <a:ea typeface="+mn-ea"/>
                <a:cs typeface="Arial"/>
              </a:rPr>
              <a:t>Agglomération de Montargis et Métropole d’Orléans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690AC5B-8CE5-A75B-891D-8AD9D0B1600C}"/>
              </a:ext>
            </a:extLst>
          </p:cNvPr>
          <p:cNvSpPr txBox="1"/>
          <p:nvPr/>
        </p:nvSpPr>
        <p:spPr>
          <a:xfrm>
            <a:off x="4611763" y="4043905"/>
            <a:ext cx="131337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825" dirty="0">
                <a:solidFill>
                  <a:prstClr val="black"/>
                </a:solidFill>
                <a:latin typeface="Swis721 Cn BT"/>
                <a:ea typeface="+mn-ea"/>
                <a:cs typeface="Arial"/>
              </a:rPr>
              <a:t>Département du Loiret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E902DE8-6CDC-95F3-5E63-5E291F79F007}"/>
              </a:ext>
            </a:extLst>
          </p:cNvPr>
          <p:cNvSpPr/>
          <p:nvPr/>
        </p:nvSpPr>
        <p:spPr>
          <a:xfrm>
            <a:off x="4704617" y="4246002"/>
            <a:ext cx="99887" cy="998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Swis721 Cn BT"/>
              <a:cs typeface="Arial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9FD8E4-09CA-F9B2-03F6-BF6B01EFD7CF}"/>
              </a:ext>
            </a:extLst>
          </p:cNvPr>
          <p:cNvSpPr/>
          <p:nvPr/>
        </p:nvSpPr>
        <p:spPr>
          <a:xfrm>
            <a:off x="3362931" y="4329138"/>
            <a:ext cx="144350" cy="1443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Swis721 Cn BT"/>
              <a:cs typeface="Arial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82E0C12-6766-6D50-BB8A-E04054CE72D3}"/>
              </a:ext>
            </a:extLst>
          </p:cNvPr>
          <p:cNvSpPr/>
          <p:nvPr/>
        </p:nvSpPr>
        <p:spPr>
          <a:xfrm>
            <a:off x="3369734" y="4494111"/>
            <a:ext cx="131702" cy="13170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Swis721 Cn BT"/>
              <a:cs typeface="Arial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2E2C58A-C269-9EAE-6B7C-68388BEDB88E}"/>
              </a:ext>
            </a:extLst>
          </p:cNvPr>
          <p:cNvSpPr txBox="1"/>
          <p:nvPr/>
        </p:nvSpPr>
        <p:spPr>
          <a:xfrm>
            <a:off x="3557773" y="4319291"/>
            <a:ext cx="130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600" dirty="0">
                <a:solidFill>
                  <a:prstClr val="black"/>
                </a:solidFill>
                <a:latin typeface="Swis721 Cn BT"/>
                <a:ea typeface="+mn-ea"/>
                <a:cs typeface="Arial"/>
              </a:rPr>
              <a:t>Pole urbain interdépartemental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fr-FR" sz="600" dirty="0">
              <a:solidFill>
                <a:prstClr val="black"/>
              </a:solidFill>
              <a:latin typeface="Swis721 Cn BT"/>
              <a:ea typeface="+mn-ea"/>
              <a:cs typeface="Arial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600" dirty="0">
                <a:solidFill>
                  <a:prstClr val="black"/>
                </a:solidFill>
                <a:latin typeface="Swis721 Cn BT"/>
                <a:ea typeface="+mn-ea"/>
                <a:cs typeface="Arial"/>
              </a:rPr>
              <a:t>Pole urbain local ou départemental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894A51F-9E11-17A4-2D01-038528C4181F}"/>
              </a:ext>
            </a:extLst>
          </p:cNvPr>
          <p:cNvSpPr txBox="1"/>
          <p:nvPr/>
        </p:nvSpPr>
        <p:spPr>
          <a:xfrm>
            <a:off x="4785319" y="4240112"/>
            <a:ext cx="121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600" dirty="0">
                <a:solidFill>
                  <a:prstClr val="black"/>
                </a:solidFill>
                <a:latin typeface="Swis721 Cn BT"/>
                <a:ea typeface="+mn-ea"/>
                <a:cs typeface="Arial"/>
              </a:rPr>
              <a:t>Pole urbain local ou départemental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600" dirty="0">
                <a:solidFill>
                  <a:prstClr val="black"/>
                </a:solidFill>
                <a:latin typeface="Swis721 Cn BT"/>
                <a:ea typeface="+mn-ea"/>
                <a:cs typeface="Arial"/>
              </a:rPr>
              <a:t>Pôle rural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fr-FR" sz="600" dirty="0">
              <a:solidFill>
                <a:prstClr val="black"/>
              </a:solidFill>
              <a:latin typeface="Swis721 Cn B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042763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1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FEF503F7-F5D7-7F81-6009-E85982E342FA}"/>
              </a:ext>
            </a:extLst>
          </p:cNvPr>
          <p:cNvSpPr/>
          <p:nvPr/>
        </p:nvSpPr>
        <p:spPr bwMode="auto">
          <a:xfrm>
            <a:off x="95431" y="1239748"/>
            <a:ext cx="3288491" cy="2786831"/>
          </a:xfrm>
          <a:prstGeom prst="ellipse">
            <a:avLst/>
          </a:prstGeom>
          <a:noFill/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spcFirstLastPara="1" vert="horz" wrap="square" lIns="27000" tIns="27000" rIns="27000" bIns="27000" numCol="1" rtlCol="0" anchor="ctr" anchorCtr="0" compatLnSpc="1">
            <a:prstTxWarp prst="textArchUp">
              <a:avLst>
                <a:gd name="adj" fmla="val 11885573"/>
              </a:avLst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685800" eaLnBrk="0" hangingPunct="0">
              <a:spcBef>
                <a:spcPct val="50000"/>
              </a:spcBef>
              <a:defRPr/>
            </a:pPr>
            <a:r>
              <a:rPr lang="fr-FR" sz="2100" b="1" dirty="0">
                <a:solidFill>
                  <a:prstClr val="black"/>
                </a:solidFill>
                <a:latin typeface="Swis721 Cn BT" panose="020B0506020202030204" pitchFamily="34" charset="0"/>
              </a:rPr>
              <a:t>Pôle urbain </a:t>
            </a:r>
            <a:r>
              <a:rPr lang="fr-FR" sz="2100" b="1" dirty="0" err="1">
                <a:solidFill>
                  <a:prstClr val="black"/>
                </a:solidFill>
                <a:latin typeface="Swis721 Cn BT" panose="020B0506020202030204" pitchFamily="34" charset="0"/>
              </a:rPr>
              <a:t>inter-départemental</a:t>
            </a:r>
            <a:endParaRPr lang="fr-FR" sz="2100" b="1" dirty="0">
              <a:solidFill>
                <a:prstClr val="black"/>
              </a:solidFill>
              <a:latin typeface="Swis721 Cn BT" panose="020B0506020202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Les typologies de points-nœuds multimodaux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B4F99C-4307-8F09-90BA-1C70D30441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2333985" cy="207749"/>
          </a:xfrm>
          <a:prstGeom prst="rect">
            <a:avLst/>
          </a:prstGeom>
          <a:solidFill>
            <a:schemeClr val="accent6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Définition des services à apporter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3C001F4-B598-8561-2B5F-0137299FC845}"/>
              </a:ext>
            </a:extLst>
          </p:cNvPr>
          <p:cNvSpPr txBox="1"/>
          <p:nvPr/>
        </p:nvSpPr>
        <p:spPr>
          <a:xfrm>
            <a:off x="3275410" y="865019"/>
            <a:ext cx="25429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i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Une offre de services minimum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03A32D6-DA4F-FB7A-93F0-C1D597E66491}"/>
              </a:ext>
            </a:extLst>
          </p:cNvPr>
          <p:cNvSpPr txBox="1"/>
          <p:nvPr/>
        </p:nvSpPr>
        <p:spPr>
          <a:xfrm>
            <a:off x="3275410" y="2987581"/>
            <a:ext cx="32196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i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Une desserte minimum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063559B-9733-62CF-8AAD-408B4F57212F}"/>
              </a:ext>
            </a:extLst>
          </p:cNvPr>
          <p:cNvSpPr/>
          <p:nvPr/>
        </p:nvSpPr>
        <p:spPr>
          <a:xfrm>
            <a:off x="3174928" y="3490705"/>
            <a:ext cx="1021556" cy="10215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white"/>
                </a:solidFill>
                <a:latin typeface="Swis721 Cn BT"/>
                <a:cs typeface="Arial"/>
              </a:rPr>
              <a:t>Réseau cyclable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9388B93-C01D-AF88-B380-CF7FCC9413D7}"/>
              </a:ext>
            </a:extLst>
          </p:cNvPr>
          <p:cNvSpPr/>
          <p:nvPr/>
        </p:nvSpPr>
        <p:spPr>
          <a:xfrm>
            <a:off x="4374463" y="3513838"/>
            <a:ext cx="1021556" cy="10215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white"/>
                </a:solidFill>
                <a:latin typeface="Swis721 Cn BT"/>
                <a:cs typeface="Arial"/>
              </a:rPr>
              <a:t>Train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A423F78-C6E8-C6FB-CCFB-B5D4FDEF4C47}"/>
              </a:ext>
            </a:extLst>
          </p:cNvPr>
          <p:cNvSpPr/>
          <p:nvPr/>
        </p:nvSpPr>
        <p:spPr>
          <a:xfrm>
            <a:off x="5573999" y="3516690"/>
            <a:ext cx="1021556" cy="10215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white"/>
                </a:solidFill>
                <a:latin typeface="Swis721 Cn BT"/>
                <a:cs typeface="Arial"/>
              </a:rPr>
              <a:t>Covoiturage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6F1D1F3-1C1D-9E65-2F2A-F467E6AA059C}"/>
              </a:ext>
            </a:extLst>
          </p:cNvPr>
          <p:cNvSpPr/>
          <p:nvPr/>
        </p:nvSpPr>
        <p:spPr>
          <a:xfrm>
            <a:off x="6773535" y="3513838"/>
            <a:ext cx="1021556" cy="10215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white"/>
                </a:solidFill>
                <a:latin typeface="Swis721 Cn BT"/>
                <a:cs typeface="Arial"/>
              </a:rPr>
              <a:t>Bus / car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C1188A0-9A81-FA29-1CC0-3F3D936DD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3945"/>
          <a:stretch/>
        </p:blipFill>
        <p:spPr>
          <a:xfrm>
            <a:off x="689247" y="1829243"/>
            <a:ext cx="2100860" cy="1981800"/>
          </a:xfrm>
          <a:prstGeom prst="ellipse">
            <a:avLst/>
          </a:prstGeom>
          <a:ln w="57150">
            <a:solidFill>
              <a:schemeClr val="accent5"/>
            </a:solidFill>
          </a:ln>
        </p:spPr>
      </p:pic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2C551807-E242-DC9D-6B50-366CC39F6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768489"/>
              </p:ext>
            </p:extLst>
          </p:nvPr>
        </p:nvGraphicFramePr>
        <p:xfrm>
          <a:off x="3275410" y="1142018"/>
          <a:ext cx="4535880" cy="1485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0113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Les typologies de points-nœuds multimodaux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B4F99C-4307-8F09-90BA-1C70D30441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2333985" cy="207749"/>
          </a:xfrm>
          <a:prstGeom prst="rect">
            <a:avLst/>
          </a:prstGeom>
          <a:solidFill>
            <a:schemeClr val="accent6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Définition des services à apporter</a:t>
            </a:r>
          </a:p>
        </p:txBody>
      </p:sp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B9B7744F-C5CD-17AA-0E22-43A3623AC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3350900"/>
              </p:ext>
            </p:extLst>
          </p:nvPr>
        </p:nvGraphicFramePr>
        <p:xfrm>
          <a:off x="3275410" y="1142018"/>
          <a:ext cx="4535880" cy="1485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B7D1FC1-A2F2-90AE-EE57-77D0529C27A4}"/>
              </a:ext>
            </a:extLst>
          </p:cNvPr>
          <p:cNvSpPr txBox="1"/>
          <p:nvPr/>
        </p:nvSpPr>
        <p:spPr>
          <a:xfrm>
            <a:off x="3275410" y="865019"/>
            <a:ext cx="25429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i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Une offre de services minimum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C11C4F9-FD9D-0251-7C28-DF8602B8C061}"/>
              </a:ext>
            </a:extLst>
          </p:cNvPr>
          <p:cNvSpPr txBox="1"/>
          <p:nvPr/>
        </p:nvSpPr>
        <p:spPr>
          <a:xfrm>
            <a:off x="3275410" y="2987581"/>
            <a:ext cx="32196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i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Une desserte minimum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CAB4517-5B25-0C0A-9F3C-03584DF79C08}"/>
              </a:ext>
            </a:extLst>
          </p:cNvPr>
          <p:cNvSpPr/>
          <p:nvPr/>
        </p:nvSpPr>
        <p:spPr>
          <a:xfrm>
            <a:off x="3174928" y="3490705"/>
            <a:ext cx="1021556" cy="1021556"/>
          </a:xfrm>
          <a:prstGeom prst="ellipse">
            <a:avLst/>
          </a:prstGeom>
          <a:solidFill>
            <a:srgbClr val="F8BC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white"/>
                </a:solidFill>
                <a:latin typeface="Swis721 Cn BT"/>
                <a:cs typeface="Arial"/>
              </a:rPr>
              <a:t>Réseau cyclable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0BA50B5-08B0-2F14-9524-BBC2903E26EE}"/>
              </a:ext>
            </a:extLst>
          </p:cNvPr>
          <p:cNvSpPr/>
          <p:nvPr/>
        </p:nvSpPr>
        <p:spPr>
          <a:xfrm>
            <a:off x="4374463" y="3513838"/>
            <a:ext cx="1021556" cy="1021556"/>
          </a:xfrm>
          <a:prstGeom prst="ellipse">
            <a:avLst/>
          </a:prstGeom>
          <a:solidFill>
            <a:srgbClr val="F8B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white"/>
                </a:solidFill>
                <a:latin typeface="Swis721 Cn BT"/>
                <a:cs typeface="Arial"/>
              </a:rPr>
              <a:t>Bus / car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7BCEFF5-7C5F-F950-DD78-D05D837B967A}"/>
              </a:ext>
            </a:extLst>
          </p:cNvPr>
          <p:cNvSpPr/>
          <p:nvPr/>
        </p:nvSpPr>
        <p:spPr bwMode="auto">
          <a:xfrm>
            <a:off x="-4678" y="1142018"/>
            <a:ext cx="3488709" cy="2983431"/>
          </a:xfrm>
          <a:prstGeom prst="ellipse">
            <a:avLst/>
          </a:prstGeom>
          <a:noFill/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spcFirstLastPara="1" vert="horz" wrap="square" lIns="27000" tIns="27000" rIns="27000" bIns="27000" numCol="1" rtlCol="0" anchor="ctr" anchorCtr="0" compatLnSpc="1">
            <a:prstTxWarp prst="textArchUp">
              <a:avLst>
                <a:gd name="adj" fmla="val 10639570"/>
              </a:avLst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685800" eaLnBrk="0" hangingPunct="0">
              <a:spcBef>
                <a:spcPct val="50000"/>
              </a:spcBef>
              <a:defRPr/>
            </a:pPr>
            <a:r>
              <a:rPr lang="fr-FR" sz="2400" b="1" dirty="0">
                <a:solidFill>
                  <a:prstClr val="black"/>
                </a:solidFill>
                <a:latin typeface="Swis721 Cn BT" panose="020B0506020202030204" pitchFamily="34" charset="0"/>
              </a:rPr>
              <a:t>Pôle urbain local ou départemental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DE7883F-75A2-88BB-4D12-C755FC9AD9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1" r="2320"/>
          <a:stretch/>
        </p:blipFill>
        <p:spPr>
          <a:xfrm>
            <a:off x="689247" y="1829243"/>
            <a:ext cx="2100860" cy="1981800"/>
          </a:xfrm>
          <a:prstGeom prst="ellipse">
            <a:avLst/>
          </a:prstGeom>
          <a:ln w="57150">
            <a:solidFill>
              <a:srgbClr val="F38047"/>
            </a:solidFill>
          </a:ln>
        </p:spPr>
      </p:pic>
    </p:spTree>
    <p:extLst>
      <p:ext uri="{BB962C8B-B14F-4D97-AF65-F5344CB8AC3E}">
        <p14:creationId xmlns:p14="http://schemas.microsoft.com/office/powerpoint/2010/main" val="3888867593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8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Les typologies de points-nœuds multimodaux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B4F99C-4307-8F09-90BA-1C70D30441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2333985" cy="207749"/>
          </a:xfrm>
          <a:prstGeom prst="rect">
            <a:avLst/>
          </a:prstGeom>
          <a:solidFill>
            <a:schemeClr val="accent6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Définition des services à apporter</a:t>
            </a:r>
          </a:p>
        </p:txBody>
      </p:sp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B9B7744F-C5CD-17AA-0E22-43A3623AC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722867"/>
              </p:ext>
            </p:extLst>
          </p:nvPr>
        </p:nvGraphicFramePr>
        <p:xfrm>
          <a:off x="3275410" y="1142018"/>
          <a:ext cx="5374481" cy="1485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6D70B38-D863-1AD3-3840-E9A2C80B836A}"/>
              </a:ext>
            </a:extLst>
          </p:cNvPr>
          <p:cNvSpPr txBox="1"/>
          <p:nvPr/>
        </p:nvSpPr>
        <p:spPr>
          <a:xfrm>
            <a:off x="3275410" y="865019"/>
            <a:ext cx="25429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i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Une offre de services minimum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466944C-6FFE-DF30-4D8B-D825438271AE}"/>
              </a:ext>
            </a:extLst>
          </p:cNvPr>
          <p:cNvSpPr txBox="1"/>
          <p:nvPr/>
        </p:nvSpPr>
        <p:spPr>
          <a:xfrm>
            <a:off x="3275410" y="2987581"/>
            <a:ext cx="32196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i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Une desserte minimum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BB1C2DB-162C-5A5E-71AC-6DB9E2ED0A5F}"/>
              </a:ext>
            </a:extLst>
          </p:cNvPr>
          <p:cNvSpPr/>
          <p:nvPr/>
        </p:nvSpPr>
        <p:spPr>
          <a:xfrm>
            <a:off x="3174928" y="3490705"/>
            <a:ext cx="1021556" cy="1021556"/>
          </a:xfrm>
          <a:prstGeom prst="ellipse">
            <a:avLst/>
          </a:prstGeom>
          <a:solidFill>
            <a:srgbClr val="F084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white"/>
                </a:solidFill>
                <a:latin typeface="Swis721 Cn BT"/>
                <a:cs typeface="Arial"/>
              </a:rPr>
              <a:t>Réseau cyclable local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1BF97BA-4451-DDCE-041B-D16A4E8B8B5F}"/>
              </a:ext>
            </a:extLst>
          </p:cNvPr>
          <p:cNvSpPr/>
          <p:nvPr/>
        </p:nvSpPr>
        <p:spPr>
          <a:xfrm>
            <a:off x="4374463" y="3513838"/>
            <a:ext cx="1021556" cy="1021556"/>
          </a:xfrm>
          <a:prstGeom prst="ellipse">
            <a:avLst/>
          </a:prstGeom>
          <a:solidFill>
            <a:srgbClr val="F08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b="1" dirty="0">
                <a:solidFill>
                  <a:prstClr val="white"/>
                </a:solidFill>
                <a:latin typeface="Swis721 Cn BT"/>
                <a:cs typeface="Arial"/>
              </a:rPr>
              <a:t>Bus / car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11FFCB-EEAA-1215-863D-501B07E0675D}"/>
              </a:ext>
            </a:extLst>
          </p:cNvPr>
          <p:cNvSpPr/>
          <p:nvPr/>
        </p:nvSpPr>
        <p:spPr bwMode="auto">
          <a:xfrm>
            <a:off x="114301" y="1142018"/>
            <a:ext cx="3161109" cy="2983431"/>
          </a:xfrm>
          <a:prstGeom prst="ellipse">
            <a:avLst/>
          </a:prstGeom>
          <a:noFill/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spcFirstLastPara="1" vert="horz" wrap="square" lIns="27000" tIns="27000" rIns="27000" bIns="27000" numCol="1" rtlCol="0" anchor="ctr" anchorCtr="0" compatLnSpc="1">
            <a:prstTxWarp prst="textArchUp">
              <a:avLst>
                <a:gd name="adj" fmla="val 11885573"/>
              </a:avLst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685800" eaLnBrk="0" hangingPunct="0">
              <a:spcBef>
                <a:spcPct val="50000"/>
              </a:spcBef>
              <a:defRPr/>
            </a:pPr>
            <a:r>
              <a:rPr lang="fr-FR" sz="2100" b="1" dirty="0">
                <a:solidFill>
                  <a:prstClr val="black"/>
                </a:solidFill>
                <a:latin typeface="Swis721 Cn BT" panose="020B0506020202030204" pitchFamily="34" charset="0"/>
              </a:rPr>
              <a:t>Pôle rural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F87338E-4495-7E9C-6E22-229989A75A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 b="10762"/>
          <a:stretch/>
        </p:blipFill>
        <p:spPr>
          <a:xfrm>
            <a:off x="689247" y="1829243"/>
            <a:ext cx="2100860" cy="1981800"/>
          </a:xfrm>
          <a:prstGeom prst="ellipse">
            <a:avLst/>
          </a:prstGeom>
          <a:ln w="571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64373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5F9D80-9269-3C09-7258-8E4CF7B1C885}"/>
              </a:ext>
            </a:extLst>
          </p:cNvPr>
          <p:cNvSpPr/>
          <p:nvPr/>
        </p:nvSpPr>
        <p:spPr bwMode="auto">
          <a:xfrm>
            <a:off x="5114658" y="-4675"/>
            <a:ext cx="4029342" cy="5143500"/>
          </a:xfrm>
          <a:prstGeom prst="rect">
            <a:avLst/>
          </a:prstGeom>
          <a:solidFill>
            <a:schemeClr val="accent3"/>
          </a:solidFill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>
              <a:spcBef>
                <a:spcPct val="50000"/>
              </a:spcBef>
            </a:pPr>
            <a:endParaRPr lang="fr-FR" sz="135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F9640B-2084-2A51-ED4E-3DCF155B0E87}"/>
              </a:ext>
            </a:extLst>
          </p:cNvPr>
          <p:cNvSpPr txBox="1"/>
          <p:nvPr/>
        </p:nvSpPr>
        <p:spPr>
          <a:xfrm>
            <a:off x="5569805" y="1485360"/>
            <a:ext cx="3190209" cy="30931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r>
              <a:rPr lang="fr-FR" sz="1500" dirty="0">
                <a:solidFill>
                  <a:schemeClr val="bg2"/>
                </a:solidFill>
                <a:latin typeface="Swis721 Cn BT" panose="020B0506020202030204" pitchFamily="34" charset="0"/>
                <a:ea typeface="+mn-ea"/>
                <a:cs typeface="Arial"/>
              </a:rPr>
              <a:t>Maillage territorial continu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endParaRPr lang="fr-FR" sz="1500" dirty="0">
              <a:solidFill>
                <a:schemeClr val="bg2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endParaRPr lang="fr-FR" sz="1500" dirty="0">
              <a:solidFill>
                <a:schemeClr val="bg2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r>
              <a:rPr lang="fr-FR" sz="1500" dirty="0">
                <a:solidFill>
                  <a:schemeClr val="bg2"/>
                </a:solidFill>
                <a:latin typeface="Swis721 Cn BT" panose="020B0506020202030204" pitchFamily="34" charset="0"/>
                <a:ea typeface="+mn-ea"/>
                <a:cs typeface="Arial"/>
              </a:rPr>
              <a:t>Juste effort des investissements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endParaRPr lang="fr-FR" sz="1500" dirty="0">
              <a:solidFill>
                <a:schemeClr val="bg2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endParaRPr lang="fr-FR" sz="1500" dirty="0">
              <a:solidFill>
                <a:schemeClr val="bg2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r>
              <a:rPr lang="fr-FR" sz="1500" dirty="0">
                <a:solidFill>
                  <a:schemeClr val="bg2"/>
                </a:solidFill>
                <a:latin typeface="Swis721 Cn BT" panose="020B0506020202030204" pitchFamily="34" charset="0"/>
                <a:ea typeface="+mn-ea"/>
                <a:cs typeface="Arial"/>
              </a:rPr>
              <a:t>Simplicité et lisibilité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endParaRPr lang="fr-FR" sz="1500" dirty="0">
              <a:solidFill>
                <a:schemeClr val="bg2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endParaRPr lang="fr-FR" sz="1500" dirty="0">
              <a:solidFill>
                <a:schemeClr val="bg2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r>
              <a:rPr lang="fr-FR" sz="1500" dirty="0">
                <a:solidFill>
                  <a:schemeClr val="bg2"/>
                </a:solidFill>
                <a:latin typeface="Swis721 Cn BT" panose="020B0506020202030204" pitchFamily="34" charset="0"/>
                <a:ea typeface="+mn-ea"/>
                <a:cs typeface="Arial"/>
              </a:rPr>
              <a:t>Massification des moyens 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endParaRPr lang="fr-FR" sz="1500" dirty="0">
              <a:solidFill>
                <a:schemeClr val="bg2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endParaRPr lang="fr-FR" sz="1500" dirty="0">
              <a:solidFill>
                <a:schemeClr val="bg2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SzPct val="100000"/>
              <a:buFont typeface="Swis721 Cn BT" panose="020B0506020202030204" pitchFamily="34" charset="0"/>
              <a:buChar char="−"/>
            </a:pPr>
            <a:r>
              <a:rPr lang="fr-FR" sz="1500" dirty="0">
                <a:solidFill>
                  <a:schemeClr val="bg2"/>
                </a:solidFill>
                <a:latin typeface="Swis721 Cn BT" panose="020B0506020202030204" pitchFamily="34" charset="0"/>
                <a:ea typeface="+mn-ea"/>
                <a:cs typeface="Arial"/>
              </a:rPr>
              <a:t>Boite à outils mobilisable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53FF1F-C50B-B873-9FCC-5DB150A6DBE5}"/>
              </a:ext>
            </a:extLst>
          </p:cNvPr>
          <p:cNvSpPr txBox="1"/>
          <p:nvPr/>
        </p:nvSpPr>
        <p:spPr>
          <a:xfrm>
            <a:off x="5114657" y="801616"/>
            <a:ext cx="40293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b="1" i="1" dirty="0">
                <a:solidFill>
                  <a:schemeClr val="bg2"/>
                </a:solidFill>
                <a:latin typeface="Swis721 Cn BT" panose="020B0506020202030204" pitchFamily="34" charset="0"/>
                <a:ea typeface="+mn-ea"/>
                <a:cs typeface="Arial"/>
              </a:rPr>
              <a:t>Les objectifs</a:t>
            </a:r>
            <a:endParaRPr lang="fr-FR" sz="2100" dirty="0">
              <a:solidFill>
                <a:schemeClr val="bg2"/>
              </a:solidFill>
              <a:latin typeface="Swis721 Cn BT"/>
              <a:ea typeface="+mn-ea"/>
              <a:cs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521A18-4059-4318-2CBD-3A3A9911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5" y="801616"/>
            <a:ext cx="4745051" cy="353146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074CB84-0706-4157-AB22-B1EF3DD115CB}"/>
              </a:ext>
            </a:extLst>
          </p:cNvPr>
          <p:cNvSpPr txBox="1"/>
          <p:nvPr/>
        </p:nvSpPr>
        <p:spPr>
          <a:xfrm>
            <a:off x="187735" y="136815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La Stratégie, développement de lignes de covoiturage</a:t>
            </a:r>
          </a:p>
        </p:txBody>
      </p:sp>
    </p:spTree>
    <p:extLst>
      <p:ext uri="{BB962C8B-B14F-4D97-AF65-F5344CB8AC3E}">
        <p14:creationId xmlns:p14="http://schemas.microsoft.com/office/powerpoint/2010/main" val="2143879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51520" y="22871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La Stratégie, développement de lignes de covoiturage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/>
          <a:stretch/>
        </p:blipFill>
        <p:spPr bwMode="auto">
          <a:xfrm>
            <a:off x="1547663" y="392202"/>
            <a:ext cx="6882787" cy="448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55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1745"/>
          <a:stretch/>
        </p:blipFill>
        <p:spPr bwMode="auto">
          <a:xfrm rot="675824">
            <a:off x="4824036" y="552577"/>
            <a:ext cx="4169718" cy="194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r="1" b="4749"/>
          <a:stretch/>
        </p:blipFill>
        <p:spPr bwMode="auto">
          <a:xfrm>
            <a:off x="4869943" y="2923368"/>
            <a:ext cx="3242461" cy="1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32348" y="4659982"/>
            <a:ext cx="612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fr-FR" sz="900" dirty="0">
                <a:solidFill>
                  <a:schemeClr val="bg2"/>
                </a:solidFill>
              </a:rPr>
              <a:t> Attribution par l’ADEME d’une subvention à hauteur probablement de 50 % du montant HT, soit une participation de l’ordre de 25 948 € pour un coût d’étude de 65 274 €TTC.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44785" y="627534"/>
            <a:ext cx="468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fr-FR" sz="1000" dirty="0">
                <a:solidFill>
                  <a:schemeClr val="bg2"/>
                </a:solidFill>
              </a:rPr>
              <a:t> Les bassins de vie et de mobilité ont été sollicités sur les besoins du territoire au droit de l’espace public départemental afin d’établir un diagnostic partagé 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6163" y="1635646"/>
            <a:ext cx="4680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hangingPunct="0">
              <a:buFont typeface="Wingdings" panose="05000000000000000000" pitchFamily="2" charset="2"/>
              <a:buChar char="ü"/>
            </a:pPr>
            <a:r>
              <a:rPr lang="fr-FR" sz="1000" dirty="0">
                <a:solidFill>
                  <a:schemeClr val="bg2"/>
                </a:solidFill>
              </a:rPr>
              <a:t>Un questionnaire et une cartographie participative en mai/juin 2022 en ligne et largement diffusés =&gt;Près de 3 600 réponses sur le questionnaire.</a:t>
            </a:r>
          </a:p>
          <a:p>
            <a:pPr hangingPunct="0"/>
            <a:endParaRPr lang="fr-FR" sz="1000" dirty="0">
              <a:solidFill>
                <a:schemeClr val="bg2"/>
              </a:solidFill>
            </a:endParaRPr>
          </a:p>
          <a:p>
            <a:pPr marL="171450" lvl="0" indent="-171450" hangingPunct="0">
              <a:buFont typeface="Wingdings" panose="05000000000000000000" pitchFamily="2" charset="2"/>
              <a:buChar char="ü"/>
            </a:pPr>
            <a:r>
              <a:rPr lang="fr-FR" sz="1000" dirty="0">
                <a:solidFill>
                  <a:schemeClr val="bg2"/>
                </a:solidFill>
              </a:rPr>
              <a:t>Etablissement d’un panel représentatif de 50 </a:t>
            </a:r>
            <a:r>
              <a:rPr lang="fr-FR" sz="1000" dirty="0" err="1">
                <a:solidFill>
                  <a:schemeClr val="bg2"/>
                </a:solidFill>
              </a:rPr>
              <a:t>Loirétains</a:t>
            </a:r>
            <a:r>
              <a:rPr lang="fr-FR" sz="1000" dirty="0">
                <a:solidFill>
                  <a:schemeClr val="bg2"/>
                </a:solidFill>
              </a:rPr>
              <a:t> et </a:t>
            </a:r>
            <a:r>
              <a:rPr lang="fr-FR" sz="1000" dirty="0" err="1">
                <a:solidFill>
                  <a:schemeClr val="bg2"/>
                </a:solidFill>
              </a:rPr>
              <a:t>Loirétaines</a:t>
            </a:r>
            <a:r>
              <a:rPr lang="fr-FR" sz="1000" dirty="0">
                <a:solidFill>
                  <a:schemeClr val="bg2"/>
                </a:solidFill>
              </a:rPr>
              <a:t>, production de 15 monographies individuelles représentatives des usages en matière de mobilité sur le territoire</a:t>
            </a:r>
          </a:p>
          <a:p>
            <a:pPr lvl="0" hangingPunct="0"/>
            <a:endParaRPr lang="fr-FR" sz="1000" dirty="0">
              <a:solidFill>
                <a:schemeClr val="bg2"/>
              </a:solidFill>
            </a:endParaRPr>
          </a:p>
          <a:p>
            <a:pPr marL="171450" lvl="0" indent="-171450" hangingPunct="0">
              <a:buFont typeface="Wingdings" panose="05000000000000000000" pitchFamily="2" charset="2"/>
              <a:buChar char="ü"/>
            </a:pPr>
            <a:r>
              <a:rPr lang="fr-FR" sz="1000" dirty="0">
                <a:solidFill>
                  <a:schemeClr val="bg2"/>
                </a:solidFill>
              </a:rPr>
              <a:t>Réalisation de 11 entretiens avec les EPCI pour prendre connaissance des démarches engagées en termes de mobilité et ainsi alimenter le diagnostic. La Région a également été interviewée en tant qu’AOM (Autorité Organisatrice de la Mobilité).</a:t>
            </a:r>
          </a:p>
          <a:p>
            <a:pPr lvl="0" hangingPunct="0"/>
            <a:endParaRPr lang="fr-FR" sz="1000" dirty="0">
              <a:solidFill>
                <a:schemeClr val="bg2"/>
              </a:solidFill>
            </a:endParaRPr>
          </a:p>
          <a:p>
            <a:pPr marL="171450" lvl="0" indent="-171450" hangingPunct="0">
              <a:buFont typeface="Wingdings" panose="05000000000000000000" pitchFamily="2" charset="2"/>
              <a:buChar char="ü"/>
            </a:pPr>
            <a:r>
              <a:rPr lang="fr-FR" sz="1000" dirty="0">
                <a:solidFill>
                  <a:schemeClr val="bg2"/>
                </a:solidFill>
              </a:rPr>
              <a:t>Organisation de cinq ateliers territoriaux en juillet 2022 pour travailler avec les territoires et les usagers pour amorcer la phase de propositions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83568" y="1623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accent1"/>
                </a:solidFill>
                <a:latin typeface="+mn-lt"/>
                <a:ea typeface="ＭＳ Ｐゴシック" charset="-128"/>
              </a:rPr>
              <a:t>Une démarche participative</a:t>
            </a:r>
          </a:p>
        </p:txBody>
      </p:sp>
    </p:spTree>
    <p:extLst>
      <p:ext uri="{BB962C8B-B14F-4D97-AF65-F5344CB8AC3E}">
        <p14:creationId xmlns:p14="http://schemas.microsoft.com/office/powerpoint/2010/main" val="21762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/>
          <a:stretch/>
        </p:blipFill>
        <p:spPr bwMode="auto">
          <a:xfrm>
            <a:off x="3666508" y="483518"/>
            <a:ext cx="5441506" cy="292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507" y="699542"/>
            <a:ext cx="370427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 hangingPunct="0">
              <a:buFont typeface="Wingdings" panose="05000000000000000000" pitchFamily="2" charset="2"/>
              <a:buChar char="ü"/>
            </a:pPr>
            <a:r>
              <a:rPr lang="fr-FR" sz="1000" dirty="0"/>
              <a:t>Mise en œuvre d’un réseau point-nœuds multimodal (PNM) organisé notamment autour d’un système vélo à développer par l’aménagement d’itinéraires cyclables (structurants, secondaires et réseau points nœuds), la formation à la pratique du vélo, l’accompagnement des collégiens à l’usage du vélo et le développement des services vélo (stationnement, ateliers de réparations, aide à l’achat, …).</a:t>
            </a:r>
          </a:p>
          <a:p>
            <a:pPr hangingPunct="0"/>
            <a:endParaRPr lang="fr-FR" sz="1000" dirty="0"/>
          </a:p>
          <a:p>
            <a:pPr hangingPunct="0"/>
            <a:endParaRPr lang="fr-FR" sz="1000" dirty="0"/>
          </a:p>
          <a:p>
            <a:pPr marL="171450" indent="-171450" algn="just" hangingPunct="0">
              <a:buFont typeface="Wingdings" panose="05000000000000000000" pitchFamily="2" charset="2"/>
              <a:buChar char="ü"/>
            </a:pPr>
            <a:r>
              <a:rPr lang="fr-FR" sz="1000" dirty="0"/>
              <a:t>Création de pôles multimodaux au sein du réseau points-nœuds (environ 62 points multimodaux sont définis à ce stade), et qui seront adaptés en fonction des besoins locaux, en lien avec les collectivités locales (transports collectifs, covoiturage, abris sécurisés vélos, services de mobilité etc…).</a:t>
            </a:r>
          </a:p>
          <a:p>
            <a:pPr marL="171450" indent="-171450" algn="just" hangingPunct="0">
              <a:buFont typeface="Wingdings" panose="05000000000000000000" pitchFamily="2" charset="2"/>
              <a:buChar char="ü"/>
            </a:pPr>
            <a:endParaRPr lang="fr-FR" sz="1000" dirty="0"/>
          </a:p>
          <a:p>
            <a:pPr marL="171450" indent="-171450" algn="just" hangingPunct="0">
              <a:buFont typeface="Wingdings" panose="05000000000000000000" pitchFamily="2" charset="2"/>
              <a:buChar char="ü"/>
            </a:pPr>
            <a:r>
              <a:rPr lang="fr-FR" sz="1000" dirty="0"/>
              <a:t>Développement de lignes de covoiturage structurantes garantissant un haut niveau de service</a:t>
            </a:r>
          </a:p>
          <a:p>
            <a:pPr marL="171450" indent="-171450" algn="just" hangingPunct="0">
              <a:buFont typeface="Wingdings" panose="05000000000000000000" pitchFamily="2" charset="2"/>
              <a:buChar char="ü"/>
            </a:pPr>
            <a:endParaRPr lang="fr-FR" sz="1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51520" y="22871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</a:rPr>
              <a:t>La Stratégie, un schéma de mobilités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44008" y="3669585"/>
            <a:ext cx="3971489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000" b="1" dirty="0"/>
              <a:t>Les 5 axes principaux de la mobilité sont déclinés autour d’un programme de 39 actions :</a:t>
            </a:r>
          </a:p>
          <a:p>
            <a:endParaRPr lang="fr-FR" sz="10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b="1" dirty="0"/>
              <a:t>Axe 1 - La mobilité douce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b="1" dirty="0"/>
              <a:t>Axe 2 - La mobilité partagée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b="1" dirty="0"/>
              <a:t>Axe 3 - La mobilité propre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b="1" dirty="0"/>
              <a:t>Axe 4 - La mobilité évitée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b="1" dirty="0"/>
              <a:t>Axe 5 - L’animation et la sensibilisation </a:t>
            </a:r>
          </a:p>
        </p:txBody>
      </p:sp>
    </p:spTree>
    <p:extLst>
      <p:ext uri="{BB962C8B-B14F-4D97-AF65-F5344CB8AC3E}">
        <p14:creationId xmlns:p14="http://schemas.microsoft.com/office/powerpoint/2010/main" val="572834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D0253A-89EA-B3FD-1855-155CAD89B229}"/>
              </a:ext>
            </a:extLst>
          </p:cNvPr>
          <p:cNvSpPr/>
          <p:nvPr/>
        </p:nvSpPr>
        <p:spPr bwMode="auto">
          <a:xfrm>
            <a:off x="55795" y="615609"/>
            <a:ext cx="2659500" cy="7383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>
              <a:spcBef>
                <a:spcPct val="50000"/>
              </a:spcBef>
            </a:pPr>
            <a:endParaRPr lang="fr-FR" sz="75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7551D7-5C60-32FB-4F1B-77BD616F48AE}"/>
              </a:ext>
            </a:extLst>
          </p:cNvPr>
          <p:cNvSpPr txBox="1"/>
          <p:nvPr/>
        </p:nvSpPr>
        <p:spPr>
          <a:xfrm>
            <a:off x="47733" y="680920"/>
            <a:ext cx="26595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700" b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62 points-nœuds</a:t>
            </a:r>
            <a:endParaRPr lang="fr-FR" sz="2700" dirty="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 maillage de points-nœuds multimodaux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2FB0CE-2357-84E6-A1AF-D63038D25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55776" y="479141"/>
            <a:ext cx="6240491" cy="45751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35D671-B9D1-15E9-0713-30F1254EF241}"/>
              </a:ext>
            </a:extLst>
          </p:cNvPr>
          <p:cNvSpPr/>
          <p:nvPr/>
        </p:nvSpPr>
        <p:spPr>
          <a:xfrm>
            <a:off x="7289256" y="2467618"/>
            <a:ext cx="67318" cy="67318"/>
          </a:xfrm>
          <a:prstGeom prst="rect">
            <a:avLst/>
          </a:prstGeom>
          <a:solidFill>
            <a:srgbClr val="DB91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FR" sz="1350">
              <a:solidFill>
                <a:prstClr val="white"/>
              </a:solidFill>
              <a:latin typeface="Swis721 Cn BT"/>
              <a:cs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E95EC4-B076-3054-F7C1-4B9F7564839C}"/>
              </a:ext>
            </a:extLst>
          </p:cNvPr>
          <p:cNvSpPr txBox="1"/>
          <p:nvPr/>
        </p:nvSpPr>
        <p:spPr>
          <a:xfrm>
            <a:off x="325966" y="2211710"/>
            <a:ext cx="26595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29 aires de covoiturage</a:t>
            </a: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12 gares</a:t>
            </a: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11 centres-bourgs</a:t>
            </a: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10 scénario hors CD45</a:t>
            </a: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500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2 options/variantes</a:t>
            </a:r>
          </a:p>
        </p:txBody>
      </p:sp>
    </p:spTree>
    <p:extLst>
      <p:ext uri="{BB962C8B-B14F-4D97-AF65-F5344CB8AC3E}">
        <p14:creationId xmlns:p14="http://schemas.microsoft.com/office/powerpoint/2010/main" val="2930091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 maillage de points-nœuds multimodaux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66EACD-5E0B-0431-6E01-36E29874F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1551" y="1023697"/>
            <a:ext cx="4571060" cy="35283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56D030-D808-A795-6C68-CDBB5460BE90}"/>
              </a:ext>
            </a:extLst>
          </p:cNvPr>
          <p:cNvSpPr/>
          <p:nvPr/>
        </p:nvSpPr>
        <p:spPr bwMode="auto">
          <a:xfrm>
            <a:off x="503387" y="2035186"/>
            <a:ext cx="617310" cy="3556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>
              <a:spcBef>
                <a:spcPct val="50000"/>
              </a:spcBef>
            </a:pPr>
            <a:endParaRPr lang="fr-FR" sz="75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0B2BFB-363A-6AB6-86E7-EC5DCB084858}"/>
              </a:ext>
            </a:extLst>
          </p:cNvPr>
          <p:cNvSpPr txBox="1"/>
          <p:nvPr/>
        </p:nvSpPr>
        <p:spPr>
          <a:xfrm>
            <a:off x="503387" y="2035186"/>
            <a:ext cx="26595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b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97% des habitants du Loiret à moins de 10 km</a:t>
            </a:r>
          </a:p>
        </p:txBody>
      </p:sp>
    </p:spTree>
    <p:extLst>
      <p:ext uri="{BB962C8B-B14F-4D97-AF65-F5344CB8AC3E}">
        <p14:creationId xmlns:p14="http://schemas.microsoft.com/office/powerpoint/2010/main" val="254209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 maillage de points-nœuds multimodaux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B4F99C-4307-8F09-90BA-1C70D30441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1532484" cy="207749"/>
          </a:xfrm>
          <a:prstGeom prst="rect">
            <a:avLst/>
          </a:prstGeom>
          <a:solidFill>
            <a:schemeClr val="accent5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Desserte des collèges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C29396-CE17-E6B1-9636-BDBC30AC8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5600" y="1017781"/>
            <a:ext cx="4572864" cy="35401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FA0464-BFF5-342A-F79F-1EBE245E3673}"/>
              </a:ext>
            </a:extLst>
          </p:cNvPr>
          <p:cNvSpPr/>
          <p:nvPr/>
        </p:nvSpPr>
        <p:spPr bwMode="auto">
          <a:xfrm>
            <a:off x="503387" y="2035186"/>
            <a:ext cx="617310" cy="3556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>
              <a:spcBef>
                <a:spcPct val="50000"/>
              </a:spcBef>
            </a:pPr>
            <a:endParaRPr lang="fr-FR" sz="75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EB33AD-F0DD-C4D9-9FC1-71B9C7B08352}"/>
              </a:ext>
            </a:extLst>
          </p:cNvPr>
          <p:cNvSpPr txBox="1"/>
          <p:nvPr/>
        </p:nvSpPr>
        <p:spPr>
          <a:xfrm>
            <a:off x="430172" y="2021498"/>
            <a:ext cx="2659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b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100% des collèges à moins de 10 km</a:t>
            </a:r>
          </a:p>
        </p:txBody>
      </p:sp>
    </p:spTree>
    <p:extLst>
      <p:ext uri="{BB962C8B-B14F-4D97-AF65-F5344CB8AC3E}">
        <p14:creationId xmlns:p14="http://schemas.microsoft.com/office/powerpoint/2010/main" val="1981343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 maillage de points-nœuds multimodaux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B4F99C-4307-8F09-90BA-1C70D30441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2523140" cy="207749"/>
          </a:xfrm>
          <a:prstGeom prst="rect">
            <a:avLst/>
          </a:prstGeom>
          <a:solidFill>
            <a:schemeClr val="accent5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Desserte des entreprises et services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1970C9-FC76-8EE8-114F-5342B77E9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725" y="1017783"/>
            <a:ext cx="4581350" cy="3540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5486AD-4C63-92E9-D4D0-C781B7F0E549}"/>
              </a:ext>
            </a:extLst>
          </p:cNvPr>
          <p:cNvSpPr/>
          <p:nvPr/>
        </p:nvSpPr>
        <p:spPr bwMode="auto">
          <a:xfrm>
            <a:off x="503387" y="2035186"/>
            <a:ext cx="617310" cy="3556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>
              <a:spcBef>
                <a:spcPct val="50000"/>
              </a:spcBef>
            </a:pPr>
            <a:endParaRPr lang="fr-FR" sz="75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07330C-C19D-6440-5B84-312527FE3644}"/>
              </a:ext>
            </a:extLst>
          </p:cNvPr>
          <p:cNvSpPr txBox="1"/>
          <p:nvPr/>
        </p:nvSpPr>
        <p:spPr>
          <a:xfrm>
            <a:off x="503387" y="2035186"/>
            <a:ext cx="2659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2100" b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95% des entreprises de plus de 20 employés moins de 6 km</a:t>
            </a:r>
          </a:p>
        </p:txBody>
      </p:sp>
    </p:spTree>
    <p:extLst>
      <p:ext uri="{BB962C8B-B14F-4D97-AF65-F5344CB8AC3E}">
        <p14:creationId xmlns:p14="http://schemas.microsoft.com/office/powerpoint/2010/main" val="530604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AFDF16-8635-4B7A-94EB-6BC08D23A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410" y="197518"/>
            <a:ext cx="6691344" cy="47344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 maillage de points-nœuds multimodaux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B4F99C-4307-8F09-90BA-1C70D30441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6" y="497144"/>
            <a:ext cx="2044034" cy="207749"/>
          </a:xfrm>
          <a:prstGeom prst="rect">
            <a:avLst/>
          </a:prstGeom>
          <a:solidFill>
            <a:schemeClr val="accent5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Potentiel d’usage du maillage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4D30B6-9D85-BA5F-8756-571A9457450B}"/>
              </a:ext>
            </a:extLst>
          </p:cNvPr>
          <p:cNvSpPr/>
          <p:nvPr/>
        </p:nvSpPr>
        <p:spPr>
          <a:xfrm>
            <a:off x="7149513" y="4659982"/>
            <a:ext cx="1144044" cy="14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788" dirty="0">
                <a:solidFill>
                  <a:prstClr val="black"/>
                </a:solidFill>
                <a:latin typeface="Swis721 Cn BT"/>
                <a:cs typeface="Arial"/>
              </a:rPr>
              <a:t>&gt; 50 000 usagers</a:t>
            </a:r>
          </a:p>
        </p:txBody>
      </p:sp>
    </p:spTree>
    <p:extLst>
      <p:ext uri="{BB962C8B-B14F-4D97-AF65-F5344CB8AC3E}">
        <p14:creationId xmlns:p14="http://schemas.microsoft.com/office/powerpoint/2010/main" val="2242600838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10B4F99C-4307-8F09-90BA-1C70D30441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387" y="497144"/>
            <a:ext cx="2106359" cy="207749"/>
          </a:xfrm>
          <a:prstGeom prst="rect">
            <a:avLst/>
          </a:prstGeom>
          <a:solidFill>
            <a:schemeClr val="accent2"/>
          </a:solidFill>
        </p:spPr>
        <p:txBody>
          <a:bodyPr wrap="none" lIns="27000" tIns="0" rIns="0" bIns="0" rtlCol="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prstClr val="white"/>
                </a:solidFill>
                <a:latin typeface="Swis721 Cn BT" panose="020B0506020202030204" pitchFamily="34" charset="0"/>
                <a:ea typeface="+mn-ea"/>
                <a:cs typeface="Arial"/>
              </a:rPr>
              <a:t>Réseau de covoiturage projeté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56E3D5-A02D-C641-5690-85C876D92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r="2739" b="2183"/>
          <a:stretch/>
        </p:blipFill>
        <p:spPr>
          <a:xfrm>
            <a:off x="2609746" y="0"/>
            <a:ext cx="6482505" cy="50117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7551D7-5C60-32FB-4F1B-77BD616F48AE}"/>
              </a:ext>
            </a:extLst>
          </p:cNvPr>
          <p:cNvSpPr txBox="1"/>
          <p:nvPr/>
        </p:nvSpPr>
        <p:spPr>
          <a:xfrm>
            <a:off x="251520" y="973954"/>
            <a:ext cx="295614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Un maillage d’aires existantes et en projet</a:t>
            </a: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2100" b="1" dirty="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prstClr val="black"/>
                </a:solidFill>
                <a:latin typeface="Swis721 Cn BT" panose="020B0506020202030204" pitchFamily="34" charset="0"/>
                <a:ea typeface="+mn-ea"/>
                <a:cs typeface="Arial"/>
              </a:rPr>
              <a:t>Des lignes à expérimenter</a:t>
            </a:r>
            <a:endParaRPr lang="fr-FR" sz="2100" dirty="0">
              <a:solidFill>
                <a:prstClr val="black"/>
              </a:solidFill>
              <a:latin typeface="Swis721 Cn BT" panose="020B0506020202030204" pitchFamily="34" charset="0"/>
              <a:ea typeface="+mn-ea"/>
              <a:cs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D94421-F846-01C6-EA74-6B7D2EF5D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4591966"/>
            <a:ext cx="1800317" cy="3857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C6EC46-82BC-DCB4-2796-5932001A0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583" y="4426930"/>
            <a:ext cx="1615976" cy="16503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A52E00E-6AD9-313F-1B8B-2BA5C609EB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0172" y="162044"/>
            <a:ext cx="65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4387"/>
                </a:solidFill>
                <a:ea typeface="Verdana" panose="020B0604030504040204" pitchFamily="34" charset="0"/>
                <a:cs typeface="Arial"/>
              </a:rPr>
              <a:t>Les liaisons pressenties</a:t>
            </a:r>
          </a:p>
        </p:txBody>
      </p:sp>
    </p:spTree>
    <p:extLst>
      <p:ext uri="{BB962C8B-B14F-4D97-AF65-F5344CB8AC3E}">
        <p14:creationId xmlns:p14="http://schemas.microsoft.com/office/powerpoint/2010/main" val="437091336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5"/>
    </p:ext>
  </p:extLst>
</p:sld>
</file>

<file path=ppt/theme/theme1.xml><?xml version="1.0" encoding="utf-8"?>
<a:theme xmlns:a="http://schemas.openxmlformats.org/drawingml/2006/main" name="powerpoint-standard-loiret">
  <a:themeElements>
    <a:clrScheme name="CG45 1">
      <a:dk1>
        <a:srgbClr val="000000"/>
      </a:dk1>
      <a:lt1>
        <a:srgbClr val="FFFFFF"/>
      </a:lt1>
      <a:dk2>
        <a:srgbClr val="C0C0C0"/>
      </a:dk2>
      <a:lt2>
        <a:srgbClr val="FF9900"/>
      </a:lt2>
      <a:accent1>
        <a:srgbClr val="0A55A0"/>
      </a:accent1>
      <a:accent2>
        <a:srgbClr val="0A3C91"/>
      </a:accent2>
      <a:accent3>
        <a:srgbClr val="DCDCDC"/>
      </a:accent3>
      <a:accent4>
        <a:srgbClr val="DADADA"/>
      </a:accent4>
      <a:accent5>
        <a:srgbClr val="AAB4CD"/>
      </a:accent5>
      <a:accent6>
        <a:srgbClr val="083583"/>
      </a:accent6>
      <a:hlink>
        <a:srgbClr val="00A0C8"/>
      </a:hlink>
      <a:folHlink>
        <a:srgbClr val="132581"/>
      </a:folHlink>
    </a:clrScheme>
    <a:fontScheme name="CG45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CG45 1">
        <a:dk1>
          <a:srgbClr val="000000"/>
        </a:dk1>
        <a:lt1>
          <a:srgbClr val="FFFFFF"/>
        </a:lt1>
        <a:dk2>
          <a:srgbClr val="C0C0C0"/>
        </a:dk2>
        <a:lt2>
          <a:srgbClr val="FF9900"/>
        </a:lt2>
        <a:accent1>
          <a:srgbClr val="0A55A0"/>
        </a:accent1>
        <a:accent2>
          <a:srgbClr val="0A3C91"/>
        </a:accent2>
        <a:accent3>
          <a:srgbClr val="DCDCDC"/>
        </a:accent3>
        <a:accent4>
          <a:srgbClr val="DADADA"/>
        </a:accent4>
        <a:accent5>
          <a:srgbClr val="AAB4CD"/>
        </a:accent5>
        <a:accent6>
          <a:srgbClr val="083583"/>
        </a:accent6>
        <a:hlink>
          <a:srgbClr val="00A0C8"/>
        </a:hlink>
        <a:folHlink>
          <a:srgbClr val="13258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èle par défaut">
  <a:themeElements>
    <a:clrScheme name="Personnalisé 65">
      <a:dk1>
        <a:sysClr val="windowText" lastClr="000000"/>
      </a:dk1>
      <a:lt1>
        <a:sysClr val="window" lastClr="FFFFFF"/>
      </a:lt1>
      <a:dk2>
        <a:srgbClr val="3E3D2D"/>
      </a:dk2>
      <a:lt2>
        <a:srgbClr val="92D050"/>
      </a:lt2>
      <a:accent1>
        <a:srgbClr val="039A9F"/>
      </a:accent1>
      <a:accent2>
        <a:srgbClr val="B72115"/>
      </a:accent2>
      <a:accent3>
        <a:srgbClr val="FEA022"/>
      </a:accent3>
      <a:accent4>
        <a:srgbClr val="BCBFA1"/>
      </a:accent4>
      <a:accent5>
        <a:srgbClr val="92D050"/>
      </a:accent5>
      <a:accent6>
        <a:srgbClr val="5BB8C5"/>
      </a:accent6>
      <a:hlink>
        <a:srgbClr val="E68200"/>
      </a:hlink>
      <a:folHlink>
        <a:srgbClr val="FFA94A"/>
      </a:folHlink>
    </a:clrScheme>
    <a:fontScheme name="Modèle par défaut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rnd" cmpd="sng" algn="ctr">
          <a:noFill/>
          <a:prstDash val="sysDot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rnd" cmpd="sng" algn="ctr">
          <a:noFill/>
          <a:prstDash val="sysDot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owerpoint_Standard_LOIRET">
  <a:themeElements>
    <a:clrScheme name="CG45 1">
      <a:dk1>
        <a:srgbClr val="000000"/>
      </a:dk1>
      <a:lt1>
        <a:srgbClr val="FFFFFF"/>
      </a:lt1>
      <a:dk2>
        <a:srgbClr val="C0C0C0"/>
      </a:dk2>
      <a:lt2>
        <a:srgbClr val="FF9900"/>
      </a:lt2>
      <a:accent1>
        <a:srgbClr val="0A55A0"/>
      </a:accent1>
      <a:accent2>
        <a:srgbClr val="0A3C91"/>
      </a:accent2>
      <a:accent3>
        <a:srgbClr val="DCDCDC"/>
      </a:accent3>
      <a:accent4>
        <a:srgbClr val="DADADA"/>
      </a:accent4>
      <a:accent5>
        <a:srgbClr val="AAB4CD"/>
      </a:accent5>
      <a:accent6>
        <a:srgbClr val="083583"/>
      </a:accent6>
      <a:hlink>
        <a:srgbClr val="00A0C8"/>
      </a:hlink>
      <a:folHlink>
        <a:srgbClr val="132581"/>
      </a:folHlink>
    </a:clrScheme>
    <a:fontScheme name="CG45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CG45 1">
        <a:dk1>
          <a:srgbClr val="000000"/>
        </a:dk1>
        <a:lt1>
          <a:srgbClr val="FFFFFF"/>
        </a:lt1>
        <a:dk2>
          <a:srgbClr val="C0C0C0"/>
        </a:dk2>
        <a:lt2>
          <a:srgbClr val="FF9900"/>
        </a:lt2>
        <a:accent1>
          <a:srgbClr val="0A55A0"/>
        </a:accent1>
        <a:accent2>
          <a:srgbClr val="0A3C91"/>
        </a:accent2>
        <a:accent3>
          <a:srgbClr val="DCDCDC"/>
        </a:accent3>
        <a:accent4>
          <a:srgbClr val="DADADA"/>
        </a:accent4>
        <a:accent5>
          <a:srgbClr val="AAB4CD"/>
        </a:accent5>
        <a:accent6>
          <a:srgbClr val="083583"/>
        </a:accent6>
        <a:hlink>
          <a:srgbClr val="00A0C8"/>
        </a:hlink>
        <a:folHlink>
          <a:srgbClr val="13258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ersonnalisé 65">
    <a:dk1>
      <a:sysClr val="windowText" lastClr="000000"/>
    </a:dk1>
    <a:lt1>
      <a:sysClr val="window" lastClr="FFFFFF"/>
    </a:lt1>
    <a:dk2>
      <a:srgbClr val="3E3D2D"/>
    </a:dk2>
    <a:lt2>
      <a:srgbClr val="92D050"/>
    </a:lt2>
    <a:accent1>
      <a:srgbClr val="039A9F"/>
    </a:accent1>
    <a:accent2>
      <a:srgbClr val="B72115"/>
    </a:accent2>
    <a:accent3>
      <a:srgbClr val="FEA022"/>
    </a:accent3>
    <a:accent4>
      <a:srgbClr val="BCBFA1"/>
    </a:accent4>
    <a:accent5>
      <a:srgbClr val="92D050"/>
    </a:accent5>
    <a:accent6>
      <a:srgbClr val="5BB8C5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powerpoint-standard-loiret</Template>
  <TotalTime>3037</TotalTime>
  <Words>869</Words>
  <Application>Microsoft Office PowerPoint</Application>
  <PresentationFormat>Affichage à l'écran (16:9)</PresentationFormat>
  <Paragraphs>147</Paragraphs>
  <Slides>17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ＭＳ Ｐゴシック</vt:lpstr>
      <vt:lpstr>ＭＳ Ｐゴシック</vt:lpstr>
      <vt:lpstr>Arial</vt:lpstr>
      <vt:lpstr>Calibri</vt:lpstr>
      <vt:lpstr>Swis721 Cn BT</vt:lpstr>
      <vt:lpstr>Times</vt:lpstr>
      <vt:lpstr>Times New Roman</vt:lpstr>
      <vt:lpstr>Verdana</vt:lpstr>
      <vt:lpstr>Wingdings</vt:lpstr>
      <vt:lpstr>powerpoint-standard-loiret</vt:lpstr>
      <vt:lpstr>Modèle par défaut</vt:lpstr>
      <vt:lpstr>Powerpoint_Standard_LOIRET</vt:lpstr>
      <vt:lpstr>Wébinaire Covoiturage du 30 juin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CD45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Restauration, sécurisation et valorisation touristique du canal d’Orléans</dc:title>
  <dc:creator>DURAND Charlotte</dc:creator>
  <cp:lastModifiedBy>FAUCHEUX Clement</cp:lastModifiedBy>
  <cp:revision>158</cp:revision>
  <cp:lastPrinted>2023-05-22T10:08:13Z</cp:lastPrinted>
  <dcterms:created xsi:type="dcterms:W3CDTF">2019-09-17T08:02:40Z</dcterms:created>
  <dcterms:modified xsi:type="dcterms:W3CDTF">2023-06-28T13:45:26Z</dcterms:modified>
</cp:coreProperties>
</file>