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9" r:id="rId1"/>
    <p:sldMasterId id="2147483700"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87" r:id="rId13"/>
    <p:sldId id="266" r:id="rId14"/>
    <p:sldId id="267" r:id="rId15"/>
    <p:sldId id="268" r:id="rId16"/>
    <p:sldId id="269" r:id="rId17"/>
    <p:sldId id="270" r:id="rId18"/>
    <p:sldId id="272" r:id="rId19"/>
    <p:sldId id="277" r:id="rId20"/>
  </p:sldIdLst>
  <p:sldSz cx="9144000" cy="5143500" type="screen16x9"/>
  <p:notesSz cx="6858000" cy="9144000"/>
  <p:embeddedFontLst>
    <p:embeddedFont>
      <p:font typeface="Exo 2" pitchFamily="2" charset="77"/>
      <p:regular r:id="rId22"/>
      <p:bold r:id="rId23"/>
      <p:italic r:id="rId24"/>
      <p:boldItalic r:id="rId25"/>
    </p:embeddedFont>
    <p:embeddedFont>
      <p:font typeface="Exo 2 Light" pitchFamily="2" charset="77"/>
      <p:regular r:id="rId26"/>
      <p:bold r:id="rId27"/>
      <p:italic r:id="rId28"/>
      <p:boldItalic r:id="rId29"/>
    </p:embeddedFont>
    <p:embeddedFont>
      <p:font typeface="Exo 2 Medium" pitchFamily="2" charset="77"/>
      <p:regular r:id="rId30"/>
      <p:bold r:id="rId31"/>
      <p:italic r:id="rId32"/>
      <p:boldItalic r:id="rId33"/>
    </p:embeddedFont>
    <p:embeddedFont>
      <p:font typeface="Roboto" panose="02000000000000000000" pitchFamily="2" charset="0"/>
      <p:regular r:id="rId34"/>
      <p:bold r:id="rId35"/>
      <p:italic r:id="rId36"/>
      <p:boldItalic r:id="rId37"/>
    </p:embeddedFont>
    <p:embeddedFont>
      <p:font typeface="Roboto Light" panose="02000000000000000000" pitchFamily="2" charset="0"/>
      <p:regular r:id="rId38"/>
      <p:bold r:id="rId39"/>
      <p:italic r:id="rId40"/>
      <p:boldItalic r:id="rId41"/>
    </p:embeddedFont>
    <p:embeddedFont>
      <p:font typeface="Roboto Medium" panose="020000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B4C1872-5637-4744-BC89-790B171AD838}">
  <a:tblStyle styleId="{FB4C1872-5637-4744-BC89-790B171AD8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694"/>
  </p:normalViewPr>
  <p:slideViewPr>
    <p:cSldViewPr snapToGrid="0">
      <p:cViewPr varScale="1">
        <p:scale>
          <a:sx n="113" d="100"/>
          <a:sy n="113" d="100"/>
        </p:scale>
        <p:origin x="200" y="28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f119437792_0_0:notes"/>
          <p:cNvSpPr>
            <a:spLocks noGrp="1" noRot="1" noChangeAspect="1"/>
          </p:cNvSpPr>
          <p:nvPr>
            <p:ph type="sldImg" idx="2"/>
          </p:nvPr>
        </p:nvSpPr>
        <p:spPr>
          <a:xfrm>
            <a:off x="384381" y="631731"/>
            <a:ext cx="6150000" cy="3158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335" name="Google Shape;335;gf119437792_0_0:notes"/>
          <p:cNvSpPr txBox="1">
            <a:spLocks noGrp="1"/>
          </p:cNvSpPr>
          <p:nvPr>
            <p:ph type="body" idx="1"/>
          </p:nvPr>
        </p:nvSpPr>
        <p:spPr>
          <a:xfrm>
            <a:off x="691886" y="4000962"/>
            <a:ext cx="5535000" cy="3790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dad5230a7e_0_2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342900" lvl="0" indent="-241300" algn="l" rtl="0">
              <a:lnSpc>
                <a:spcPct val="150000"/>
              </a:lnSpc>
              <a:spcBef>
                <a:spcPts val="0"/>
              </a:spcBef>
              <a:spcAft>
                <a:spcPts val="0"/>
              </a:spcAft>
              <a:buClr>
                <a:schemeClr val="dk1"/>
              </a:buClr>
              <a:buSzPts val="1200"/>
              <a:buChar char="●"/>
            </a:pPr>
            <a:r>
              <a:rPr lang="fr" sz="1200">
                <a:solidFill>
                  <a:schemeClr val="dk1"/>
                </a:solidFill>
              </a:rPr>
              <a:t>Une cible conducteurs et passagers très orientée domicile-travail aux abords de la métropole lyonnaise.</a:t>
            </a:r>
            <a:endParaRPr sz="1200">
              <a:solidFill>
                <a:schemeClr val="dk1"/>
              </a:solidFill>
            </a:endParaRPr>
          </a:p>
          <a:p>
            <a:pPr marL="342900" lvl="0" indent="-241300" algn="l" rtl="0">
              <a:lnSpc>
                <a:spcPct val="150000"/>
              </a:lnSpc>
              <a:spcBef>
                <a:spcPts val="0"/>
              </a:spcBef>
              <a:spcAft>
                <a:spcPts val="0"/>
              </a:spcAft>
              <a:buClr>
                <a:schemeClr val="dk1"/>
              </a:buClr>
              <a:buSzPts val="1200"/>
              <a:buChar char="●"/>
            </a:pPr>
            <a:r>
              <a:rPr lang="fr" sz="1200">
                <a:solidFill>
                  <a:schemeClr val="dk1"/>
                </a:solidFill>
              </a:rPr>
              <a:t>Ouverture 6h30 - 9h dans le sens CAPI =&gt; Lyon et 16h - 19h dans le sens Lyon =&gt; CAPI</a:t>
            </a:r>
            <a:endParaRPr sz="1200">
              <a:solidFill>
                <a:schemeClr val="dk1"/>
              </a:solidFill>
            </a:endParaRPr>
          </a:p>
          <a:p>
            <a:pPr marL="342900" lvl="0" indent="-241300" algn="l" rtl="0">
              <a:lnSpc>
                <a:spcPct val="150000"/>
              </a:lnSpc>
              <a:spcBef>
                <a:spcPts val="0"/>
              </a:spcBef>
              <a:spcAft>
                <a:spcPts val="0"/>
              </a:spcAft>
              <a:buClr>
                <a:schemeClr val="dk1"/>
              </a:buClr>
              <a:buSzPts val="1200"/>
              <a:buChar char="●"/>
            </a:pPr>
            <a:r>
              <a:rPr lang="fr" sz="1200">
                <a:solidFill>
                  <a:schemeClr val="dk1"/>
                </a:solidFill>
              </a:rPr>
              <a:t>Objectif principal : réduire l’usage de la voiture solo.</a:t>
            </a:r>
            <a:endParaRPr sz="1200">
              <a:solidFill>
                <a:schemeClr val="dk1"/>
              </a:solidFill>
            </a:endParaRPr>
          </a:p>
          <a:p>
            <a:pPr marL="342900" lvl="0" indent="-241300" algn="l" rtl="0">
              <a:lnSpc>
                <a:spcPct val="150000"/>
              </a:lnSpc>
              <a:spcBef>
                <a:spcPts val="0"/>
              </a:spcBef>
              <a:spcAft>
                <a:spcPts val="0"/>
              </a:spcAft>
              <a:buClr>
                <a:schemeClr val="dk1"/>
              </a:buClr>
              <a:buSzPts val="1200"/>
              <a:buChar char="●"/>
            </a:pPr>
            <a:r>
              <a:rPr lang="fr" sz="1200">
                <a:solidFill>
                  <a:schemeClr val="dk1"/>
                </a:solidFill>
              </a:rPr>
              <a:t>Un mobilier urbain conséquent (abris et totems), avec dépose-minute aménagés par les collectivités.</a:t>
            </a:r>
            <a:endParaRPr/>
          </a:p>
        </p:txBody>
      </p:sp>
      <p:sp>
        <p:nvSpPr>
          <p:cNvPr id="544" name="Google Shape;544;gdad5230a7e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2bde1626c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342900" lvl="0" indent="-241300" algn="l" rtl="0">
              <a:lnSpc>
                <a:spcPct val="150000"/>
              </a:lnSpc>
              <a:spcBef>
                <a:spcPts val="0"/>
              </a:spcBef>
              <a:spcAft>
                <a:spcPts val="0"/>
              </a:spcAft>
              <a:buClr>
                <a:schemeClr val="dk1"/>
              </a:buClr>
              <a:buSzPts val="1200"/>
              <a:buChar char="●"/>
            </a:pPr>
            <a:r>
              <a:rPr lang="fr" sz="1200">
                <a:solidFill>
                  <a:schemeClr val="dk1"/>
                </a:solidFill>
              </a:rPr>
              <a:t>Une cible conducteurs et passagers très orientée domicile-travail aux abords de la métropole lyonnaise.</a:t>
            </a:r>
            <a:endParaRPr sz="1200">
              <a:solidFill>
                <a:schemeClr val="dk1"/>
              </a:solidFill>
            </a:endParaRPr>
          </a:p>
          <a:p>
            <a:pPr marL="342900" lvl="0" indent="-241300" algn="l" rtl="0">
              <a:lnSpc>
                <a:spcPct val="150000"/>
              </a:lnSpc>
              <a:spcBef>
                <a:spcPts val="0"/>
              </a:spcBef>
              <a:spcAft>
                <a:spcPts val="0"/>
              </a:spcAft>
              <a:buClr>
                <a:schemeClr val="dk1"/>
              </a:buClr>
              <a:buSzPts val="1200"/>
              <a:buChar char="●"/>
            </a:pPr>
            <a:r>
              <a:rPr lang="fr" sz="1200">
                <a:solidFill>
                  <a:schemeClr val="dk1"/>
                </a:solidFill>
              </a:rPr>
              <a:t>Ouverture 6h30 - 9h dans le sens CAPI =&gt; Lyon et 16h - 19h dans le sens Lyon =&gt; CAPI</a:t>
            </a:r>
            <a:endParaRPr sz="1200">
              <a:solidFill>
                <a:schemeClr val="dk1"/>
              </a:solidFill>
            </a:endParaRPr>
          </a:p>
          <a:p>
            <a:pPr marL="342900" lvl="0" indent="-241300" algn="l" rtl="0">
              <a:lnSpc>
                <a:spcPct val="150000"/>
              </a:lnSpc>
              <a:spcBef>
                <a:spcPts val="0"/>
              </a:spcBef>
              <a:spcAft>
                <a:spcPts val="0"/>
              </a:spcAft>
              <a:buClr>
                <a:schemeClr val="dk1"/>
              </a:buClr>
              <a:buSzPts val="1200"/>
              <a:buChar char="●"/>
            </a:pPr>
            <a:r>
              <a:rPr lang="fr" sz="1200">
                <a:solidFill>
                  <a:schemeClr val="dk1"/>
                </a:solidFill>
              </a:rPr>
              <a:t>Objectif principal : réduire l’usage de la voiture solo.</a:t>
            </a:r>
            <a:endParaRPr sz="1200">
              <a:solidFill>
                <a:schemeClr val="dk1"/>
              </a:solidFill>
            </a:endParaRPr>
          </a:p>
          <a:p>
            <a:pPr marL="342900" lvl="0" indent="-241300" algn="l" rtl="0">
              <a:lnSpc>
                <a:spcPct val="150000"/>
              </a:lnSpc>
              <a:spcBef>
                <a:spcPts val="0"/>
              </a:spcBef>
              <a:spcAft>
                <a:spcPts val="0"/>
              </a:spcAft>
              <a:buClr>
                <a:schemeClr val="dk1"/>
              </a:buClr>
              <a:buSzPts val="1200"/>
              <a:buChar char="●"/>
            </a:pPr>
            <a:r>
              <a:rPr lang="fr" sz="1200">
                <a:solidFill>
                  <a:schemeClr val="dk1"/>
                </a:solidFill>
              </a:rPr>
              <a:t>Un mobilier urbain conséquent (abris et totems), avec dépose-minute aménagés par les collectivités.</a:t>
            </a:r>
            <a:endParaRPr/>
          </a:p>
        </p:txBody>
      </p:sp>
      <p:sp>
        <p:nvSpPr>
          <p:cNvPr id="784" name="Google Shape;784;g12bde1626c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1ea8810d4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1ea8810d4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3e4fd2931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23e4fd293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dad5230a7e_0_1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fr"/>
              <a:t>Dans les territoires ruraux, la solidarité est le premier vecteur de participation, en comparaison des territoires plus denses.</a:t>
            </a:r>
            <a:endParaRPr/>
          </a:p>
          <a:p>
            <a:pPr marL="457200" marR="0" lvl="0" indent="-298450" algn="l" rtl="0">
              <a:lnSpc>
                <a:spcPct val="100000"/>
              </a:lnSpc>
              <a:spcBef>
                <a:spcPts val="1000"/>
              </a:spcBef>
              <a:spcAft>
                <a:spcPts val="0"/>
              </a:spcAft>
              <a:buSzPts val="1100"/>
              <a:buChar char="●"/>
            </a:pPr>
            <a:r>
              <a:rPr lang="fr"/>
              <a:t>Il peut être préférable d’instaurer un service sans partage de frais.</a:t>
            </a:r>
            <a:endParaRPr/>
          </a:p>
          <a:p>
            <a:pPr marL="457200" marR="0" lvl="0" indent="-298450" algn="l" rtl="0">
              <a:lnSpc>
                <a:spcPct val="100000"/>
              </a:lnSpc>
              <a:spcBef>
                <a:spcPts val="1000"/>
              </a:spcBef>
              <a:spcAft>
                <a:spcPts val="0"/>
              </a:spcAft>
              <a:buSzPts val="1100"/>
              <a:buChar char="●"/>
            </a:pPr>
            <a:r>
              <a:rPr lang="fr"/>
              <a:t>Dans ce cas, un système simplifié peut être déployé : les panneaux lumineux peuvent être activés depuis un boîtier diposé sur le mât du panneau.</a:t>
            </a:r>
            <a:endParaRPr/>
          </a:p>
          <a:p>
            <a:pPr marL="457200" marR="0" lvl="0" indent="-298450" algn="l" rtl="0">
              <a:lnSpc>
                <a:spcPct val="100000"/>
              </a:lnSpc>
              <a:spcBef>
                <a:spcPts val="1000"/>
              </a:spcBef>
              <a:spcAft>
                <a:spcPts val="0"/>
              </a:spcAft>
              <a:buSzPts val="1100"/>
              <a:buChar char="●"/>
            </a:pPr>
            <a:r>
              <a:rPr lang="fr"/>
              <a:t>Le SMS, l’application mobile et l’assistance téléphonique permettent toujours d’activer les panneaux et de notifier les conducteurs.</a:t>
            </a:r>
            <a:endParaRPr/>
          </a:p>
          <a:p>
            <a:pPr marL="457200" marR="0" lvl="0" indent="-298450" algn="l" rtl="0">
              <a:lnSpc>
                <a:spcPct val="100000"/>
              </a:lnSpc>
              <a:spcBef>
                <a:spcPts val="1000"/>
              </a:spcBef>
              <a:spcAft>
                <a:spcPts val="1000"/>
              </a:spcAft>
              <a:buSzPts val="1100"/>
              <a:buChar char="●"/>
            </a:pPr>
            <a:r>
              <a:rPr lang="fr"/>
              <a:t>D’autres arrêts plus légers peuvent être déployés : des panneaux de signalisation, non lumineux. Dans ce cas, le passager attend à l’arrêt qu’un conducteur s’arrête. Il peut faire une demande par SMS / appli pour notifier les conducteurs qui ont téléchargé l’app.</a:t>
            </a:r>
            <a:endParaRPr/>
          </a:p>
        </p:txBody>
      </p:sp>
      <p:sp>
        <p:nvSpPr>
          <p:cNvPr id="570" name="Google Shape;570;gdad5230a7e_0_1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d1dd5f03a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d1dd5f03a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f07f09bb18_1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f07f09bb18_1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18bc33478c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9" name="Google Shape;619;g218bc33478c_1_2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a:p>
          <a:p>
            <a:pPr marL="0" lvl="0" indent="0" algn="l" rtl="0">
              <a:spcBef>
                <a:spcPts val="0"/>
              </a:spcBef>
              <a:spcAft>
                <a:spcPts val="0"/>
              </a:spcAft>
              <a:buClr>
                <a:schemeClr val="dk1"/>
              </a:buClr>
              <a:buSzPts val="1100"/>
              <a:buFont typeface="Arial"/>
              <a:buNone/>
            </a:pPr>
            <a:r>
              <a:rPr lang="fr" sz="1200">
                <a:solidFill>
                  <a:schemeClr val="dk1"/>
                </a:solidFill>
              </a:rPr>
              <a:t>Structurer une ligne de covoiturage, ce n’est pas simplement tracer deux points sur un terrioire.</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SzPts val="1100"/>
              <a:buNone/>
            </a:pPr>
            <a:r>
              <a:rPr lang="fr" sz="1200">
                <a:solidFill>
                  <a:schemeClr val="dk1"/>
                </a:solidFill>
              </a:rPr>
              <a:t>L’objectif est d’implanter des lignes qui permettent à la fois de répondre à un besoin de mobilité pour les passagers, et de capter un flux de conducteurs pertinents.</a:t>
            </a: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fr" sz="1200">
                <a:solidFill>
                  <a:schemeClr val="dk1"/>
                </a:solidFill>
              </a:rPr>
              <a:t>Cela nécessite d’utiliser les lunettes du transport collectif à l’analyse du réseau routier et des flux de véhicules.</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SzPts val="1100"/>
              <a:buNone/>
            </a:pPr>
            <a:r>
              <a:rPr lang="fr" sz="1200">
                <a:solidFill>
                  <a:schemeClr val="dk1"/>
                </a:solidFill>
              </a:rPr>
              <a:t>Pour cela, nous avons développé une activité de R&amp;D et une expertise importante :</a:t>
            </a: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457200" lvl="0" indent="-304800" algn="l" rtl="0">
              <a:spcBef>
                <a:spcPts val="0"/>
              </a:spcBef>
              <a:spcAft>
                <a:spcPts val="0"/>
              </a:spcAft>
              <a:buClr>
                <a:schemeClr val="dk1"/>
              </a:buClr>
              <a:buSzPts val="1200"/>
              <a:buChar char="●"/>
            </a:pPr>
            <a:r>
              <a:rPr lang="fr" sz="1200">
                <a:solidFill>
                  <a:schemeClr val="dk1"/>
                </a:solidFill>
              </a:rPr>
              <a:t>Notre équipe est constituée d’ingénieurs mobilité et urbanistes qui conçoivent et déploies les réseaux avec les collectivités.</a:t>
            </a:r>
            <a:endParaRPr sz="1200">
              <a:solidFill>
                <a:schemeClr val="dk1"/>
              </a:solidFill>
            </a:endParaRPr>
          </a:p>
          <a:p>
            <a:pPr marL="457200" lvl="0" indent="-304800" algn="l" rtl="0">
              <a:spcBef>
                <a:spcPts val="0"/>
              </a:spcBef>
              <a:spcAft>
                <a:spcPts val="0"/>
              </a:spcAft>
              <a:buClr>
                <a:schemeClr val="dk1"/>
              </a:buClr>
              <a:buSzPts val="1200"/>
              <a:buChar char="●"/>
            </a:pPr>
            <a:r>
              <a:rPr lang="fr" sz="1200">
                <a:solidFill>
                  <a:schemeClr val="dk1"/>
                </a:solidFill>
              </a:rPr>
              <a:t>Nous avons également des analystes des données spécialisés en sciences d’information géographique et une thèse CIFRE en mathématique qui développent des outils d’analyse et de modélisation des flux de véhicules.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fr" sz="1200">
                <a:solidFill>
                  <a:schemeClr val="dk1"/>
                </a:solidFill>
              </a:rPr>
              <a:t>=&gt; Les flux de véhicules sont encore mal connus et modélisés, et nous avons développé cette expertise car aucun fournisseur externe ne nous permettait d’obtenir l’information nécessaire à la structuration de lignes.</a:t>
            </a:r>
            <a:endParaRPr sz="1200">
              <a:solidFill>
                <a:schemeClr val="dk1"/>
              </a:solidFill>
            </a:endParaRPr>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13cbc9d7af1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13cbc9d7af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67e511cb75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fr"/>
              <a:t>Une quarantaine de personnes aux compétences très diverses, implantées dans plusieurs villes de France, notamment dans les régions où nous avons déployé des réseaux.</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fr"/>
              <a:t>Nous sommes inscrits dans l’économie sociale et solidaire (agrément ESUS). Notre mission est d’étendre l’accès à la mobilité dans les territoires ruraux et périurbains, tout en réduisant l’usage de la voiture individuelle.</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spcBef>
                <a:spcPts val="0"/>
              </a:spcBef>
              <a:spcAft>
                <a:spcPts val="0"/>
              </a:spcAft>
              <a:buClr>
                <a:schemeClr val="dk1"/>
              </a:buClr>
              <a:buSzPts val="1100"/>
              <a:buFont typeface="Arial"/>
              <a:buNone/>
            </a:pPr>
            <a:r>
              <a:rPr lang="fr">
                <a:solidFill>
                  <a:schemeClr val="dk1"/>
                </a:solidFill>
              </a:rPr>
              <a:t>La Caisse des Dépôts est entrée à notre capital en 2018, et nous sommes également soutenus par d’autres investisseurs de long terme qui soutiennent notre démarche d’impact : la société d’investissement France active (financeur de l’ESS) et le fonds d’investissement social de Renault.</a:t>
            </a: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fr"/>
              <a:t>9 réseaux déployés en France, de nombreux autres devraient voir le jour bientôt.</a:t>
            </a:r>
            <a:endParaRPr/>
          </a:p>
        </p:txBody>
      </p:sp>
      <p:sp>
        <p:nvSpPr>
          <p:cNvPr id="344" name="Google Shape;344;g167e511cb7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da92ff0f96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fr"/>
              <a:t>Une cinquantaine de personnes aux compétences très diverses, implantées dans plusieurs villes de France, notamment dans les régions où nous avons déployé des réseaux.</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fr"/>
              <a:t>Nous sommes inscrits dans l’économie sociale et solidaire (agrément ESUS). Notre mission est d’étendre l’accès à la mobilité dans les territoires ruraux et périurbains, tout en réduisant l’usage de la voiture individuelle.</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spcBef>
                <a:spcPts val="0"/>
              </a:spcBef>
              <a:spcAft>
                <a:spcPts val="0"/>
              </a:spcAft>
              <a:buClr>
                <a:schemeClr val="dk1"/>
              </a:buClr>
              <a:buSzPts val="1100"/>
              <a:buFont typeface="Arial"/>
              <a:buNone/>
            </a:pPr>
            <a:r>
              <a:rPr lang="fr">
                <a:solidFill>
                  <a:schemeClr val="dk1"/>
                </a:solidFill>
              </a:rPr>
              <a:t>Nos investisseurs sont tournés vers l’intérêt général, notamment la Caisse des Dépôts, notre principal actionnaire externe. Nous sommes également soutenus par d’autres investisseurs de long terme qui soutiennent notre démarche d’impact : la société d’investissement France active (financeur de l’ESS) et le fonds d’investissement social de Renault.</a:t>
            </a: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fr"/>
              <a:t>15 réseaux déployés en France, de nombreux autres devraient voir le jour bientôt.</a:t>
            </a:r>
            <a:endParaRPr/>
          </a:p>
        </p:txBody>
      </p:sp>
      <p:sp>
        <p:nvSpPr>
          <p:cNvPr id="354" name="Google Shape;354;gda92ff0f9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2b2e98a3f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2b2e98a3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Conserver png fond transparent, réduire résolution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5639bbaacb_0_7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25639bbaacb_0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3e4fd2931e_0_4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23e4fd2931e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3b51b028f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3b51b028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dad5230a7e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gdad5230a7e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200" b="1">
                <a:highlight>
                  <a:schemeClr val="lt1"/>
                </a:highlight>
              </a:rPr>
              <a:t>1 min</a:t>
            </a:r>
            <a:endParaRPr sz="1200" b="1">
              <a:highlight>
                <a:schemeClr val="lt1"/>
              </a:highlight>
            </a:endParaRPr>
          </a:p>
          <a:p>
            <a:pPr marL="0" lvl="0" indent="0" algn="l" rtl="0">
              <a:spcBef>
                <a:spcPts val="0"/>
              </a:spcBef>
              <a:spcAft>
                <a:spcPts val="0"/>
              </a:spcAft>
              <a:buNone/>
            </a:pPr>
            <a:endParaRPr sz="1200">
              <a:highlight>
                <a:schemeClr val="lt1"/>
              </a:highlight>
            </a:endParaRPr>
          </a:p>
          <a:p>
            <a:pPr marL="0" lvl="0" indent="0" algn="l" rtl="0">
              <a:spcBef>
                <a:spcPts val="0"/>
              </a:spcBef>
              <a:spcAft>
                <a:spcPts val="0"/>
              </a:spcAft>
              <a:buNone/>
            </a:pPr>
            <a:r>
              <a:rPr lang="fr" sz="1200">
                <a:highlight>
                  <a:schemeClr val="lt1"/>
                </a:highlight>
              </a:rPr>
              <a:t>En premier : présenter les lignes de covoiturage spontané, c’est la base, c’est la simplicité.</a:t>
            </a:r>
            <a:endParaRPr sz="1200">
              <a:highlight>
                <a:schemeClr val="lt1"/>
              </a:highlight>
            </a:endParaRPr>
          </a:p>
          <a:p>
            <a:pPr marL="0" lvl="0" indent="0" algn="l" rtl="0">
              <a:spcBef>
                <a:spcPts val="0"/>
              </a:spcBef>
              <a:spcAft>
                <a:spcPts val="0"/>
              </a:spcAft>
              <a:buNone/>
            </a:pPr>
            <a:r>
              <a:rPr lang="fr" sz="1200">
                <a:highlight>
                  <a:schemeClr val="lt1"/>
                </a:highlight>
              </a:rPr>
              <a:t>Ensuite : indiqué qu’on peut upgrader avec un service sur mesure, modulaire, décrire les modules.</a:t>
            </a:r>
            <a:endParaRPr sz="1200">
              <a:highlight>
                <a:schemeClr val="lt1"/>
              </a:highlight>
            </a:endParaRPr>
          </a:p>
          <a:p>
            <a:pPr marL="0" lvl="0" indent="0" algn="l" rtl="0">
              <a:spcBef>
                <a:spcPts val="0"/>
              </a:spcBef>
              <a:spcAft>
                <a:spcPts val="0"/>
              </a:spcAft>
              <a:buNone/>
            </a:pPr>
            <a:r>
              <a:rPr lang="fr" sz="1200">
                <a:highlight>
                  <a:schemeClr val="lt1"/>
                </a:highlight>
              </a:rPr>
              <a:t>Ensuite : préciser qu’on peut upgrader jusqu’à proposer des lignes de covoiturage à haut niveau de service, mais qu’il s’agit là de configurations très spécifiques, et que ce n’est pas la majorité.</a:t>
            </a:r>
            <a:br>
              <a:rPr lang="fr" sz="1200">
                <a:highlight>
                  <a:schemeClr val="lt1"/>
                </a:highlight>
              </a:rPr>
            </a:br>
            <a:br>
              <a:rPr lang="fr" sz="1200">
                <a:highlight>
                  <a:schemeClr val="lt1"/>
                </a:highlight>
              </a:rPr>
            </a:br>
            <a:r>
              <a:rPr lang="fr" sz="1200">
                <a:highlight>
                  <a:schemeClr val="lt1"/>
                </a:highlight>
              </a:rPr>
              <a:t>L’objectif ici : éviter et/ou désamorcer le complexe de “nous on ne pourra jamais avoir du haut niveau de service dans notre territoire”.</a:t>
            </a:r>
            <a:endParaRPr sz="1200">
              <a:highlight>
                <a:schemeClr val="lt1"/>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3b51b028ff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7" name="Google Shape;527;g13b51b028ff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ous-titre" type="secHead">
  <p:cSld name="SECTION_HEADER">
    <p:spTree>
      <p:nvGrpSpPr>
        <p:cNvPr id="1" name="Shape 20"/>
        <p:cNvGrpSpPr/>
        <p:nvPr/>
      </p:nvGrpSpPr>
      <p:grpSpPr>
        <a:xfrm>
          <a:off x="0" y="0"/>
          <a:ext cx="0" cy="0"/>
          <a:chOff x="0" y="0"/>
          <a:chExt cx="0" cy="0"/>
        </a:xfrm>
      </p:grpSpPr>
      <p:sp>
        <p:nvSpPr>
          <p:cNvPr id="21" name="Google Shape;21;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pic>
        <p:nvPicPr>
          <p:cNvPr id="22" name="Google Shape;22;p3"/>
          <p:cNvPicPr preferRelativeResize="0"/>
          <p:nvPr/>
        </p:nvPicPr>
        <p:blipFill rotWithShape="1">
          <a:blip r:embed="rId2">
            <a:alphaModFix/>
          </a:blip>
          <a:srcRect t="3122" b="3112"/>
          <a:stretch/>
        </p:blipFill>
        <p:spPr>
          <a:xfrm>
            <a:off x="82115" y="28718"/>
            <a:ext cx="1558252" cy="1147996"/>
          </a:xfrm>
          <a:prstGeom prst="rect">
            <a:avLst/>
          </a:prstGeom>
          <a:noFill/>
          <a:ln>
            <a:noFill/>
          </a:ln>
        </p:spPr>
      </p:pic>
      <p:sp>
        <p:nvSpPr>
          <p:cNvPr id="23" name="Google Shape;23;p3"/>
          <p:cNvSpPr txBox="1">
            <a:spLocks noGrp="1"/>
          </p:cNvSpPr>
          <p:nvPr>
            <p:ph type="title"/>
          </p:nvPr>
        </p:nvSpPr>
        <p:spPr>
          <a:xfrm>
            <a:off x="2719050" y="1811775"/>
            <a:ext cx="5046300" cy="501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600"/>
              <a:buNone/>
              <a:defRPr sz="1600">
                <a:solidFill>
                  <a:srgbClr val="0D82C3"/>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grpSp>
        <p:nvGrpSpPr>
          <p:cNvPr id="24" name="Google Shape;24;p3"/>
          <p:cNvGrpSpPr/>
          <p:nvPr/>
        </p:nvGrpSpPr>
        <p:grpSpPr>
          <a:xfrm>
            <a:off x="2326950" y="1770675"/>
            <a:ext cx="463800" cy="501900"/>
            <a:chOff x="4108200" y="1595500"/>
            <a:chExt cx="463800" cy="501900"/>
          </a:xfrm>
        </p:grpSpPr>
        <p:sp>
          <p:nvSpPr>
            <p:cNvPr id="25" name="Google Shape;25;p3"/>
            <p:cNvSpPr/>
            <p:nvPr/>
          </p:nvSpPr>
          <p:spPr>
            <a:xfrm>
              <a:off x="4172850" y="1679200"/>
              <a:ext cx="334500" cy="334500"/>
            </a:xfrm>
            <a:prstGeom prst="roundRect">
              <a:avLst>
                <a:gd name="adj" fmla="val 16667"/>
              </a:avLst>
            </a:prstGeom>
            <a:solidFill>
              <a:srgbClr val="0D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txBox="1"/>
            <p:nvPr/>
          </p:nvSpPr>
          <p:spPr>
            <a:xfrm>
              <a:off x="4108200" y="1595500"/>
              <a:ext cx="463800" cy="5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solidFill>
                  <a:srgbClr val="FFFFFF"/>
                </a:solidFill>
                <a:latin typeface="Exo 2 Light"/>
                <a:ea typeface="Exo 2 Light"/>
                <a:cs typeface="Exo 2 Light"/>
                <a:sym typeface="Exo 2 Light"/>
              </a:endParaRPr>
            </a:p>
          </p:txBody>
        </p:sp>
      </p:grpSp>
      <p:sp>
        <p:nvSpPr>
          <p:cNvPr id="27" name="Google Shape;27;p3"/>
          <p:cNvSpPr txBox="1">
            <a:spLocks noGrp="1"/>
          </p:cNvSpPr>
          <p:nvPr>
            <p:ph type="subTitle" idx="1"/>
          </p:nvPr>
        </p:nvSpPr>
        <p:spPr>
          <a:xfrm>
            <a:off x="2403150" y="2320800"/>
            <a:ext cx="4977300" cy="501900"/>
          </a:xfrm>
          <a:prstGeom prst="rect">
            <a:avLst/>
          </a:prstGeom>
          <a:solidFill>
            <a:srgbClr val="0D82C3">
              <a:alpha val="68650"/>
            </a:srgbClr>
          </a:solidFill>
        </p:spPr>
        <p:txBody>
          <a:bodyPr spcFirstLastPara="1" wrap="square" lIns="91425" tIns="91425" rIns="91425" bIns="91425" anchor="t" anchorCtr="0">
            <a:noAutofit/>
          </a:bodyPr>
          <a:lstStyle>
            <a:lvl1pPr lvl="0" rtl="0">
              <a:spcBef>
                <a:spcPts val="0"/>
              </a:spcBef>
              <a:spcAft>
                <a:spcPts val="0"/>
              </a:spcAft>
              <a:buClr>
                <a:srgbClr val="FFFFFF"/>
              </a:buClr>
              <a:buSzPts val="2350"/>
              <a:buFont typeface="Exo 2 Light"/>
              <a:buNone/>
              <a:defRPr sz="2350">
                <a:solidFill>
                  <a:srgbClr val="FFFFFF"/>
                </a:solidFill>
                <a:latin typeface="Exo 2 Light"/>
                <a:ea typeface="Exo 2 Light"/>
                <a:cs typeface="Exo 2 Light"/>
                <a:sym typeface="Exo 2 Light"/>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apositive de titre">
  <p:cSld name="TITLE_1">
    <p:spTree>
      <p:nvGrpSpPr>
        <p:cNvPr id="1" name="Shape 89"/>
        <p:cNvGrpSpPr/>
        <p:nvPr/>
      </p:nvGrpSpPr>
      <p:grpSpPr>
        <a:xfrm>
          <a:off x="0" y="0"/>
          <a:ext cx="0" cy="0"/>
          <a:chOff x="0" y="0"/>
          <a:chExt cx="0" cy="0"/>
        </a:xfrm>
      </p:grpSpPr>
      <p:sp>
        <p:nvSpPr>
          <p:cNvPr id="90" name="Google Shape;90;p14"/>
          <p:cNvSpPr txBox="1">
            <a:spLocks noGrp="1"/>
          </p:cNvSpPr>
          <p:nvPr>
            <p:ph type="ctrTitle"/>
          </p:nvPr>
        </p:nvSpPr>
        <p:spPr>
          <a:xfrm>
            <a:off x="1143000" y="841772"/>
            <a:ext cx="6858000" cy="1790700"/>
          </a:xfrm>
          <a:prstGeom prst="rect">
            <a:avLst/>
          </a:prstGeom>
          <a:noFill/>
          <a:ln>
            <a:noFill/>
          </a:ln>
        </p:spPr>
        <p:txBody>
          <a:bodyPr spcFirstLastPara="1" wrap="square" lIns="91425" tIns="91425" rIns="91425" bIns="91425" anchor="b" anchorCtr="0">
            <a:noAutofit/>
          </a:bodyPr>
          <a:lstStyle>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Google Shape;91;p14"/>
          <p:cNvSpPr txBox="1">
            <a:spLocks noGrp="1"/>
          </p:cNvSpPr>
          <p:nvPr>
            <p:ph type="subTitle" idx="1"/>
          </p:nvPr>
        </p:nvSpPr>
        <p:spPr>
          <a:xfrm>
            <a:off x="1143000" y="2701528"/>
            <a:ext cx="6858000" cy="1241700"/>
          </a:xfrm>
          <a:prstGeom prst="rect">
            <a:avLst/>
          </a:prstGeom>
          <a:noFill/>
          <a:ln>
            <a:noFill/>
          </a:ln>
        </p:spPr>
        <p:txBody>
          <a:bodyPr spcFirstLastPara="1" wrap="square" lIns="91425" tIns="91425" rIns="91425" bIns="91425" anchor="t" anchorCtr="0">
            <a:noAutofit/>
          </a:bodyPr>
          <a:lstStyle>
            <a:lvl1pPr marR="0" lvl="0" algn="ctr" rtl="0">
              <a:lnSpc>
                <a:spcPct val="90000"/>
              </a:lnSpc>
              <a:spcBef>
                <a:spcPts val="75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92" name="Google Shape;92;p14"/>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3" name="Google Shape;93;p14"/>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 name="Google Shape;94;p1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97" name="Google Shape;97;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8" name="Google Shape;9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01" name="Google Shape;101;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2" name="Google Shape;10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seul">
  <p:cSld name="TITLE_ONLY_1">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5" name="Google Shape;105;p17"/>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6" name="Google Shape;106;p17"/>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7" name="Google Shape;107;p1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1">
  <p:cSld name="TITLE_AND_BODY_3">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0" name="Google Shape;110;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11" name="Google Shape;11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_AND_BODY_4">
  <p:cSld name="TITLE_AND_BODY_4">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14" name="Google Shape;114;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5" name="Google Shape;11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2">
  <p:cSld name="TITLE_AND_BODY_5">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8" name="Google Shape;118;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19" name="Google Shape;11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re + grande image">
  <p:cSld name="Titre + grande image">
    <p:spTree>
      <p:nvGrpSpPr>
        <p:cNvPr id="1" name="Shape 120"/>
        <p:cNvGrpSpPr/>
        <p:nvPr/>
      </p:nvGrpSpPr>
      <p:grpSpPr>
        <a:xfrm>
          <a:off x="0" y="0"/>
          <a:ext cx="0" cy="0"/>
          <a:chOff x="0" y="0"/>
          <a:chExt cx="0" cy="0"/>
        </a:xfrm>
      </p:grpSpPr>
      <p:sp>
        <p:nvSpPr>
          <p:cNvPr id="121" name="Google Shape;121;p21" title="Ici vient le grand titre"/>
          <p:cNvSpPr txBox="1">
            <a:spLocks noGrp="1"/>
          </p:cNvSpPr>
          <p:nvPr>
            <p:ph type="title"/>
          </p:nvPr>
        </p:nvSpPr>
        <p:spPr>
          <a:xfrm>
            <a:off x="179388" y="681038"/>
            <a:ext cx="8573400" cy="424800"/>
          </a:xfrm>
          <a:prstGeom prst="rect">
            <a:avLst/>
          </a:prstGeom>
          <a:noFill/>
          <a:ln>
            <a:noFill/>
          </a:ln>
        </p:spPr>
        <p:txBody>
          <a:bodyPr spcFirstLastPara="1" wrap="square" lIns="0" tIns="0" rIns="0" bIns="135000" anchor="t" anchorCtr="0">
            <a:spAutoFit/>
          </a:bodyPr>
          <a:lstStyle>
            <a:lvl1pPr lvl="0" algn="l" rtl="0">
              <a:lnSpc>
                <a:spcPct val="120000"/>
              </a:lnSpc>
              <a:spcBef>
                <a:spcPts val="0"/>
              </a:spcBef>
              <a:spcAft>
                <a:spcPts val="0"/>
              </a:spcAft>
              <a:buClr>
                <a:schemeClr val="dk1"/>
              </a:buClr>
              <a:buSzPts val="1900"/>
              <a:buFont typeface="Calibri"/>
              <a:buNone/>
              <a:defRPr sz="1900">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2" name="Google Shape;122;p21"/>
          <p:cNvSpPr>
            <a:spLocks noGrp="1"/>
          </p:cNvSpPr>
          <p:nvPr>
            <p:ph type="pic" idx="2"/>
          </p:nvPr>
        </p:nvSpPr>
        <p:spPr>
          <a:xfrm>
            <a:off x="179388" y="1221581"/>
            <a:ext cx="8573400" cy="3726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3" name="Google Shape;123;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76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D. Arrow two third">
  <p:cSld name="D. Arrow two third">
    <p:bg>
      <p:bgPr>
        <a:gradFill>
          <a:gsLst>
            <a:gs pos="0">
              <a:schemeClr val="dk2"/>
            </a:gs>
            <a:gs pos="100000">
              <a:schemeClr val="accent2"/>
            </a:gs>
          </a:gsLst>
          <a:lin ang="8100019" scaled="0"/>
        </a:gradFill>
        <a:effectLst/>
      </p:bgPr>
    </p:bg>
    <p:spTree>
      <p:nvGrpSpPr>
        <p:cNvPr id="1" name="Shape 124"/>
        <p:cNvGrpSpPr/>
        <p:nvPr/>
      </p:nvGrpSpPr>
      <p:grpSpPr>
        <a:xfrm>
          <a:off x="0" y="0"/>
          <a:ext cx="0" cy="0"/>
          <a:chOff x="0" y="0"/>
          <a:chExt cx="0" cy="0"/>
        </a:xfrm>
      </p:grpSpPr>
      <p:pic>
        <p:nvPicPr>
          <p:cNvPr id="125" name="Google Shape;125;p22"/>
          <p:cNvPicPr preferRelativeResize="0"/>
          <p:nvPr/>
        </p:nvPicPr>
        <p:blipFill rotWithShape="1">
          <a:blip r:embed="rId2">
            <a:alphaModFix/>
          </a:blip>
          <a:srcRect/>
          <a:stretch/>
        </p:blipFill>
        <p:spPr>
          <a:xfrm>
            <a:off x="1191" y="1191"/>
            <a:ext cx="1190" cy="1190"/>
          </a:xfrm>
          <a:prstGeom prst="rect">
            <a:avLst/>
          </a:prstGeom>
          <a:noFill/>
          <a:ln>
            <a:noFill/>
          </a:ln>
        </p:spPr>
      </p:pic>
      <p:sp>
        <p:nvSpPr>
          <p:cNvPr id="126" name="Google Shape;126;p22"/>
          <p:cNvSpPr/>
          <p:nvPr/>
        </p:nvSpPr>
        <p:spPr>
          <a:xfrm>
            <a:off x="0" y="0"/>
            <a:ext cx="6334679" cy="5143500"/>
          </a:xfrm>
          <a:custGeom>
            <a:avLst/>
            <a:gdLst/>
            <a:ahLst/>
            <a:cxnLst/>
            <a:rect l="l" t="t" r="r" b="b"/>
            <a:pathLst>
              <a:path w="8446239" h="6858000" extrusionOk="0">
                <a:moveTo>
                  <a:pt x="0" y="0"/>
                </a:moveTo>
                <a:lnTo>
                  <a:pt x="7645979" y="0"/>
                </a:lnTo>
                <a:lnTo>
                  <a:pt x="8446239" y="3429000"/>
                </a:lnTo>
                <a:lnTo>
                  <a:pt x="7645979" y="6858000"/>
                </a:lnTo>
                <a:lnTo>
                  <a:pt x="0" y="685800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endParaRPr sz="900">
              <a:solidFill>
                <a:schemeClr val="lt1"/>
              </a:solidFill>
              <a:latin typeface="Calibri"/>
              <a:ea typeface="Calibri"/>
              <a:cs typeface="Calibri"/>
              <a:sym typeface="Calibri"/>
            </a:endParaRPr>
          </a:p>
        </p:txBody>
      </p:sp>
      <p:sp>
        <p:nvSpPr>
          <p:cNvPr id="127" name="Google Shape;127;p22"/>
          <p:cNvSpPr txBox="1"/>
          <p:nvPr/>
        </p:nvSpPr>
        <p:spPr>
          <a:xfrm>
            <a:off x="8375904" y="4803777"/>
            <a:ext cx="285900" cy="1155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chemeClr val="lt1"/>
              </a:buClr>
              <a:buSzPts val="800"/>
              <a:buFont typeface="Calibri"/>
              <a:buNone/>
            </a:pPr>
            <a:fld id="{00000000-1234-1234-1234-123412341234}" type="slidenum">
              <a:rPr lang="fr" sz="800">
                <a:solidFill>
                  <a:schemeClr val="lt1"/>
                </a:solidFill>
                <a:latin typeface="Calibri"/>
                <a:ea typeface="Calibri"/>
                <a:cs typeface="Calibri"/>
                <a:sym typeface="Calibri"/>
              </a:rPr>
              <a:t>‹N°›</a:t>
            </a:fld>
            <a:endParaRPr sz="800">
              <a:solidFill>
                <a:schemeClr val="lt1"/>
              </a:solidFill>
              <a:latin typeface="Calibri"/>
              <a:ea typeface="Calibri"/>
              <a:cs typeface="Calibri"/>
              <a:sym typeface="Calibri"/>
            </a:endParaRPr>
          </a:p>
        </p:txBody>
      </p:sp>
      <p:sp>
        <p:nvSpPr>
          <p:cNvPr id="128" name="Google Shape;128;p22"/>
          <p:cNvSpPr txBox="1">
            <a:spLocks noGrp="1"/>
          </p:cNvSpPr>
          <p:nvPr>
            <p:ph type="title"/>
          </p:nvPr>
        </p:nvSpPr>
        <p:spPr>
          <a:xfrm>
            <a:off x="472500" y="467100"/>
            <a:ext cx="4690800" cy="249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1800"/>
              <a:buFont typeface="Calibri"/>
              <a:buNone/>
              <a:defRPr>
                <a:latin typeface="Calibri"/>
                <a:ea typeface="Calibri"/>
                <a:cs typeface="Calibri"/>
                <a:sym typeface="Calibri"/>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pic>
        <p:nvPicPr>
          <p:cNvPr id="129" name="Google Shape;129;p22"/>
          <p:cNvPicPr preferRelativeResize="0"/>
          <p:nvPr/>
        </p:nvPicPr>
        <p:blipFill rotWithShape="1">
          <a:blip r:embed="rId3">
            <a:alphaModFix/>
          </a:blip>
          <a:srcRect/>
          <a:stretch/>
        </p:blipFill>
        <p:spPr>
          <a:xfrm>
            <a:off x="5617754" y="2692204"/>
            <a:ext cx="1023937" cy="2537222"/>
          </a:xfrm>
          <a:custGeom>
            <a:avLst/>
            <a:gdLst/>
            <a:ahLst/>
            <a:cxnLst/>
            <a:rect l="l" t="t" r="r" b="b"/>
            <a:pathLst>
              <a:path w="1365250" h="3382962" extrusionOk="0">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ln>
            <a:noFill/>
          </a:ln>
        </p:spPr>
      </p:pic>
      <p:pic>
        <p:nvPicPr>
          <p:cNvPr id="130" name="Google Shape;130;p22"/>
          <p:cNvPicPr preferRelativeResize="0"/>
          <p:nvPr/>
        </p:nvPicPr>
        <p:blipFill rotWithShape="1">
          <a:blip r:embed="rId4">
            <a:alphaModFix/>
          </a:blip>
          <a:srcRect/>
          <a:stretch/>
        </p:blipFill>
        <p:spPr>
          <a:xfrm>
            <a:off x="8545554" y="4727577"/>
            <a:ext cx="598446" cy="4178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 Title Only">
  <p:cSld name="D. Title Only">
    <p:spTree>
      <p:nvGrpSpPr>
        <p:cNvPr id="1" name="Shape 131"/>
        <p:cNvGrpSpPr/>
        <p:nvPr/>
      </p:nvGrpSpPr>
      <p:grpSpPr>
        <a:xfrm>
          <a:off x="0" y="0"/>
          <a:ext cx="0" cy="0"/>
          <a:chOff x="0" y="0"/>
          <a:chExt cx="0" cy="0"/>
        </a:xfrm>
      </p:grpSpPr>
      <p:pic>
        <p:nvPicPr>
          <p:cNvPr id="132" name="Google Shape;132;p23"/>
          <p:cNvPicPr preferRelativeResize="0"/>
          <p:nvPr/>
        </p:nvPicPr>
        <p:blipFill rotWithShape="1">
          <a:blip r:embed="rId2">
            <a:alphaModFix/>
          </a:blip>
          <a:srcRect/>
          <a:stretch/>
        </p:blipFill>
        <p:spPr>
          <a:xfrm>
            <a:off x="1191" y="1191"/>
            <a:ext cx="1190" cy="1190"/>
          </a:xfrm>
          <a:prstGeom prst="rect">
            <a:avLst/>
          </a:prstGeom>
          <a:noFill/>
          <a:ln>
            <a:noFill/>
          </a:ln>
        </p:spPr>
      </p:pic>
      <p:sp>
        <p:nvSpPr>
          <p:cNvPr id="133" name="Google Shape;133;p23"/>
          <p:cNvSpPr txBox="1">
            <a:spLocks noGrp="1"/>
          </p:cNvSpPr>
          <p:nvPr>
            <p:ph type="title"/>
          </p:nvPr>
        </p:nvSpPr>
        <p:spPr>
          <a:xfrm>
            <a:off x="472500" y="467100"/>
            <a:ext cx="8199900" cy="249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2"/>
              </a:buClr>
              <a:buSzPts val="1800"/>
              <a:buFont typeface="Calibri"/>
              <a:buNone/>
              <a:defRPr>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134" name="Google Shape;134;p23"/>
          <p:cNvPicPr preferRelativeResize="0"/>
          <p:nvPr/>
        </p:nvPicPr>
        <p:blipFill rotWithShape="1">
          <a:blip r:embed="rId3">
            <a:alphaModFix/>
          </a:blip>
          <a:srcRect/>
          <a:stretch/>
        </p:blipFill>
        <p:spPr>
          <a:xfrm>
            <a:off x="8545554" y="4727577"/>
            <a:ext cx="598446" cy="4178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e+visuel"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
        <p:nvSpPr>
          <p:cNvPr id="30" name="Google Shape;30;p4"/>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Google Shape;31;p4"/>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32" name="Google Shape;32;p4"/>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33" name="Google Shape;33;p4"/>
          <p:cNvSpPr txBox="1">
            <a:spLocks noGrp="1"/>
          </p:cNvSpPr>
          <p:nvPr>
            <p:ph type="subTitle" idx="1"/>
          </p:nvPr>
        </p:nvSpPr>
        <p:spPr>
          <a:xfrm>
            <a:off x="829600" y="100265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400"/>
              <a:buFont typeface="Exo 2"/>
              <a:buNone/>
              <a:defRPr>
                <a:latin typeface="Exo 2"/>
                <a:ea typeface="Exo 2"/>
                <a:cs typeface="Exo 2"/>
                <a:sym typeface="Exo 2"/>
              </a:defRPr>
            </a:lvl2pPr>
            <a:lvl3pPr lvl="2" rtl="0">
              <a:spcBef>
                <a:spcPts val="1600"/>
              </a:spcBef>
              <a:spcAft>
                <a:spcPts val="0"/>
              </a:spcAft>
              <a:buSzPts val="1400"/>
              <a:buFont typeface="Exo 2"/>
              <a:buNone/>
              <a:defRPr>
                <a:latin typeface="Exo 2"/>
                <a:ea typeface="Exo 2"/>
                <a:cs typeface="Exo 2"/>
                <a:sym typeface="Exo 2"/>
              </a:defRPr>
            </a:lvl3pPr>
            <a:lvl4pPr lvl="3" rtl="0">
              <a:spcBef>
                <a:spcPts val="1600"/>
              </a:spcBef>
              <a:spcAft>
                <a:spcPts val="0"/>
              </a:spcAft>
              <a:buSzPts val="1400"/>
              <a:buFont typeface="Exo 2"/>
              <a:buNone/>
              <a:defRPr>
                <a:latin typeface="Exo 2"/>
                <a:ea typeface="Exo 2"/>
                <a:cs typeface="Exo 2"/>
                <a:sym typeface="Exo 2"/>
              </a:defRPr>
            </a:lvl4pPr>
            <a:lvl5pPr lvl="4" rtl="0">
              <a:spcBef>
                <a:spcPts val="1600"/>
              </a:spcBef>
              <a:spcAft>
                <a:spcPts val="0"/>
              </a:spcAft>
              <a:buSzPts val="1400"/>
              <a:buFont typeface="Exo 2"/>
              <a:buNone/>
              <a:defRPr>
                <a:latin typeface="Exo 2"/>
                <a:ea typeface="Exo 2"/>
                <a:cs typeface="Exo 2"/>
                <a:sym typeface="Exo 2"/>
              </a:defRPr>
            </a:lvl5pPr>
            <a:lvl6pPr lvl="5" rtl="0">
              <a:spcBef>
                <a:spcPts val="1600"/>
              </a:spcBef>
              <a:spcAft>
                <a:spcPts val="0"/>
              </a:spcAft>
              <a:buSzPts val="1400"/>
              <a:buFont typeface="Exo 2"/>
              <a:buNone/>
              <a:defRPr>
                <a:latin typeface="Exo 2"/>
                <a:ea typeface="Exo 2"/>
                <a:cs typeface="Exo 2"/>
                <a:sym typeface="Exo 2"/>
              </a:defRPr>
            </a:lvl6pPr>
            <a:lvl7pPr lvl="6" rtl="0">
              <a:spcBef>
                <a:spcPts val="1600"/>
              </a:spcBef>
              <a:spcAft>
                <a:spcPts val="0"/>
              </a:spcAft>
              <a:buSzPts val="1400"/>
              <a:buFont typeface="Exo 2"/>
              <a:buNone/>
              <a:defRPr>
                <a:latin typeface="Exo 2"/>
                <a:ea typeface="Exo 2"/>
                <a:cs typeface="Exo 2"/>
                <a:sym typeface="Exo 2"/>
              </a:defRPr>
            </a:lvl7pPr>
            <a:lvl8pPr lvl="7" rtl="0">
              <a:spcBef>
                <a:spcPts val="1600"/>
              </a:spcBef>
              <a:spcAft>
                <a:spcPts val="0"/>
              </a:spcAft>
              <a:buSzPts val="1400"/>
              <a:buFont typeface="Exo 2"/>
              <a:buNone/>
              <a:defRPr>
                <a:latin typeface="Exo 2"/>
                <a:ea typeface="Exo 2"/>
                <a:cs typeface="Exo 2"/>
                <a:sym typeface="Exo 2"/>
              </a:defRPr>
            </a:lvl8pPr>
            <a:lvl9pPr lvl="8" rtl="0">
              <a:spcBef>
                <a:spcPts val="1600"/>
              </a:spcBef>
              <a:spcAft>
                <a:spcPts val="1600"/>
              </a:spcAft>
              <a:buSzPts val="1400"/>
              <a:buFont typeface="Exo 2"/>
              <a:buNone/>
              <a:defRPr>
                <a:latin typeface="Exo 2"/>
                <a:ea typeface="Exo 2"/>
                <a:cs typeface="Exo 2"/>
                <a:sym typeface="Exo 2"/>
              </a:defRPr>
            </a:lvl9pPr>
          </a:lstStyle>
          <a:p>
            <a:endParaRPr/>
          </a:p>
        </p:txBody>
      </p:sp>
      <p:sp>
        <p:nvSpPr>
          <p:cNvPr id="34" name="Google Shape;34;p4"/>
          <p:cNvSpPr txBox="1">
            <a:spLocks noGrp="1"/>
          </p:cNvSpPr>
          <p:nvPr>
            <p:ph type="body" idx="2"/>
          </p:nvPr>
        </p:nvSpPr>
        <p:spPr>
          <a:xfrm>
            <a:off x="82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628650" y="273844"/>
            <a:ext cx="7886700" cy="994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7" name="Google Shape;137;p24"/>
          <p:cNvSpPr txBox="1">
            <a:spLocks noGrp="1"/>
          </p:cNvSpPr>
          <p:nvPr>
            <p:ph type="body" idx="1"/>
          </p:nvPr>
        </p:nvSpPr>
        <p:spPr>
          <a:xfrm>
            <a:off x="628650" y="1369219"/>
            <a:ext cx="7886700" cy="32634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8" name="Google Shape;138;p24"/>
          <p:cNvSpPr txBox="1">
            <a:spLocks noGrp="1"/>
          </p:cNvSpPr>
          <p:nvPr>
            <p:ph type="dt" idx="10"/>
          </p:nvPr>
        </p:nvSpPr>
        <p:spPr>
          <a:xfrm>
            <a:off x="628650" y="4767263"/>
            <a:ext cx="2057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9" name="Google Shape;139;p24"/>
          <p:cNvSpPr txBox="1">
            <a:spLocks noGrp="1"/>
          </p:cNvSpPr>
          <p:nvPr>
            <p:ph type="ftr" idx="11"/>
          </p:nvPr>
        </p:nvSpPr>
        <p:spPr>
          <a:xfrm>
            <a:off x="3028950" y="4767263"/>
            <a:ext cx="3086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0" name="Google Shape;140;p2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e+visuel 1">
  <p:cSld name="TITLE_AND_BODY_3_1">
    <p:spTree>
      <p:nvGrpSpPr>
        <p:cNvPr id="1" name="Shape 141"/>
        <p:cNvGrpSpPr/>
        <p:nvPr/>
      </p:nvGrpSpPr>
      <p:grpSpPr>
        <a:xfrm>
          <a:off x="0" y="0"/>
          <a:ext cx="0" cy="0"/>
          <a:chOff x="0" y="0"/>
          <a:chExt cx="0" cy="0"/>
        </a:xfrm>
      </p:grpSpPr>
      <p:sp>
        <p:nvSpPr>
          <p:cNvPr id="142" name="Google Shape;142;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43" name="Google Shape;143;p2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4" name="Google Shape;144;p2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45" name="Google Shape;145;p25"/>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b="1">
                <a:solidFill>
                  <a:srgbClr val="FFFFFF"/>
                </a:solidFill>
              </a:defRPr>
            </a:lvl1pPr>
            <a:lvl2pPr lvl="1" algn="l" rtl="0">
              <a:lnSpc>
                <a:spcPct val="100000"/>
              </a:lnSpc>
              <a:spcBef>
                <a:spcPts val="0"/>
              </a:spcBef>
              <a:spcAft>
                <a:spcPts val="0"/>
              </a:spcAft>
              <a:buSzPts val="2200"/>
              <a:buNone/>
              <a:defRPr>
                <a:latin typeface="Arial"/>
                <a:ea typeface="Arial"/>
                <a:cs typeface="Arial"/>
                <a:sym typeface="Arial"/>
              </a:defRPr>
            </a:lvl2pPr>
            <a:lvl3pPr lvl="2" algn="l" rtl="0">
              <a:lnSpc>
                <a:spcPct val="100000"/>
              </a:lnSpc>
              <a:spcBef>
                <a:spcPts val="0"/>
              </a:spcBef>
              <a:spcAft>
                <a:spcPts val="0"/>
              </a:spcAft>
              <a:buSzPts val="2200"/>
              <a:buNone/>
              <a:defRPr>
                <a:latin typeface="Arial"/>
                <a:ea typeface="Arial"/>
                <a:cs typeface="Arial"/>
                <a:sym typeface="Arial"/>
              </a:defRPr>
            </a:lvl3pPr>
            <a:lvl4pPr lvl="3" algn="l" rtl="0">
              <a:lnSpc>
                <a:spcPct val="100000"/>
              </a:lnSpc>
              <a:spcBef>
                <a:spcPts val="0"/>
              </a:spcBef>
              <a:spcAft>
                <a:spcPts val="0"/>
              </a:spcAft>
              <a:buSzPts val="2200"/>
              <a:buNone/>
              <a:defRPr>
                <a:latin typeface="Arial"/>
                <a:ea typeface="Arial"/>
                <a:cs typeface="Arial"/>
                <a:sym typeface="Arial"/>
              </a:defRPr>
            </a:lvl4pPr>
            <a:lvl5pPr lvl="4" algn="l" rtl="0">
              <a:lnSpc>
                <a:spcPct val="100000"/>
              </a:lnSpc>
              <a:spcBef>
                <a:spcPts val="0"/>
              </a:spcBef>
              <a:spcAft>
                <a:spcPts val="0"/>
              </a:spcAft>
              <a:buSzPts val="2200"/>
              <a:buNone/>
              <a:defRPr>
                <a:latin typeface="Arial"/>
                <a:ea typeface="Arial"/>
                <a:cs typeface="Arial"/>
                <a:sym typeface="Arial"/>
              </a:defRPr>
            </a:lvl5pPr>
            <a:lvl6pPr lvl="5" algn="l" rtl="0">
              <a:lnSpc>
                <a:spcPct val="100000"/>
              </a:lnSpc>
              <a:spcBef>
                <a:spcPts val="0"/>
              </a:spcBef>
              <a:spcAft>
                <a:spcPts val="0"/>
              </a:spcAft>
              <a:buSzPts val="2200"/>
              <a:buNone/>
              <a:defRPr>
                <a:latin typeface="Arial"/>
                <a:ea typeface="Arial"/>
                <a:cs typeface="Arial"/>
                <a:sym typeface="Arial"/>
              </a:defRPr>
            </a:lvl6pPr>
            <a:lvl7pPr lvl="6" algn="l" rtl="0">
              <a:lnSpc>
                <a:spcPct val="100000"/>
              </a:lnSpc>
              <a:spcBef>
                <a:spcPts val="0"/>
              </a:spcBef>
              <a:spcAft>
                <a:spcPts val="0"/>
              </a:spcAft>
              <a:buSzPts val="2200"/>
              <a:buNone/>
              <a:defRPr>
                <a:latin typeface="Arial"/>
                <a:ea typeface="Arial"/>
                <a:cs typeface="Arial"/>
                <a:sym typeface="Arial"/>
              </a:defRPr>
            </a:lvl7pPr>
            <a:lvl8pPr lvl="7" algn="l" rtl="0">
              <a:lnSpc>
                <a:spcPct val="100000"/>
              </a:lnSpc>
              <a:spcBef>
                <a:spcPts val="0"/>
              </a:spcBef>
              <a:spcAft>
                <a:spcPts val="0"/>
              </a:spcAft>
              <a:buSzPts val="2200"/>
              <a:buNone/>
              <a:defRPr>
                <a:latin typeface="Arial"/>
                <a:ea typeface="Arial"/>
                <a:cs typeface="Arial"/>
                <a:sym typeface="Arial"/>
              </a:defRPr>
            </a:lvl8pPr>
            <a:lvl9pPr lvl="8" algn="l" rtl="0">
              <a:lnSpc>
                <a:spcPct val="100000"/>
              </a:lnSpc>
              <a:spcBef>
                <a:spcPts val="0"/>
              </a:spcBef>
              <a:spcAft>
                <a:spcPts val="0"/>
              </a:spcAft>
              <a:buSzPts val="2200"/>
              <a:buNone/>
              <a:defRPr>
                <a:latin typeface="Arial"/>
                <a:ea typeface="Arial"/>
                <a:cs typeface="Arial"/>
                <a:sym typeface="Arial"/>
              </a:defRPr>
            </a:lvl9pPr>
          </a:lstStyle>
          <a:p>
            <a:endParaRPr/>
          </a:p>
        </p:txBody>
      </p:sp>
      <p:sp>
        <p:nvSpPr>
          <p:cNvPr id="146" name="Google Shape;146;p25"/>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147" name="Google Shape;147;p25"/>
          <p:cNvSpPr txBox="1">
            <a:spLocks noGrp="1"/>
          </p:cNvSpPr>
          <p:nvPr>
            <p:ph type="body" idx="2"/>
          </p:nvPr>
        </p:nvSpPr>
        <p:spPr>
          <a:xfrm>
            <a:off x="819275" y="1836025"/>
            <a:ext cx="2697000" cy="26970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1150" algn="l" rtl="0">
              <a:lnSpc>
                <a:spcPct val="115000"/>
              </a:lnSpc>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e 1 colonne 1">
  <p:cSld name="TITLE_AND_TWO_COLUMNS_1">
    <p:spTree>
      <p:nvGrpSpPr>
        <p:cNvPr id="1" name="Shape 148"/>
        <p:cNvGrpSpPr/>
        <p:nvPr/>
      </p:nvGrpSpPr>
      <p:grpSpPr>
        <a:xfrm>
          <a:off x="0" y="0"/>
          <a:ext cx="0" cy="0"/>
          <a:chOff x="0" y="0"/>
          <a:chExt cx="0" cy="0"/>
        </a:xfrm>
      </p:grpSpPr>
      <p:sp>
        <p:nvSpPr>
          <p:cNvPr id="149" name="Google Shape;149;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50" name="Google Shape;150;p2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1" name="Google Shape;151;p26"/>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52" name="Google Shape;152;p26"/>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53" name="Google Shape;153;p26"/>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4" name="Google Shape;154;p26"/>
          <p:cNvSpPr txBox="1">
            <a:spLocks noGrp="1"/>
          </p:cNvSpPr>
          <p:nvPr>
            <p:ph type="body" idx="2"/>
          </p:nvPr>
        </p:nvSpPr>
        <p:spPr>
          <a:xfrm>
            <a:off x="13600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e+visuel 2">
  <p:cSld name="TITLE_AND_BODY_1_1">
    <p:spTree>
      <p:nvGrpSpPr>
        <p:cNvPr id="1" name="Shape 155"/>
        <p:cNvGrpSpPr/>
        <p:nvPr/>
      </p:nvGrpSpPr>
      <p:grpSpPr>
        <a:xfrm>
          <a:off x="0" y="0"/>
          <a:ext cx="0" cy="0"/>
          <a:chOff x="0" y="0"/>
          <a:chExt cx="0" cy="0"/>
        </a:xfrm>
      </p:grpSpPr>
      <p:sp>
        <p:nvSpPr>
          <p:cNvPr id="156" name="Google Shape;156;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57" name="Google Shape;157;p27"/>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 name="Google Shape;158;p27"/>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59" name="Google Shape;159;p27"/>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60" name="Google Shape;160;p27"/>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1" name="Google Shape;161;p27"/>
          <p:cNvSpPr txBox="1">
            <a:spLocks noGrp="1"/>
          </p:cNvSpPr>
          <p:nvPr>
            <p:ph type="body" idx="2"/>
          </p:nvPr>
        </p:nvSpPr>
        <p:spPr>
          <a:xfrm>
            <a:off x="1352675"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sposition personnalisée">
  <p:cSld name="Disposition personnalisée">
    <p:spTree>
      <p:nvGrpSpPr>
        <p:cNvPr id="1" name="Shape 162"/>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e+visuel 3">
  <p:cSld name="TITLE_AND_BODY_4_1">
    <p:spTree>
      <p:nvGrpSpPr>
        <p:cNvPr id="1" name="Shape 163"/>
        <p:cNvGrpSpPr/>
        <p:nvPr/>
      </p:nvGrpSpPr>
      <p:grpSpPr>
        <a:xfrm>
          <a:off x="0" y="0"/>
          <a:ext cx="0" cy="0"/>
          <a:chOff x="0" y="0"/>
          <a:chExt cx="0" cy="0"/>
        </a:xfrm>
      </p:grpSpPr>
      <p:sp>
        <p:nvSpPr>
          <p:cNvPr id="164" name="Google Shape;16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65" name="Google Shape;165;p29"/>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6" name="Google Shape;166;p29"/>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67" name="Google Shape;167;p29"/>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68" name="Google Shape;168;p29"/>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9" name="Google Shape;169;p29"/>
          <p:cNvSpPr txBox="1">
            <a:spLocks noGrp="1"/>
          </p:cNvSpPr>
          <p:nvPr>
            <p:ph type="body" idx="2"/>
          </p:nvPr>
        </p:nvSpPr>
        <p:spPr>
          <a:xfrm>
            <a:off x="66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e+visuel 4">
  <p:cSld name="TITLE_AND_BODY_1_2">
    <p:spTree>
      <p:nvGrpSpPr>
        <p:cNvPr id="1" name="Shape 170"/>
        <p:cNvGrpSpPr/>
        <p:nvPr/>
      </p:nvGrpSpPr>
      <p:grpSpPr>
        <a:xfrm>
          <a:off x="0" y="0"/>
          <a:ext cx="0" cy="0"/>
          <a:chOff x="0" y="0"/>
          <a:chExt cx="0" cy="0"/>
        </a:xfrm>
      </p:grpSpPr>
      <p:sp>
        <p:nvSpPr>
          <p:cNvPr id="171" name="Google Shape;171;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172" name="Google Shape;172;p30"/>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 name="Google Shape;173;p30"/>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74" name="Google Shape;174;p30"/>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175" name="Google Shape;175;p30"/>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6" name="Google Shape;176;p30"/>
          <p:cNvSpPr txBox="1">
            <a:spLocks noGrp="1"/>
          </p:cNvSpPr>
          <p:nvPr>
            <p:ph type="body" idx="2"/>
          </p:nvPr>
        </p:nvSpPr>
        <p:spPr>
          <a:xfrm>
            <a:off x="1352675"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e 2 colonnes 1">
  <p:cSld name="TITLE_ONLY_2">
    <p:spTree>
      <p:nvGrpSpPr>
        <p:cNvPr id="1" name="Shape 177"/>
        <p:cNvGrpSpPr/>
        <p:nvPr/>
      </p:nvGrpSpPr>
      <p:grpSpPr>
        <a:xfrm>
          <a:off x="0" y="0"/>
          <a:ext cx="0" cy="0"/>
          <a:chOff x="0" y="0"/>
          <a:chExt cx="0" cy="0"/>
        </a:xfrm>
      </p:grpSpPr>
      <p:sp>
        <p:nvSpPr>
          <p:cNvPr id="178" name="Google Shape;17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79" name="Google Shape;179;p31"/>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0" name="Google Shape;180;p31"/>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81" name="Google Shape;181;p31"/>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182" name="Google Shape;182;p31"/>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115000"/>
              </a:lnSpc>
              <a:spcBef>
                <a:spcPts val="1600"/>
              </a:spcBef>
              <a:spcAft>
                <a:spcPts val="0"/>
              </a:spcAft>
              <a:buSzPts val="1400"/>
              <a:buFont typeface="Exo 2"/>
              <a:buNone/>
              <a:defRPr>
                <a:latin typeface="Exo 2"/>
                <a:ea typeface="Exo 2"/>
                <a:cs typeface="Exo 2"/>
                <a:sym typeface="Exo 2"/>
              </a:defRPr>
            </a:lvl2pPr>
            <a:lvl3pPr lvl="2" algn="l" rtl="0">
              <a:lnSpc>
                <a:spcPct val="115000"/>
              </a:lnSpc>
              <a:spcBef>
                <a:spcPts val="1600"/>
              </a:spcBef>
              <a:spcAft>
                <a:spcPts val="0"/>
              </a:spcAft>
              <a:buSzPts val="1400"/>
              <a:buFont typeface="Exo 2"/>
              <a:buNone/>
              <a:defRPr>
                <a:latin typeface="Exo 2"/>
                <a:ea typeface="Exo 2"/>
                <a:cs typeface="Exo 2"/>
                <a:sym typeface="Exo 2"/>
              </a:defRPr>
            </a:lvl3pPr>
            <a:lvl4pPr lvl="3" algn="l" rtl="0">
              <a:lnSpc>
                <a:spcPct val="115000"/>
              </a:lnSpc>
              <a:spcBef>
                <a:spcPts val="1600"/>
              </a:spcBef>
              <a:spcAft>
                <a:spcPts val="0"/>
              </a:spcAft>
              <a:buSzPts val="1400"/>
              <a:buFont typeface="Exo 2"/>
              <a:buNone/>
              <a:defRPr>
                <a:latin typeface="Exo 2"/>
                <a:ea typeface="Exo 2"/>
                <a:cs typeface="Exo 2"/>
                <a:sym typeface="Exo 2"/>
              </a:defRPr>
            </a:lvl4pPr>
            <a:lvl5pPr lvl="4" algn="l" rtl="0">
              <a:lnSpc>
                <a:spcPct val="115000"/>
              </a:lnSpc>
              <a:spcBef>
                <a:spcPts val="1600"/>
              </a:spcBef>
              <a:spcAft>
                <a:spcPts val="0"/>
              </a:spcAft>
              <a:buSzPts val="1400"/>
              <a:buFont typeface="Exo 2"/>
              <a:buNone/>
              <a:defRPr>
                <a:latin typeface="Exo 2"/>
                <a:ea typeface="Exo 2"/>
                <a:cs typeface="Exo 2"/>
                <a:sym typeface="Exo 2"/>
              </a:defRPr>
            </a:lvl5pPr>
            <a:lvl6pPr lvl="5" algn="l" rtl="0">
              <a:lnSpc>
                <a:spcPct val="115000"/>
              </a:lnSpc>
              <a:spcBef>
                <a:spcPts val="1600"/>
              </a:spcBef>
              <a:spcAft>
                <a:spcPts val="0"/>
              </a:spcAft>
              <a:buSzPts val="1400"/>
              <a:buFont typeface="Exo 2"/>
              <a:buNone/>
              <a:defRPr>
                <a:latin typeface="Exo 2"/>
                <a:ea typeface="Exo 2"/>
                <a:cs typeface="Exo 2"/>
                <a:sym typeface="Exo 2"/>
              </a:defRPr>
            </a:lvl6pPr>
            <a:lvl7pPr lvl="6" algn="l" rtl="0">
              <a:lnSpc>
                <a:spcPct val="115000"/>
              </a:lnSpc>
              <a:spcBef>
                <a:spcPts val="1600"/>
              </a:spcBef>
              <a:spcAft>
                <a:spcPts val="0"/>
              </a:spcAft>
              <a:buSzPts val="1400"/>
              <a:buFont typeface="Exo 2"/>
              <a:buNone/>
              <a:defRPr>
                <a:latin typeface="Exo 2"/>
                <a:ea typeface="Exo 2"/>
                <a:cs typeface="Exo 2"/>
                <a:sym typeface="Exo 2"/>
              </a:defRPr>
            </a:lvl7pPr>
            <a:lvl8pPr lvl="7" algn="l" rtl="0">
              <a:lnSpc>
                <a:spcPct val="115000"/>
              </a:lnSpc>
              <a:spcBef>
                <a:spcPts val="1600"/>
              </a:spcBef>
              <a:spcAft>
                <a:spcPts val="0"/>
              </a:spcAft>
              <a:buSzPts val="1400"/>
              <a:buFont typeface="Exo 2"/>
              <a:buNone/>
              <a:defRPr>
                <a:latin typeface="Exo 2"/>
                <a:ea typeface="Exo 2"/>
                <a:cs typeface="Exo 2"/>
                <a:sym typeface="Exo 2"/>
              </a:defRPr>
            </a:lvl8pPr>
            <a:lvl9pPr lvl="8" algn="l" rtl="0">
              <a:lnSpc>
                <a:spcPct val="115000"/>
              </a:lnSpc>
              <a:spcBef>
                <a:spcPts val="1600"/>
              </a:spcBef>
              <a:spcAft>
                <a:spcPts val="1600"/>
              </a:spcAft>
              <a:buSzPts val="1400"/>
              <a:buFont typeface="Exo 2"/>
              <a:buNone/>
              <a:defRPr>
                <a:latin typeface="Exo 2"/>
                <a:ea typeface="Exo 2"/>
                <a:cs typeface="Exo 2"/>
                <a:sym typeface="Exo 2"/>
              </a:defRPr>
            </a:lvl9pPr>
          </a:lstStyle>
          <a:p>
            <a:endParaRPr/>
          </a:p>
        </p:txBody>
      </p:sp>
      <p:sp>
        <p:nvSpPr>
          <p:cNvPr id="183" name="Google Shape;183;p31"/>
          <p:cNvSpPr txBox="1">
            <a:spLocks noGrp="1"/>
          </p:cNvSpPr>
          <p:nvPr>
            <p:ph type="body" idx="2"/>
          </p:nvPr>
        </p:nvSpPr>
        <p:spPr>
          <a:xfrm>
            <a:off x="819300" y="1585550"/>
            <a:ext cx="3210600" cy="29862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1150" algn="l" rtl="0">
              <a:lnSpc>
                <a:spcPct val="115000"/>
              </a:lnSpc>
              <a:spcBef>
                <a:spcPts val="1600"/>
              </a:spcBef>
              <a:spcAft>
                <a:spcPts val="1600"/>
              </a:spcAft>
              <a:buSzPts val="1300"/>
              <a:buFont typeface="Roboto"/>
              <a:buChar char="■"/>
              <a:defRPr sz="1300">
                <a:latin typeface="Roboto"/>
                <a:ea typeface="Roboto"/>
                <a:cs typeface="Roboto"/>
                <a:sym typeface="Roboto"/>
              </a:defRPr>
            </a:lvl9pPr>
          </a:lstStyle>
          <a:p>
            <a:endParaRPr/>
          </a:p>
        </p:txBody>
      </p:sp>
      <p:sp>
        <p:nvSpPr>
          <p:cNvPr id="184" name="Google Shape;184;p31"/>
          <p:cNvSpPr txBox="1">
            <a:spLocks noGrp="1"/>
          </p:cNvSpPr>
          <p:nvPr>
            <p:ph type="body" idx="3"/>
          </p:nvPr>
        </p:nvSpPr>
        <p:spPr>
          <a:xfrm>
            <a:off x="4520375" y="1591525"/>
            <a:ext cx="3210600" cy="29862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1150" algn="l" rtl="0">
              <a:lnSpc>
                <a:spcPct val="115000"/>
              </a:lnSpc>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e 1 colonne 2">
  <p:cSld name="TITLE_AND_TWO_COLUMNS_2">
    <p:spTree>
      <p:nvGrpSpPr>
        <p:cNvPr id="1" name="Shape 193"/>
        <p:cNvGrpSpPr/>
        <p:nvPr/>
      </p:nvGrpSpPr>
      <p:grpSpPr>
        <a:xfrm>
          <a:off x="0" y="0"/>
          <a:ext cx="0" cy="0"/>
          <a:chOff x="0" y="0"/>
          <a:chExt cx="0" cy="0"/>
        </a:xfrm>
      </p:grpSpPr>
      <p:sp>
        <p:nvSpPr>
          <p:cNvPr id="194" name="Google Shape;194;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95" name="Google Shape;195;p33"/>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 name="Google Shape;196;p33"/>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197" name="Google Shape;197;p33"/>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198" name="Google Shape;198;p33"/>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199" name="Google Shape;199;p33"/>
          <p:cNvSpPr txBox="1">
            <a:spLocks noGrp="1"/>
          </p:cNvSpPr>
          <p:nvPr>
            <p:ph type="body" idx="2"/>
          </p:nvPr>
        </p:nvSpPr>
        <p:spPr>
          <a:xfrm>
            <a:off x="826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xte 1 colonne 3">
  <p:cSld name="TITLE_AND_TWO_COLUMNS_3">
    <p:spTree>
      <p:nvGrpSpPr>
        <p:cNvPr id="1" name="Shape 200"/>
        <p:cNvGrpSpPr/>
        <p:nvPr/>
      </p:nvGrpSpPr>
      <p:grpSpPr>
        <a:xfrm>
          <a:off x="0" y="0"/>
          <a:ext cx="0" cy="0"/>
          <a:chOff x="0" y="0"/>
          <a:chExt cx="0" cy="0"/>
        </a:xfrm>
      </p:grpSpPr>
      <p:sp>
        <p:nvSpPr>
          <p:cNvPr id="201" name="Google Shape;201;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202" name="Google Shape;202;p34"/>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1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3" name="Google Shape;203;p34"/>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04" name="Google Shape;204;p34"/>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205" name="Google Shape;205;p34"/>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206" name="Google Shape;206;p34"/>
          <p:cNvSpPr txBox="1">
            <a:spLocks noGrp="1"/>
          </p:cNvSpPr>
          <p:nvPr>
            <p:ph type="body" idx="2"/>
          </p:nvPr>
        </p:nvSpPr>
        <p:spPr>
          <a:xfrm>
            <a:off x="826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e 1 colonne" type="twoColTx">
  <p:cSld name="TITLE_AND_TWO_COLUMNS">
    <p:spTree>
      <p:nvGrpSpPr>
        <p:cNvPr id="1" name="Shape 35"/>
        <p:cNvGrpSpPr/>
        <p:nvPr/>
      </p:nvGrpSpPr>
      <p:grpSpPr>
        <a:xfrm>
          <a:off x="0" y="0"/>
          <a:ext cx="0" cy="0"/>
          <a:chOff x="0" y="0"/>
          <a:chExt cx="0" cy="0"/>
        </a:xfrm>
      </p:grpSpPr>
      <p:sp>
        <p:nvSpPr>
          <p:cNvPr id="36" name="Google Shape;3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
        <p:nvSpPr>
          <p:cNvPr id="37" name="Google Shape;37;p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 name="Google Shape;38;p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39" name="Google Shape;39;p5"/>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40" name="Google Shape;40;p5"/>
          <p:cNvSpPr txBox="1">
            <a:spLocks noGrp="1"/>
          </p:cNvSpPr>
          <p:nvPr>
            <p:ph type="subTitle" idx="1"/>
          </p:nvPr>
        </p:nvSpPr>
        <p:spPr>
          <a:xfrm>
            <a:off x="8266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1" name="Google Shape;41;p5"/>
          <p:cNvSpPr txBox="1">
            <a:spLocks noGrp="1"/>
          </p:cNvSpPr>
          <p:nvPr>
            <p:ph type="body" idx="2"/>
          </p:nvPr>
        </p:nvSpPr>
        <p:spPr>
          <a:xfrm>
            <a:off x="826600" y="1598775"/>
            <a:ext cx="6842100" cy="3224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Font typeface="Roboto"/>
              <a:buChar char="●"/>
              <a:defRPr sz="1300">
                <a:latin typeface="Roboto"/>
                <a:ea typeface="Roboto"/>
                <a:cs typeface="Roboto"/>
                <a:sym typeface="Roboto"/>
              </a:defRPr>
            </a:lvl1pPr>
            <a:lvl2pPr marL="914400" lvl="1" indent="-311150">
              <a:spcBef>
                <a:spcPts val="1600"/>
              </a:spcBef>
              <a:spcAft>
                <a:spcPts val="0"/>
              </a:spcAft>
              <a:buSzPts val="1300"/>
              <a:buFont typeface="Roboto"/>
              <a:buChar char="○"/>
              <a:defRPr sz="1300">
                <a:latin typeface="Roboto"/>
                <a:ea typeface="Roboto"/>
                <a:cs typeface="Roboto"/>
                <a:sym typeface="Roboto"/>
              </a:defRPr>
            </a:lvl2pPr>
            <a:lvl3pPr marL="1371600" lvl="2" indent="-311150">
              <a:spcBef>
                <a:spcPts val="1600"/>
              </a:spcBef>
              <a:spcAft>
                <a:spcPts val="0"/>
              </a:spcAft>
              <a:buSzPts val="1300"/>
              <a:buFont typeface="Roboto"/>
              <a:buChar char="■"/>
              <a:defRPr sz="1300">
                <a:latin typeface="Roboto"/>
                <a:ea typeface="Roboto"/>
                <a:cs typeface="Roboto"/>
                <a:sym typeface="Roboto"/>
              </a:defRPr>
            </a:lvl3pPr>
            <a:lvl4pPr marL="1828800" lvl="3" indent="-311150">
              <a:spcBef>
                <a:spcPts val="1600"/>
              </a:spcBef>
              <a:spcAft>
                <a:spcPts val="0"/>
              </a:spcAft>
              <a:buSzPts val="1300"/>
              <a:buFont typeface="Roboto"/>
              <a:buChar char="●"/>
              <a:defRPr sz="1300">
                <a:latin typeface="Roboto"/>
                <a:ea typeface="Roboto"/>
                <a:cs typeface="Roboto"/>
                <a:sym typeface="Roboto"/>
              </a:defRPr>
            </a:lvl4pPr>
            <a:lvl5pPr marL="2286000" lvl="4" indent="-311150">
              <a:spcBef>
                <a:spcPts val="1600"/>
              </a:spcBef>
              <a:spcAft>
                <a:spcPts val="0"/>
              </a:spcAft>
              <a:buSzPts val="1300"/>
              <a:buFont typeface="Roboto"/>
              <a:buChar char="○"/>
              <a:defRPr sz="1300">
                <a:latin typeface="Roboto"/>
                <a:ea typeface="Roboto"/>
                <a:cs typeface="Roboto"/>
                <a:sym typeface="Roboto"/>
              </a:defRPr>
            </a:lvl5pPr>
            <a:lvl6pPr marL="2743200" lvl="5" indent="-311150">
              <a:spcBef>
                <a:spcPts val="1600"/>
              </a:spcBef>
              <a:spcAft>
                <a:spcPts val="0"/>
              </a:spcAft>
              <a:buSzPts val="1300"/>
              <a:buFont typeface="Roboto"/>
              <a:buChar char="■"/>
              <a:defRPr sz="1300">
                <a:latin typeface="Roboto"/>
                <a:ea typeface="Roboto"/>
                <a:cs typeface="Roboto"/>
                <a:sym typeface="Roboto"/>
              </a:defRPr>
            </a:lvl6pPr>
            <a:lvl7pPr marL="3200400" lvl="6" indent="-311150">
              <a:spcBef>
                <a:spcPts val="1600"/>
              </a:spcBef>
              <a:spcAft>
                <a:spcPts val="0"/>
              </a:spcAft>
              <a:buSzPts val="1300"/>
              <a:buFont typeface="Roboto"/>
              <a:buChar char="●"/>
              <a:defRPr sz="1300">
                <a:latin typeface="Roboto"/>
                <a:ea typeface="Roboto"/>
                <a:cs typeface="Roboto"/>
                <a:sym typeface="Roboto"/>
              </a:defRPr>
            </a:lvl7pPr>
            <a:lvl8pPr marL="3657600" lvl="7" indent="-311150">
              <a:spcBef>
                <a:spcPts val="1600"/>
              </a:spcBef>
              <a:spcAft>
                <a:spcPts val="0"/>
              </a:spcAft>
              <a:buSzPts val="1300"/>
              <a:buFont typeface="Roboto"/>
              <a:buChar char="○"/>
              <a:defRPr sz="1300">
                <a:latin typeface="Roboto"/>
                <a:ea typeface="Roboto"/>
                <a:cs typeface="Roboto"/>
                <a:sym typeface="Roboto"/>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xte 1 colonne 4">
  <p:cSld name="TITLE_AND_TWO_COLUMNS_4">
    <p:spTree>
      <p:nvGrpSpPr>
        <p:cNvPr id="1" name="Shape 207"/>
        <p:cNvGrpSpPr/>
        <p:nvPr/>
      </p:nvGrpSpPr>
      <p:grpSpPr>
        <a:xfrm>
          <a:off x="0" y="0"/>
          <a:ext cx="0" cy="0"/>
          <a:chOff x="0" y="0"/>
          <a:chExt cx="0" cy="0"/>
        </a:xfrm>
      </p:grpSpPr>
      <p:sp>
        <p:nvSpPr>
          <p:cNvPr id="208" name="Google Shape;208;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209" name="Google Shape;209;p3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 name="Google Shape;210;p3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11" name="Google Shape;211;p35"/>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212" name="Google Shape;212;p35"/>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213" name="Google Shape;213;p35"/>
          <p:cNvSpPr txBox="1">
            <a:spLocks noGrp="1"/>
          </p:cNvSpPr>
          <p:nvPr>
            <p:ph type="body" idx="2"/>
          </p:nvPr>
        </p:nvSpPr>
        <p:spPr>
          <a:xfrm>
            <a:off x="826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xte 1 colonne 5">
  <p:cSld name="TITLE_AND_TWO_COLUMNS_5">
    <p:spTree>
      <p:nvGrpSpPr>
        <p:cNvPr id="1" name="Shape 214"/>
        <p:cNvGrpSpPr/>
        <p:nvPr/>
      </p:nvGrpSpPr>
      <p:grpSpPr>
        <a:xfrm>
          <a:off x="0" y="0"/>
          <a:ext cx="0" cy="0"/>
          <a:chOff x="0" y="0"/>
          <a:chExt cx="0" cy="0"/>
        </a:xfrm>
      </p:grpSpPr>
      <p:sp>
        <p:nvSpPr>
          <p:cNvPr id="215" name="Google Shape;215;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216" name="Google Shape;216;p3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5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7" name="Google Shape;217;p36"/>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18" name="Google Shape;218;p36"/>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219" name="Google Shape;219;p36"/>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220" name="Google Shape;220;p36"/>
          <p:cNvSpPr txBox="1">
            <a:spLocks noGrp="1"/>
          </p:cNvSpPr>
          <p:nvPr>
            <p:ph type="body" idx="2"/>
          </p:nvPr>
        </p:nvSpPr>
        <p:spPr>
          <a:xfrm>
            <a:off x="826600" y="1598775"/>
            <a:ext cx="68421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e 1 colonne déclinaison 1">
  <p:cSld name="MAIN_POINT_1">
    <p:spTree>
      <p:nvGrpSpPr>
        <p:cNvPr id="1" name="Shape 221"/>
        <p:cNvGrpSpPr/>
        <p:nvPr/>
      </p:nvGrpSpPr>
      <p:grpSpPr>
        <a:xfrm>
          <a:off x="0" y="0"/>
          <a:ext cx="0" cy="0"/>
          <a:chOff x="0" y="0"/>
          <a:chExt cx="0" cy="0"/>
        </a:xfrm>
      </p:grpSpPr>
      <p:sp>
        <p:nvSpPr>
          <p:cNvPr id="222" name="Google Shape;222;p37"/>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224" name="Google Shape;224;p37"/>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25" name="Google Shape;225;p37"/>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200"/>
              <a:buNone/>
              <a:defRPr>
                <a:solidFill>
                  <a:srgbClr val="FFFFFF"/>
                </a:solidFill>
              </a:defRPr>
            </a:lvl1pPr>
            <a:lvl2pPr lvl="1" algn="l" rtl="0">
              <a:lnSpc>
                <a:spcPct val="100000"/>
              </a:lnSpc>
              <a:spcBef>
                <a:spcPts val="0"/>
              </a:spcBef>
              <a:spcAft>
                <a:spcPts val="0"/>
              </a:spcAft>
              <a:buSzPts val="2200"/>
              <a:buFont typeface="Exo 2"/>
              <a:buNone/>
              <a:defRPr>
                <a:latin typeface="Exo 2"/>
                <a:ea typeface="Exo 2"/>
                <a:cs typeface="Exo 2"/>
                <a:sym typeface="Exo 2"/>
              </a:defRPr>
            </a:lvl2pPr>
            <a:lvl3pPr lvl="2" algn="l" rtl="0">
              <a:lnSpc>
                <a:spcPct val="100000"/>
              </a:lnSpc>
              <a:spcBef>
                <a:spcPts val="0"/>
              </a:spcBef>
              <a:spcAft>
                <a:spcPts val="0"/>
              </a:spcAft>
              <a:buSzPts val="2200"/>
              <a:buFont typeface="Exo 2"/>
              <a:buNone/>
              <a:defRPr>
                <a:latin typeface="Exo 2"/>
                <a:ea typeface="Exo 2"/>
                <a:cs typeface="Exo 2"/>
                <a:sym typeface="Exo 2"/>
              </a:defRPr>
            </a:lvl3pPr>
            <a:lvl4pPr lvl="3" algn="l" rtl="0">
              <a:lnSpc>
                <a:spcPct val="100000"/>
              </a:lnSpc>
              <a:spcBef>
                <a:spcPts val="0"/>
              </a:spcBef>
              <a:spcAft>
                <a:spcPts val="0"/>
              </a:spcAft>
              <a:buSzPts val="2200"/>
              <a:buFont typeface="Exo 2"/>
              <a:buNone/>
              <a:defRPr>
                <a:latin typeface="Exo 2"/>
                <a:ea typeface="Exo 2"/>
                <a:cs typeface="Exo 2"/>
                <a:sym typeface="Exo 2"/>
              </a:defRPr>
            </a:lvl4pPr>
            <a:lvl5pPr lvl="4" algn="l" rtl="0">
              <a:lnSpc>
                <a:spcPct val="100000"/>
              </a:lnSpc>
              <a:spcBef>
                <a:spcPts val="0"/>
              </a:spcBef>
              <a:spcAft>
                <a:spcPts val="0"/>
              </a:spcAft>
              <a:buSzPts val="2200"/>
              <a:buFont typeface="Exo 2"/>
              <a:buNone/>
              <a:defRPr>
                <a:latin typeface="Exo 2"/>
                <a:ea typeface="Exo 2"/>
                <a:cs typeface="Exo 2"/>
                <a:sym typeface="Exo 2"/>
              </a:defRPr>
            </a:lvl5pPr>
            <a:lvl6pPr lvl="5" algn="l" rtl="0">
              <a:lnSpc>
                <a:spcPct val="100000"/>
              </a:lnSpc>
              <a:spcBef>
                <a:spcPts val="0"/>
              </a:spcBef>
              <a:spcAft>
                <a:spcPts val="0"/>
              </a:spcAft>
              <a:buSzPts val="2200"/>
              <a:buFont typeface="Exo 2"/>
              <a:buNone/>
              <a:defRPr>
                <a:latin typeface="Exo 2"/>
                <a:ea typeface="Exo 2"/>
                <a:cs typeface="Exo 2"/>
                <a:sym typeface="Exo 2"/>
              </a:defRPr>
            </a:lvl6pPr>
            <a:lvl7pPr lvl="6" algn="l" rtl="0">
              <a:lnSpc>
                <a:spcPct val="100000"/>
              </a:lnSpc>
              <a:spcBef>
                <a:spcPts val="0"/>
              </a:spcBef>
              <a:spcAft>
                <a:spcPts val="0"/>
              </a:spcAft>
              <a:buSzPts val="2200"/>
              <a:buFont typeface="Exo 2"/>
              <a:buNone/>
              <a:defRPr>
                <a:latin typeface="Exo 2"/>
                <a:ea typeface="Exo 2"/>
                <a:cs typeface="Exo 2"/>
                <a:sym typeface="Exo 2"/>
              </a:defRPr>
            </a:lvl7pPr>
            <a:lvl8pPr lvl="7" algn="l" rtl="0">
              <a:lnSpc>
                <a:spcPct val="100000"/>
              </a:lnSpc>
              <a:spcBef>
                <a:spcPts val="0"/>
              </a:spcBef>
              <a:spcAft>
                <a:spcPts val="0"/>
              </a:spcAft>
              <a:buSzPts val="2200"/>
              <a:buFont typeface="Exo 2"/>
              <a:buNone/>
              <a:defRPr>
                <a:latin typeface="Exo 2"/>
                <a:ea typeface="Exo 2"/>
                <a:cs typeface="Exo 2"/>
                <a:sym typeface="Exo 2"/>
              </a:defRPr>
            </a:lvl8pPr>
            <a:lvl9pPr lvl="8" algn="l" rtl="0">
              <a:lnSpc>
                <a:spcPct val="100000"/>
              </a:lnSpc>
              <a:spcBef>
                <a:spcPts val="0"/>
              </a:spcBef>
              <a:spcAft>
                <a:spcPts val="0"/>
              </a:spcAft>
              <a:buSzPts val="2200"/>
              <a:buFont typeface="Exo 2"/>
              <a:buNone/>
              <a:defRPr>
                <a:latin typeface="Exo 2"/>
                <a:ea typeface="Exo 2"/>
                <a:cs typeface="Exo 2"/>
                <a:sym typeface="Exo 2"/>
              </a:defRPr>
            </a:lvl9pPr>
          </a:lstStyle>
          <a:p>
            <a:endParaRPr/>
          </a:p>
        </p:txBody>
      </p:sp>
      <p:sp>
        <p:nvSpPr>
          <p:cNvPr id="226" name="Google Shape;226;p37"/>
          <p:cNvSpPr txBox="1">
            <a:spLocks noGrp="1"/>
          </p:cNvSpPr>
          <p:nvPr>
            <p:ph type="subTitle" idx="1"/>
          </p:nvPr>
        </p:nvSpPr>
        <p:spPr>
          <a:xfrm>
            <a:off x="826600" y="985200"/>
            <a:ext cx="73308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algn="l" rtl="0">
              <a:lnSpc>
                <a:spcPct val="115000"/>
              </a:lnSpc>
              <a:spcBef>
                <a:spcPts val="1600"/>
              </a:spcBef>
              <a:spcAft>
                <a:spcPts val="0"/>
              </a:spcAft>
              <a:buSzPts val="1400"/>
              <a:buFont typeface="Exo 2"/>
              <a:buNone/>
              <a:defRPr>
                <a:latin typeface="Exo 2"/>
                <a:ea typeface="Exo 2"/>
                <a:cs typeface="Exo 2"/>
                <a:sym typeface="Exo 2"/>
              </a:defRPr>
            </a:lvl2pPr>
            <a:lvl3pPr lvl="2" algn="l" rtl="0">
              <a:lnSpc>
                <a:spcPct val="115000"/>
              </a:lnSpc>
              <a:spcBef>
                <a:spcPts val="1600"/>
              </a:spcBef>
              <a:spcAft>
                <a:spcPts val="0"/>
              </a:spcAft>
              <a:buSzPts val="1400"/>
              <a:buFont typeface="Exo 2"/>
              <a:buNone/>
              <a:defRPr>
                <a:latin typeface="Exo 2"/>
                <a:ea typeface="Exo 2"/>
                <a:cs typeface="Exo 2"/>
                <a:sym typeface="Exo 2"/>
              </a:defRPr>
            </a:lvl3pPr>
            <a:lvl4pPr lvl="3" algn="l" rtl="0">
              <a:lnSpc>
                <a:spcPct val="115000"/>
              </a:lnSpc>
              <a:spcBef>
                <a:spcPts val="1600"/>
              </a:spcBef>
              <a:spcAft>
                <a:spcPts val="0"/>
              </a:spcAft>
              <a:buSzPts val="1400"/>
              <a:buFont typeface="Exo 2"/>
              <a:buNone/>
              <a:defRPr>
                <a:latin typeface="Exo 2"/>
                <a:ea typeface="Exo 2"/>
                <a:cs typeface="Exo 2"/>
                <a:sym typeface="Exo 2"/>
              </a:defRPr>
            </a:lvl4pPr>
            <a:lvl5pPr lvl="4" algn="l" rtl="0">
              <a:lnSpc>
                <a:spcPct val="115000"/>
              </a:lnSpc>
              <a:spcBef>
                <a:spcPts val="1600"/>
              </a:spcBef>
              <a:spcAft>
                <a:spcPts val="0"/>
              </a:spcAft>
              <a:buSzPts val="1400"/>
              <a:buFont typeface="Exo 2"/>
              <a:buNone/>
              <a:defRPr>
                <a:latin typeface="Exo 2"/>
                <a:ea typeface="Exo 2"/>
                <a:cs typeface="Exo 2"/>
                <a:sym typeface="Exo 2"/>
              </a:defRPr>
            </a:lvl5pPr>
            <a:lvl6pPr lvl="5" algn="l" rtl="0">
              <a:lnSpc>
                <a:spcPct val="115000"/>
              </a:lnSpc>
              <a:spcBef>
                <a:spcPts val="1600"/>
              </a:spcBef>
              <a:spcAft>
                <a:spcPts val="0"/>
              </a:spcAft>
              <a:buSzPts val="1400"/>
              <a:buFont typeface="Exo 2"/>
              <a:buNone/>
              <a:defRPr>
                <a:latin typeface="Exo 2"/>
                <a:ea typeface="Exo 2"/>
                <a:cs typeface="Exo 2"/>
                <a:sym typeface="Exo 2"/>
              </a:defRPr>
            </a:lvl6pPr>
            <a:lvl7pPr lvl="6" algn="l" rtl="0">
              <a:lnSpc>
                <a:spcPct val="115000"/>
              </a:lnSpc>
              <a:spcBef>
                <a:spcPts val="1600"/>
              </a:spcBef>
              <a:spcAft>
                <a:spcPts val="0"/>
              </a:spcAft>
              <a:buSzPts val="1400"/>
              <a:buFont typeface="Exo 2"/>
              <a:buNone/>
              <a:defRPr>
                <a:latin typeface="Exo 2"/>
                <a:ea typeface="Exo 2"/>
                <a:cs typeface="Exo 2"/>
                <a:sym typeface="Exo 2"/>
              </a:defRPr>
            </a:lvl7pPr>
            <a:lvl8pPr lvl="7" algn="l" rtl="0">
              <a:lnSpc>
                <a:spcPct val="115000"/>
              </a:lnSpc>
              <a:spcBef>
                <a:spcPts val="1600"/>
              </a:spcBef>
              <a:spcAft>
                <a:spcPts val="0"/>
              </a:spcAft>
              <a:buSzPts val="1400"/>
              <a:buFont typeface="Exo 2"/>
              <a:buNone/>
              <a:defRPr>
                <a:latin typeface="Exo 2"/>
                <a:ea typeface="Exo 2"/>
                <a:cs typeface="Exo 2"/>
                <a:sym typeface="Exo 2"/>
              </a:defRPr>
            </a:lvl8pPr>
            <a:lvl9pPr lvl="8" algn="l" rtl="0">
              <a:lnSpc>
                <a:spcPct val="115000"/>
              </a:lnSpc>
              <a:spcBef>
                <a:spcPts val="1600"/>
              </a:spcBef>
              <a:spcAft>
                <a:spcPts val="1600"/>
              </a:spcAft>
              <a:buSzPts val="1400"/>
              <a:buFont typeface="Exo 2"/>
              <a:buNone/>
              <a:defRPr>
                <a:latin typeface="Exo 2"/>
                <a:ea typeface="Exo 2"/>
                <a:cs typeface="Exo 2"/>
                <a:sym typeface="Exo 2"/>
              </a:defRPr>
            </a:lvl9pPr>
          </a:lstStyle>
          <a:p>
            <a:endParaRPr/>
          </a:p>
        </p:txBody>
      </p:sp>
      <p:sp>
        <p:nvSpPr>
          <p:cNvPr id="227" name="Google Shape;227;p37"/>
          <p:cNvSpPr txBox="1">
            <a:spLocks noGrp="1"/>
          </p:cNvSpPr>
          <p:nvPr>
            <p:ph type="body" idx="2"/>
          </p:nvPr>
        </p:nvSpPr>
        <p:spPr>
          <a:xfrm>
            <a:off x="663000" y="1598775"/>
            <a:ext cx="7818000" cy="32244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Roboto"/>
              <a:buChar char="●"/>
              <a:defRPr sz="1300">
                <a:latin typeface="Roboto"/>
                <a:ea typeface="Roboto"/>
                <a:cs typeface="Roboto"/>
                <a:sym typeface="Roboto"/>
              </a:defRPr>
            </a:lvl1pPr>
            <a:lvl2pPr marL="914400" lvl="1" indent="-311150" algn="l" rtl="0">
              <a:lnSpc>
                <a:spcPct val="115000"/>
              </a:lnSpc>
              <a:spcBef>
                <a:spcPts val="1600"/>
              </a:spcBef>
              <a:spcAft>
                <a:spcPts val="0"/>
              </a:spcAft>
              <a:buSzPts val="1300"/>
              <a:buFont typeface="Roboto"/>
              <a:buChar char="○"/>
              <a:defRPr sz="1300">
                <a:latin typeface="Roboto"/>
                <a:ea typeface="Roboto"/>
                <a:cs typeface="Roboto"/>
                <a:sym typeface="Roboto"/>
              </a:defRPr>
            </a:lvl2pPr>
            <a:lvl3pPr marL="1371600" lvl="2" indent="-311150" algn="l" rtl="0">
              <a:lnSpc>
                <a:spcPct val="115000"/>
              </a:lnSpc>
              <a:spcBef>
                <a:spcPts val="1600"/>
              </a:spcBef>
              <a:spcAft>
                <a:spcPts val="0"/>
              </a:spcAft>
              <a:buSzPts val="1300"/>
              <a:buFont typeface="Roboto"/>
              <a:buChar char="■"/>
              <a:defRPr sz="1300">
                <a:latin typeface="Roboto"/>
                <a:ea typeface="Roboto"/>
                <a:cs typeface="Roboto"/>
                <a:sym typeface="Roboto"/>
              </a:defRPr>
            </a:lvl3pPr>
            <a:lvl4pPr marL="1828800" lvl="3" indent="-311150" algn="l" rtl="0">
              <a:lnSpc>
                <a:spcPct val="115000"/>
              </a:lnSpc>
              <a:spcBef>
                <a:spcPts val="1600"/>
              </a:spcBef>
              <a:spcAft>
                <a:spcPts val="0"/>
              </a:spcAft>
              <a:buSzPts val="1300"/>
              <a:buFont typeface="Roboto"/>
              <a:buChar char="●"/>
              <a:defRPr sz="1300">
                <a:latin typeface="Roboto"/>
                <a:ea typeface="Roboto"/>
                <a:cs typeface="Roboto"/>
                <a:sym typeface="Roboto"/>
              </a:defRPr>
            </a:lvl4pPr>
            <a:lvl5pPr marL="2286000" lvl="4" indent="-311150" algn="l" rtl="0">
              <a:lnSpc>
                <a:spcPct val="115000"/>
              </a:lnSpc>
              <a:spcBef>
                <a:spcPts val="1600"/>
              </a:spcBef>
              <a:spcAft>
                <a:spcPts val="0"/>
              </a:spcAft>
              <a:buSzPts val="1300"/>
              <a:buFont typeface="Roboto"/>
              <a:buChar char="○"/>
              <a:defRPr sz="1300">
                <a:latin typeface="Roboto"/>
                <a:ea typeface="Roboto"/>
                <a:cs typeface="Roboto"/>
                <a:sym typeface="Roboto"/>
              </a:defRPr>
            </a:lvl5pPr>
            <a:lvl6pPr marL="2743200" lvl="5" indent="-311150" algn="l" rtl="0">
              <a:lnSpc>
                <a:spcPct val="115000"/>
              </a:lnSpc>
              <a:spcBef>
                <a:spcPts val="1600"/>
              </a:spcBef>
              <a:spcAft>
                <a:spcPts val="0"/>
              </a:spcAft>
              <a:buSzPts val="1300"/>
              <a:buFont typeface="Roboto"/>
              <a:buChar char="■"/>
              <a:defRPr sz="1300">
                <a:latin typeface="Roboto"/>
                <a:ea typeface="Roboto"/>
                <a:cs typeface="Roboto"/>
                <a:sym typeface="Roboto"/>
              </a:defRPr>
            </a:lvl6pPr>
            <a:lvl7pPr marL="3200400" lvl="6" indent="-311150" algn="l" rtl="0">
              <a:lnSpc>
                <a:spcPct val="115000"/>
              </a:lnSpc>
              <a:spcBef>
                <a:spcPts val="1600"/>
              </a:spcBef>
              <a:spcAft>
                <a:spcPts val="0"/>
              </a:spcAft>
              <a:buSzPts val="1300"/>
              <a:buFont typeface="Roboto"/>
              <a:buChar char="●"/>
              <a:defRPr sz="1300">
                <a:latin typeface="Roboto"/>
                <a:ea typeface="Roboto"/>
                <a:cs typeface="Roboto"/>
                <a:sym typeface="Roboto"/>
              </a:defRPr>
            </a:lvl7pPr>
            <a:lvl8pPr marL="3657600" lvl="7" indent="-311150" algn="l" rtl="0">
              <a:lnSpc>
                <a:spcPct val="115000"/>
              </a:lnSpc>
              <a:spcBef>
                <a:spcPts val="1600"/>
              </a:spcBef>
              <a:spcAft>
                <a:spcPts val="0"/>
              </a:spcAft>
              <a:buSzPts val="1300"/>
              <a:buFont typeface="Roboto"/>
              <a:buChar char="○"/>
              <a:defRPr sz="1300">
                <a:latin typeface="Roboto"/>
                <a:ea typeface="Roboto"/>
                <a:cs typeface="Roboto"/>
                <a:sym typeface="Roboto"/>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228"/>
        <p:cNvGrpSpPr/>
        <p:nvPr/>
      </p:nvGrpSpPr>
      <p:grpSpPr>
        <a:xfrm>
          <a:off x="0" y="0"/>
          <a:ext cx="0" cy="0"/>
          <a:chOff x="0" y="0"/>
          <a:chExt cx="0" cy="0"/>
        </a:xfrm>
      </p:grpSpPr>
      <p:sp>
        <p:nvSpPr>
          <p:cNvPr id="229" name="Google Shape;229;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30" name="Google Shape;230;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31" name="Google Shape;231;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232"/>
        <p:cNvGrpSpPr/>
        <p:nvPr/>
      </p:nvGrpSpPr>
      <p:grpSpPr>
        <a:xfrm>
          <a:off x="0" y="0"/>
          <a:ext cx="0" cy="0"/>
          <a:chOff x="0" y="0"/>
          <a:chExt cx="0" cy="0"/>
        </a:xfrm>
      </p:grpSpPr>
      <p:sp>
        <p:nvSpPr>
          <p:cNvPr id="233" name="Google Shape;233;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34" name="Google Shape;234;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35" name="Google Shape;235;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re" type="title">
  <p:cSld name="TITLE">
    <p:spTree>
      <p:nvGrpSpPr>
        <p:cNvPr id="1" name="Shape 247"/>
        <p:cNvGrpSpPr/>
        <p:nvPr/>
      </p:nvGrpSpPr>
      <p:grpSpPr>
        <a:xfrm>
          <a:off x="0" y="0"/>
          <a:ext cx="0" cy="0"/>
          <a:chOff x="0" y="0"/>
          <a:chExt cx="0" cy="0"/>
        </a:xfrm>
      </p:grpSpPr>
      <p:sp>
        <p:nvSpPr>
          <p:cNvPr id="248" name="Google Shape;248;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49" name="Google Shape;249;p42"/>
          <p:cNvPicPr preferRelativeResize="0"/>
          <p:nvPr/>
        </p:nvPicPr>
        <p:blipFill rotWithShape="1">
          <a:blip r:embed="rId2">
            <a:alphaModFix/>
          </a:blip>
          <a:srcRect t="3122" b="3112"/>
          <a:stretch/>
        </p:blipFill>
        <p:spPr>
          <a:xfrm>
            <a:off x="82115" y="28718"/>
            <a:ext cx="1558252" cy="1147996"/>
          </a:xfrm>
          <a:prstGeom prst="rect">
            <a:avLst/>
          </a:prstGeom>
          <a:noFill/>
          <a:ln>
            <a:noFill/>
          </a:ln>
        </p:spPr>
      </p:pic>
      <p:grpSp>
        <p:nvGrpSpPr>
          <p:cNvPr id="250" name="Google Shape;250;p42"/>
          <p:cNvGrpSpPr/>
          <p:nvPr/>
        </p:nvGrpSpPr>
        <p:grpSpPr>
          <a:xfrm>
            <a:off x="3458275" y="1673263"/>
            <a:ext cx="2218375" cy="848700"/>
            <a:chOff x="3458275" y="1673263"/>
            <a:chExt cx="2218375" cy="848700"/>
          </a:xfrm>
        </p:grpSpPr>
        <p:sp>
          <p:nvSpPr>
            <p:cNvPr id="251" name="Google Shape;251;p42"/>
            <p:cNvSpPr/>
            <p:nvPr/>
          </p:nvSpPr>
          <p:spPr>
            <a:xfrm>
              <a:off x="4145381" y="1673263"/>
              <a:ext cx="848700" cy="848700"/>
            </a:xfrm>
            <a:prstGeom prst="roundRect">
              <a:avLst>
                <a:gd name="adj" fmla="val 16667"/>
              </a:avLst>
            </a:prstGeom>
            <a:solidFill>
              <a:srgbClr val="0D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2" name="Google Shape;252;p42"/>
            <p:cNvCxnSpPr/>
            <p:nvPr/>
          </p:nvCxnSpPr>
          <p:spPr>
            <a:xfrm rot="10800000">
              <a:off x="3458275" y="2097550"/>
              <a:ext cx="535200" cy="0"/>
            </a:xfrm>
            <a:prstGeom prst="straightConnector1">
              <a:avLst/>
            </a:prstGeom>
            <a:noFill/>
            <a:ln w="28575" cap="flat" cmpd="sng">
              <a:solidFill>
                <a:srgbClr val="0D82C3"/>
              </a:solidFill>
              <a:prstDash val="dash"/>
              <a:round/>
              <a:headEnd type="none" w="med" len="med"/>
              <a:tailEnd type="none" w="med" len="med"/>
            </a:ln>
          </p:spPr>
        </p:cxnSp>
        <p:cxnSp>
          <p:nvCxnSpPr>
            <p:cNvPr id="253" name="Google Shape;253;p42"/>
            <p:cNvCxnSpPr/>
            <p:nvPr/>
          </p:nvCxnSpPr>
          <p:spPr>
            <a:xfrm rot="10800000">
              <a:off x="5141450" y="2097550"/>
              <a:ext cx="535200" cy="0"/>
            </a:xfrm>
            <a:prstGeom prst="straightConnector1">
              <a:avLst/>
            </a:prstGeom>
            <a:noFill/>
            <a:ln w="28575" cap="flat" cmpd="sng">
              <a:solidFill>
                <a:srgbClr val="0D82C3"/>
              </a:solidFill>
              <a:prstDash val="dash"/>
              <a:round/>
              <a:headEnd type="none" w="med" len="med"/>
              <a:tailEnd type="none" w="med" len="med"/>
            </a:ln>
          </p:spPr>
        </p:cxnSp>
        <p:sp>
          <p:nvSpPr>
            <p:cNvPr id="254" name="Google Shape;254;p42"/>
            <p:cNvSpPr/>
            <p:nvPr/>
          </p:nvSpPr>
          <p:spPr>
            <a:xfrm>
              <a:off x="3993475" y="1996675"/>
              <a:ext cx="201900" cy="201900"/>
            </a:xfrm>
            <a:prstGeom prst="ellipse">
              <a:avLst/>
            </a:prstGeom>
            <a:solidFill>
              <a:srgbClr val="0D82C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2"/>
            <p:cNvSpPr/>
            <p:nvPr/>
          </p:nvSpPr>
          <p:spPr>
            <a:xfrm>
              <a:off x="4939550" y="1996600"/>
              <a:ext cx="201900" cy="201900"/>
            </a:xfrm>
            <a:prstGeom prst="ellipse">
              <a:avLst/>
            </a:prstGeom>
            <a:solidFill>
              <a:srgbClr val="0D82C3"/>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 name="Google Shape;256;p42"/>
          <p:cNvSpPr txBox="1">
            <a:spLocks noGrp="1"/>
          </p:cNvSpPr>
          <p:nvPr>
            <p:ph type="title"/>
          </p:nvPr>
        </p:nvSpPr>
        <p:spPr>
          <a:xfrm>
            <a:off x="906600" y="2535125"/>
            <a:ext cx="73308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D82C3"/>
              </a:buClr>
              <a:buSzPts val="2400"/>
              <a:buNone/>
              <a:defRPr sz="2400">
                <a:solidFill>
                  <a:srgbClr val="0D82C3"/>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257" name="Google Shape;257;p42"/>
          <p:cNvSpPr txBox="1">
            <a:spLocks noGrp="1"/>
          </p:cNvSpPr>
          <p:nvPr>
            <p:ph type="title" idx="2"/>
          </p:nvPr>
        </p:nvSpPr>
        <p:spPr>
          <a:xfrm>
            <a:off x="0" y="1597125"/>
            <a:ext cx="9144000" cy="848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5100"/>
              <a:buFont typeface="Exo 2 Light"/>
              <a:buNone/>
              <a:defRPr sz="5100">
                <a:solidFill>
                  <a:srgbClr val="FFFFFF"/>
                </a:solidFill>
                <a:latin typeface="Exo 2 Light"/>
                <a:ea typeface="Exo 2 Light"/>
                <a:cs typeface="Exo 2 Light"/>
                <a:sym typeface="Exo 2 Light"/>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ous-titre" type="secHead">
  <p:cSld name="SECTION_HEADER">
    <p:spTree>
      <p:nvGrpSpPr>
        <p:cNvPr id="1" name="Shape 258"/>
        <p:cNvGrpSpPr/>
        <p:nvPr/>
      </p:nvGrpSpPr>
      <p:grpSpPr>
        <a:xfrm>
          <a:off x="0" y="0"/>
          <a:ext cx="0" cy="0"/>
          <a:chOff x="0" y="0"/>
          <a:chExt cx="0" cy="0"/>
        </a:xfrm>
      </p:grpSpPr>
      <p:sp>
        <p:nvSpPr>
          <p:cNvPr id="259" name="Google Shape;259;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60" name="Google Shape;260;p43"/>
          <p:cNvPicPr preferRelativeResize="0"/>
          <p:nvPr/>
        </p:nvPicPr>
        <p:blipFill rotWithShape="1">
          <a:blip r:embed="rId2">
            <a:alphaModFix/>
          </a:blip>
          <a:srcRect t="3122" b="3112"/>
          <a:stretch/>
        </p:blipFill>
        <p:spPr>
          <a:xfrm>
            <a:off x="82115" y="28718"/>
            <a:ext cx="1558252" cy="1147996"/>
          </a:xfrm>
          <a:prstGeom prst="rect">
            <a:avLst/>
          </a:prstGeom>
          <a:noFill/>
          <a:ln>
            <a:noFill/>
          </a:ln>
        </p:spPr>
      </p:pic>
      <p:sp>
        <p:nvSpPr>
          <p:cNvPr id="261" name="Google Shape;261;p43"/>
          <p:cNvSpPr txBox="1">
            <a:spLocks noGrp="1"/>
          </p:cNvSpPr>
          <p:nvPr>
            <p:ph type="title"/>
          </p:nvPr>
        </p:nvSpPr>
        <p:spPr>
          <a:xfrm>
            <a:off x="2719050" y="1811775"/>
            <a:ext cx="5046300" cy="501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600"/>
              <a:buNone/>
              <a:defRPr sz="1600">
                <a:solidFill>
                  <a:srgbClr val="0D82C3"/>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grpSp>
        <p:nvGrpSpPr>
          <p:cNvPr id="262" name="Google Shape;262;p43"/>
          <p:cNvGrpSpPr/>
          <p:nvPr/>
        </p:nvGrpSpPr>
        <p:grpSpPr>
          <a:xfrm>
            <a:off x="2326950" y="1770675"/>
            <a:ext cx="463800" cy="501900"/>
            <a:chOff x="4108200" y="1595500"/>
            <a:chExt cx="463800" cy="501900"/>
          </a:xfrm>
        </p:grpSpPr>
        <p:sp>
          <p:nvSpPr>
            <p:cNvPr id="263" name="Google Shape;263;p43"/>
            <p:cNvSpPr/>
            <p:nvPr/>
          </p:nvSpPr>
          <p:spPr>
            <a:xfrm>
              <a:off x="4172850" y="1679200"/>
              <a:ext cx="334500" cy="334500"/>
            </a:xfrm>
            <a:prstGeom prst="roundRect">
              <a:avLst>
                <a:gd name="adj" fmla="val 16667"/>
              </a:avLst>
            </a:prstGeom>
            <a:solidFill>
              <a:srgbClr val="0D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3"/>
            <p:cNvSpPr txBox="1"/>
            <p:nvPr/>
          </p:nvSpPr>
          <p:spPr>
            <a:xfrm>
              <a:off x="4108200" y="1595500"/>
              <a:ext cx="463800" cy="50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solidFill>
                  <a:srgbClr val="FFFFFF"/>
                </a:solidFill>
                <a:latin typeface="Exo 2 Light"/>
                <a:ea typeface="Exo 2 Light"/>
                <a:cs typeface="Exo 2 Light"/>
                <a:sym typeface="Exo 2 Light"/>
              </a:endParaRPr>
            </a:p>
          </p:txBody>
        </p:sp>
      </p:grpSp>
      <p:sp>
        <p:nvSpPr>
          <p:cNvPr id="265" name="Google Shape;265;p43"/>
          <p:cNvSpPr txBox="1">
            <a:spLocks noGrp="1"/>
          </p:cNvSpPr>
          <p:nvPr>
            <p:ph type="subTitle" idx="1"/>
          </p:nvPr>
        </p:nvSpPr>
        <p:spPr>
          <a:xfrm>
            <a:off x="2403150" y="2320800"/>
            <a:ext cx="4977300" cy="501900"/>
          </a:xfrm>
          <a:prstGeom prst="rect">
            <a:avLst/>
          </a:prstGeom>
          <a:solidFill>
            <a:srgbClr val="0D82C3">
              <a:alpha val="68650"/>
            </a:srgbClr>
          </a:solidFill>
        </p:spPr>
        <p:txBody>
          <a:bodyPr spcFirstLastPara="1" wrap="square" lIns="91425" tIns="91425" rIns="91425" bIns="91425" anchor="t" anchorCtr="0">
            <a:noAutofit/>
          </a:bodyPr>
          <a:lstStyle>
            <a:lvl1pPr lvl="0" rtl="0">
              <a:spcBef>
                <a:spcPts val="0"/>
              </a:spcBef>
              <a:spcAft>
                <a:spcPts val="0"/>
              </a:spcAft>
              <a:buClr>
                <a:srgbClr val="FFFFFF"/>
              </a:buClr>
              <a:buSzPts val="2350"/>
              <a:buFont typeface="Exo 2 Light"/>
              <a:buNone/>
              <a:defRPr sz="2350">
                <a:solidFill>
                  <a:srgbClr val="FFFFFF"/>
                </a:solidFill>
                <a:latin typeface="Exo 2 Light"/>
                <a:ea typeface="Exo 2 Light"/>
                <a:cs typeface="Exo 2 Light"/>
                <a:sym typeface="Exo 2 Light"/>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xte+visuel" type="tx">
  <p:cSld name="TITLE_AND_BODY">
    <p:spTree>
      <p:nvGrpSpPr>
        <p:cNvPr id="1" name="Shape 266"/>
        <p:cNvGrpSpPr/>
        <p:nvPr/>
      </p:nvGrpSpPr>
      <p:grpSpPr>
        <a:xfrm>
          <a:off x="0" y="0"/>
          <a:ext cx="0" cy="0"/>
          <a:chOff x="0" y="0"/>
          <a:chExt cx="0" cy="0"/>
        </a:xfrm>
      </p:grpSpPr>
      <p:sp>
        <p:nvSpPr>
          <p:cNvPr id="267" name="Google Shape;267;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68" name="Google Shape;268;p44"/>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9" name="Google Shape;269;p44"/>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70" name="Google Shape;270;p44"/>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271" name="Google Shape;271;p44"/>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72" name="Google Shape;272;p44"/>
          <p:cNvSpPr txBox="1">
            <a:spLocks noGrp="1"/>
          </p:cNvSpPr>
          <p:nvPr>
            <p:ph type="body" idx="2"/>
          </p:nvPr>
        </p:nvSpPr>
        <p:spPr>
          <a:xfrm>
            <a:off x="669600" y="1836025"/>
            <a:ext cx="2697000" cy="2697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xte 1 colonne" type="twoColTx">
  <p:cSld name="TITLE_AND_TWO_COLUMNS">
    <p:spTree>
      <p:nvGrpSpPr>
        <p:cNvPr id="1" name="Shape 273"/>
        <p:cNvGrpSpPr/>
        <p:nvPr/>
      </p:nvGrpSpPr>
      <p:grpSpPr>
        <a:xfrm>
          <a:off x="0" y="0"/>
          <a:ext cx="0" cy="0"/>
          <a:chOff x="0" y="0"/>
          <a:chExt cx="0" cy="0"/>
        </a:xfrm>
      </p:grpSpPr>
      <p:sp>
        <p:nvSpPr>
          <p:cNvPr id="274" name="Google Shape;274;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75" name="Google Shape;275;p45"/>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6" name="Google Shape;276;p45"/>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77" name="Google Shape;277;p45"/>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278" name="Google Shape;278;p45"/>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79" name="Google Shape;279;p45"/>
          <p:cNvSpPr txBox="1">
            <a:spLocks noGrp="1"/>
          </p:cNvSpPr>
          <p:nvPr>
            <p:ph type="body" idx="2"/>
          </p:nvPr>
        </p:nvSpPr>
        <p:spPr>
          <a:xfrm>
            <a:off x="669600" y="1598775"/>
            <a:ext cx="68421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e 2 colonnes" type="titleOnly">
  <p:cSld name="TITLE_ONLY">
    <p:spTree>
      <p:nvGrpSpPr>
        <p:cNvPr id="1" name="Shape 280"/>
        <p:cNvGrpSpPr/>
        <p:nvPr/>
      </p:nvGrpSpPr>
      <p:grpSpPr>
        <a:xfrm>
          <a:off x="0" y="0"/>
          <a:ext cx="0" cy="0"/>
          <a:chOff x="0" y="0"/>
          <a:chExt cx="0" cy="0"/>
        </a:xfrm>
      </p:grpSpPr>
      <p:sp>
        <p:nvSpPr>
          <p:cNvPr id="281" name="Google Shape;281;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82" name="Google Shape;282;p46"/>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 name="Google Shape;283;p46"/>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84" name="Google Shape;284;p46"/>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285" name="Google Shape;285;p46"/>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6" name="Google Shape;286;p46"/>
          <p:cNvSpPr txBox="1">
            <a:spLocks noGrp="1"/>
          </p:cNvSpPr>
          <p:nvPr>
            <p:ph type="body" idx="2"/>
          </p:nvPr>
        </p:nvSpPr>
        <p:spPr>
          <a:xfrm>
            <a:off x="668900" y="1585550"/>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
        <p:nvSpPr>
          <p:cNvPr id="287" name="Google Shape;287;p46"/>
          <p:cNvSpPr txBox="1">
            <a:spLocks noGrp="1"/>
          </p:cNvSpPr>
          <p:nvPr>
            <p:ph type="body" idx="3"/>
          </p:nvPr>
        </p:nvSpPr>
        <p:spPr>
          <a:xfrm>
            <a:off x="5053775" y="1591525"/>
            <a:ext cx="3210600" cy="298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idéo + texte">
  <p:cSld name="ONE_COLUMN_TEXT">
    <p:spTree>
      <p:nvGrpSpPr>
        <p:cNvPr id="1" name="Shape 50"/>
        <p:cNvGrpSpPr/>
        <p:nvPr/>
      </p:nvGrpSpPr>
      <p:grpSpPr>
        <a:xfrm>
          <a:off x="0" y="0"/>
          <a:ext cx="0" cy="0"/>
          <a:chOff x="0" y="0"/>
          <a:chExt cx="0" cy="0"/>
        </a:xfrm>
      </p:grpSpPr>
      <p:sp>
        <p:nvSpPr>
          <p:cNvPr id="51" name="Google Shape;5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
        <p:nvSpPr>
          <p:cNvPr id="52" name="Google Shape;52;p7"/>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Google Shape;53;p7"/>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54" name="Google Shape;54;p7"/>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55" name="Google Shape;55;p7"/>
          <p:cNvSpPr txBox="1">
            <a:spLocks noGrp="1"/>
          </p:cNvSpPr>
          <p:nvPr>
            <p:ph type="subTitle" idx="1"/>
          </p:nvPr>
        </p:nvSpPr>
        <p:spPr>
          <a:xfrm>
            <a:off x="7504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400"/>
              <a:buFont typeface="Exo 2"/>
              <a:buNone/>
              <a:defRPr>
                <a:latin typeface="Exo 2"/>
                <a:ea typeface="Exo 2"/>
                <a:cs typeface="Exo 2"/>
                <a:sym typeface="Exo 2"/>
              </a:defRPr>
            </a:lvl2pPr>
            <a:lvl3pPr lvl="2" rtl="0">
              <a:spcBef>
                <a:spcPts val="1600"/>
              </a:spcBef>
              <a:spcAft>
                <a:spcPts val="0"/>
              </a:spcAft>
              <a:buSzPts val="1400"/>
              <a:buFont typeface="Exo 2"/>
              <a:buNone/>
              <a:defRPr>
                <a:latin typeface="Exo 2"/>
                <a:ea typeface="Exo 2"/>
                <a:cs typeface="Exo 2"/>
                <a:sym typeface="Exo 2"/>
              </a:defRPr>
            </a:lvl3pPr>
            <a:lvl4pPr lvl="3" rtl="0">
              <a:spcBef>
                <a:spcPts val="1600"/>
              </a:spcBef>
              <a:spcAft>
                <a:spcPts val="0"/>
              </a:spcAft>
              <a:buSzPts val="1400"/>
              <a:buFont typeface="Exo 2"/>
              <a:buNone/>
              <a:defRPr>
                <a:latin typeface="Exo 2"/>
                <a:ea typeface="Exo 2"/>
                <a:cs typeface="Exo 2"/>
                <a:sym typeface="Exo 2"/>
              </a:defRPr>
            </a:lvl4pPr>
            <a:lvl5pPr lvl="4" rtl="0">
              <a:spcBef>
                <a:spcPts val="1600"/>
              </a:spcBef>
              <a:spcAft>
                <a:spcPts val="0"/>
              </a:spcAft>
              <a:buSzPts val="1400"/>
              <a:buFont typeface="Exo 2"/>
              <a:buNone/>
              <a:defRPr>
                <a:latin typeface="Exo 2"/>
                <a:ea typeface="Exo 2"/>
                <a:cs typeface="Exo 2"/>
                <a:sym typeface="Exo 2"/>
              </a:defRPr>
            </a:lvl5pPr>
            <a:lvl6pPr lvl="5" rtl="0">
              <a:spcBef>
                <a:spcPts val="1600"/>
              </a:spcBef>
              <a:spcAft>
                <a:spcPts val="0"/>
              </a:spcAft>
              <a:buSzPts val="1400"/>
              <a:buFont typeface="Exo 2"/>
              <a:buNone/>
              <a:defRPr>
                <a:latin typeface="Exo 2"/>
                <a:ea typeface="Exo 2"/>
                <a:cs typeface="Exo 2"/>
                <a:sym typeface="Exo 2"/>
              </a:defRPr>
            </a:lvl6pPr>
            <a:lvl7pPr lvl="6" rtl="0">
              <a:spcBef>
                <a:spcPts val="1600"/>
              </a:spcBef>
              <a:spcAft>
                <a:spcPts val="0"/>
              </a:spcAft>
              <a:buSzPts val="1400"/>
              <a:buFont typeface="Exo 2"/>
              <a:buNone/>
              <a:defRPr>
                <a:latin typeface="Exo 2"/>
                <a:ea typeface="Exo 2"/>
                <a:cs typeface="Exo 2"/>
                <a:sym typeface="Exo 2"/>
              </a:defRPr>
            </a:lvl7pPr>
            <a:lvl8pPr lvl="7" rtl="0">
              <a:spcBef>
                <a:spcPts val="1600"/>
              </a:spcBef>
              <a:spcAft>
                <a:spcPts val="0"/>
              </a:spcAft>
              <a:buSzPts val="1400"/>
              <a:buFont typeface="Exo 2"/>
              <a:buNone/>
              <a:defRPr>
                <a:latin typeface="Exo 2"/>
                <a:ea typeface="Exo 2"/>
                <a:cs typeface="Exo 2"/>
                <a:sym typeface="Exo 2"/>
              </a:defRPr>
            </a:lvl8pPr>
            <a:lvl9pPr lvl="8" rtl="0">
              <a:spcBef>
                <a:spcPts val="1600"/>
              </a:spcBef>
              <a:spcAft>
                <a:spcPts val="1600"/>
              </a:spcAft>
              <a:buSzPts val="1400"/>
              <a:buFont typeface="Exo 2"/>
              <a:buNone/>
              <a:defRPr>
                <a:latin typeface="Exo 2"/>
                <a:ea typeface="Exo 2"/>
                <a:cs typeface="Exo 2"/>
                <a:sym typeface="Exo 2"/>
              </a:defRPr>
            </a:lvl9pPr>
          </a:lstStyle>
          <a:p>
            <a:endParaRPr/>
          </a:p>
        </p:txBody>
      </p:sp>
      <p:sp>
        <p:nvSpPr>
          <p:cNvPr id="56" name="Google Shape;56;p7"/>
          <p:cNvSpPr txBox="1">
            <a:spLocks noGrp="1"/>
          </p:cNvSpPr>
          <p:nvPr>
            <p:ph type="body" idx="2"/>
          </p:nvPr>
        </p:nvSpPr>
        <p:spPr>
          <a:xfrm>
            <a:off x="5418975" y="1886125"/>
            <a:ext cx="2797200" cy="2396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idéo + texte">
  <p:cSld name="ONE_COLUMN_TEXT">
    <p:spTree>
      <p:nvGrpSpPr>
        <p:cNvPr id="1" name="Shape 288"/>
        <p:cNvGrpSpPr/>
        <p:nvPr/>
      </p:nvGrpSpPr>
      <p:grpSpPr>
        <a:xfrm>
          <a:off x="0" y="0"/>
          <a:ext cx="0" cy="0"/>
          <a:chOff x="0" y="0"/>
          <a:chExt cx="0" cy="0"/>
        </a:xfrm>
      </p:grpSpPr>
      <p:sp>
        <p:nvSpPr>
          <p:cNvPr id="289" name="Google Shape;289;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90" name="Google Shape;290;p47"/>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1" name="Google Shape;291;p47"/>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92" name="Google Shape;292;p47"/>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293" name="Google Shape;293;p47"/>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94" name="Google Shape;294;p47"/>
          <p:cNvSpPr txBox="1">
            <a:spLocks noGrp="1"/>
          </p:cNvSpPr>
          <p:nvPr>
            <p:ph type="body" idx="2"/>
          </p:nvPr>
        </p:nvSpPr>
        <p:spPr>
          <a:xfrm>
            <a:off x="6028575" y="1886125"/>
            <a:ext cx="2797200" cy="2396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1150" rtl="0">
              <a:spcBef>
                <a:spcPts val="1600"/>
              </a:spcBef>
              <a:spcAft>
                <a:spcPts val="1600"/>
              </a:spcAft>
              <a:buSzPts val="1300"/>
              <a:buFont typeface="Roboto"/>
              <a:buChar char="■"/>
              <a:defRPr sz="1300">
                <a:latin typeface="Roboto"/>
                <a:ea typeface="Roboto"/>
                <a:cs typeface="Roboto"/>
                <a:sym typeface="Roboto"/>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batim">
  <p:cSld name="CUSTOM">
    <p:spTree>
      <p:nvGrpSpPr>
        <p:cNvPr id="1" name="Shape 295"/>
        <p:cNvGrpSpPr/>
        <p:nvPr/>
      </p:nvGrpSpPr>
      <p:grpSpPr>
        <a:xfrm>
          <a:off x="0" y="0"/>
          <a:ext cx="0" cy="0"/>
          <a:chOff x="0" y="0"/>
          <a:chExt cx="0" cy="0"/>
        </a:xfrm>
      </p:grpSpPr>
      <p:sp>
        <p:nvSpPr>
          <p:cNvPr id="296" name="Google Shape;296;p48"/>
          <p:cNvSpPr/>
          <p:nvPr/>
        </p:nvSpPr>
        <p:spPr>
          <a:xfrm>
            <a:off x="4500000" y="2286738"/>
            <a:ext cx="4451100" cy="1477200"/>
          </a:xfrm>
          <a:prstGeom prst="roundRect">
            <a:avLst>
              <a:gd name="adj" fmla="val 5556"/>
            </a:avLst>
          </a:prstGeom>
          <a:solidFill>
            <a:srgbClr val="FFFFFF"/>
          </a:solidFill>
          <a:ln w="28575" cap="flat" cmpd="sng">
            <a:solidFill>
              <a:srgbClr val="FBBD2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i="1">
              <a:solidFill>
                <a:srgbClr val="595959"/>
              </a:solidFill>
              <a:highlight>
                <a:srgbClr val="FFFFFF"/>
              </a:highlight>
              <a:latin typeface="Exo 2 Medium"/>
              <a:ea typeface="Exo 2 Medium"/>
              <a:cs typeface="Exo 2 Medium"/>
              <a:sym typeface="Exo 2 Medium"/>
            </a:endParaRPr>
          </a:p>
        </p:txBody>
      </p:sp>
      <p:sp>
        <p:nvSpPr>
          <p:cNvPr id="297" name="Google Shape;297;p4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8" name="Google Shape;298;p48"/>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299" name="Google Shape;299;p48"/>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300" name="Google Shape;300;p48"/>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01" name="Google Shape;301;p48"/>
          <p:cNvSpPr txBox="1">
            <a:spLocks noGrp="1"/>
          </p:cNvSpPr>
          <p:nvPr>
            <p:ph type="body" idx="2"/>
          </p:nvPr>
        </p:nvSpPr>
        <p:spPr>
          <a:xfrm>
            <a:off x="4500000" y="2432550"/>
            <a:ext cx="4642500" cy="11856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SzPts val="1500"/>
              <a:buFont typeface="Exo 2"/>
              <a:buChar char="●"/>
              <a:defRPr sz="1500" i="1">
                <a:latin typeface="Exo 2"/>
                <a:ea typeface="Exo 2"/>
                <a:cs typeface="Exo 2"/>
                <a:sym typeface="Exo 2"/>
              </a:defRPr>
            </a:lvl1pPr>
            <a:lvl2pPr marL="914400" lvl="1" indent="-323850" rtl="0">
              <a:spcBef>
                <a:spcPts val="1600"/>
              </a:spcBef>
              <a:spcAft>
                <a:spcPts val="0"/>
              </a:spcAft>
              <a:buSzPts val="1500"/>
              <a:buFont typeface="Exo 2"/>
              <a:buChar char="○"/>
              <a:defRPr sz="1500" i="1">
                <a:latin typeface="Exo 2"/>
                <a:ea typeface="Exo 2"/>
                <a:cs typeface="Exo 2"/>
                <a:sym typeface="Exo 2"/>
              </a:defRPr>
            </a:lvl2pPr>
            <a:lvl3pPr marL="1371600" lvl="2" indent="-323850" rtl="0">
              <a:spcBef>
                <a:spcPts val="1600"/>
              </a:spcBef>
              <a:spcAft>
                <a:spcPts val="0"/>
              </a:spcAft>
              <a:buSzPts val="1500"/>
              <a:buFont typeface="Exo 2"/>
              <a:buChar char="■"/>
              <a:defRPr sz="1500" i="1">
                <a:latin typeface="Exo 2"/>
                <a:ea typeface="Exo 2"/>
                <a:cs typeface="Exo 2"/>
                <a:sym typeface="Exo 2"/>
              </a:defRPr>
            </a:lvl3pPr>
            <a:lvl4pPr marL="1828800" lvl="3" indent="-323850" rtl="0">
              <a:spcBef>
                <a:spcPts val="1600"/>
              </a:spcBef>
              <a:spcAft>
                <a:spcPts val="0"/>
              </a:spcAft>
              <a:buSzPts val="1500"/>
              <a:buFont typeface="Exo 2"/>
              <a:buChar char="●"/>
              <a:defRPr sz="1500" i="1">
                <a:latin typeface="Exo 2"/>
                <a:ea typeface="Exo 2"/>
                <a:cs typeface="Exo 2"/>
                <a:sym typeface="Exo 2"/>
              </a:defRPr>
            </a:lvl4pPr>
            <a:lvl5pPr marL="2286000" lvl="4" indent="-323850" rtl="0">
              <a:spcBef>
                <a:spcPts val="1600"/>
              </a:spcBef>
              <a:spcAft>
                <a:spcPts val="0"/>
              </a:spcAft>
              <a:buSzPts val="1500"/>
              <a:buFont typeface="Exo 2"/>
              <a:buChar char="○"/>
              <a:defRPr sz="1500" i="1">
                <a:latin typeface="Exo 2"/>
                <a:ea typeface="Exo 2"/>
                <a:cs typeface="Exo 2"/>
                <a:sym typeface="Exo 2"/>
              </a:defRPr>
            </a:lvl5pPr>
            <a:lvl6pPr marL="2743200" lvl="5" indent="-323850" rtl="0">
              <a:spcBef>
                <a:spcPts val="1600"/>
              </a:spcBef>
              <a:spcAft>
                <a:spcPts val="0"/>
              </a:spcAft>
              <a:buSzPts val="1500"/>
              <a:buFont typeface="Exo 2"/>
              <a:buChar char="■"/>
              <a:defRPr sz="1500" i="1">
                <a:latin typeface="Exo 2"/>
                <a:ea typeface="Exo 2"/>
                <a:cs typeface="Exo 2"/>
                <a:sym typeface="Exo 2"/>
              </a:defRPr>
            </a:lvl6pPr>
            <a:lvl7pPr marL="3200400" lvl="6" indent="-323850" rtl="0">
              <a:spcBef>
                <a:spcPts val="1600"/>
              </a:spcBef>
              <a:spcAft>
                <a:spcPts val="0"/>
              </a:spcAft>
              <a:buSzPts val="1500"/>
              <a:buFont typeface="Exo 2"/>
              <a:buChar char="●"/>
              <a:defRPr sz="1500" i="1">
                <a:latin typeface="Exo 2"/>
                <a:ea typeface="Exo 2"/>
                <a:cs typeface="Exo 2"/>
                <a:sym typeface="Exo 2"/>
              </a:defRPr>
            </a:lvl7pPr>
            <a:lvl8pPr marL="3657600" lvl="7" indent="-323850" rtl="0">
              <a:spcBef>
                <a:spcPts val="1600"/>
              </a:spcBef>
              <a:spcAft>
                <a:spcPts val="0"/>
              </a:spcAft>
              <a:buSzPts val="1500"/>
              <a:buFont typeface="Exo 2"/>
              <a:buChar char="○"/>
              <a:defRPr sz="1500" i="1">
                <a:latin typeface="Exo 2"/>
                <a:ea typeface="Exo 2"/>
                <a:cs typeface="Exo 2"/>
                <a:sym typeface="Exo 2"/>
              </a:defRPr>
            </a:lvl8pPr>
            <a:lvl9pPr marL="4114800" lvl="8" indent="-323850" rtl="0">
              <a:spcBef>
                <a:spcPts val="1600"/>
              </a:spcBef>
              <a:spcAft>
                <a:spcPts val="1600"/>
              </a:spcAft>
              <a:buSzPts val="1500"/>
              <a:buFont typeface="Exo 2"/>
              <a:buChar char="■"/>
              <a:defRPr sz="1500" i="1">
                <a:latin typeface="Exo 2"/>
                <a:ea typeface="Exo 2"/>
                <a:cs typeface="Exo 2"/>
                <a:sym typeface="Exo 2"/>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xte 1 colonne déclinaison">
  <p:cSld name="MAIN_POINT">
    <p:spTree>
      <p:nvGrpSpPr>
        <p:cNvPr id="1" name="Shape 302"/>
        <p:cNvGrpSpPr/>
        <p:nvPr/>
      </p:nvGrpSpPr>
      <p:grpSpPr>
        <a:xfrm>
          <a:off x="0" y="0"/>
          <a:ext cx="0" cy="0"/>
          <a:chOff x="0" y="0"/>
          <a:chExt cx="0" cy="0"/>
        </a:xfrm>
      </p:grpSpPr>
      <p:sp>
        <p:nvSpPr>
          <p:cNvPr id="303" name="Google Shape;303;p49"/>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305" name="Google Shape;305;p49"/>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306" name="Google Shape;306;p49"/>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None/>
              <a:defRPr>
                <a:latin typeface="Arial"/>
                <a:ea typeface="Arial"/>
                <a:cs typeface="Arial"/>
                <a:sym typeface="Arial"/>
              </a:defRPr>
            </a:lvl2pPr>
            <a:lvl3pPr lvl="2" rtl="0">
              <a:spcBef>
                <a:spcPts val="0"/>
              </a:spcBef>
              <a:spcAft>
                <a:spcPts val="0"/>
              </a:spcAft>
              <a:buSzPts val="2200"/>
              <a:buNone/>
              <a:defRPr>
                <a:latin typeface="Arial"/>
                <a:ea typeface="Arial"/>
                <a:cs typeface="Arial"/>
                <a:sym typeface="Arial"/>
              </a:defRPr>
            </a:lvl3pPr>
            <a:lvl4pPr lvl="3" rtl="0">
              <a:spcBef>
                <a:spcPts val="0"/>
              </a:spcBef>
              <a:spcAft>
                <a:spcPts val="0"/>
              </a:spcAft>
              <a:buSzPts val="2200"/>
              <a:buNone/>
              <a:defRPr>
                <a:latin typeface="Arial"/>
                <a:ea typeface="Arial"/>
                <a:cs typeface="Arial"/>
                <a:sym typeface="Arial"/>
              </a:defRPr>
            </a:lvl4pPr>
            <a:lvl5pPr lvl="4" rtl="0">
              <a:spcBef>
                <a:spcPts val="0"/>
              </a:spcBef>
              <a:spcAft>
                <a:spcPts val="0"/>
              </a:spcAft>
              <a:buSzPts val="2200"/>
              <a:buNone/>
              <a:defRPr>
                <a:latin typeface="Arial"/>
                <a:ea typeface="Arial"/>
                <a:cs typeface="Arial"/>
                <a:sym typeface="Arial"/>
              </a:defRPr>
            </a:lvl5pPr>
            <a:lvl6pPr lvl="5" rtl="0">
              <a:spcBef>
                <a:spcPts val="0"/>
              </a:spcBef>
              <a:spcAft>
                <a:spcPts val="0"/>
              </a:spcAft>
              <a:buSzPts val="2200"/>
              <a:buNone/>
              <a:defRPr>
                <a:latin typeface="Arial"/>
                <a:ea typeface="Arial"/>
                <a:cs typeface="Arial"/>
                <a:sym typeface="Arial"/>
              </a:defRPr>
            </a:lvl6pPr>
            <a:lvl7pPr lvl="6" rtl="0">
              <a:spcBef>
                <a:spcPts val="0"/>
              </a:spcBef>
              <a:spcAft>
                <a:spcPts val="0"/>
              </a:spcAft>
              <a:buSzPts val="2200"/>
              <a:buNone/>
              <a:defRPr>
                <a:latin typeface="Arial"/>
                <a:ea typeface="Arial"/>
                <a:cs typeface="Arial"/>
                <a:sym typeface="Arial"/>
              </a:defRPr>
            </a:lvl7pPr>
            <a:lvl8pPr lvl="7" rtl="0">
              <a:spcBef>
                <a:spcPts val="0"/>
              </a:spcBef>
              <a:spcAft>
                <a:spcPts val="0"/>
              </a:spcAft>
              <a:buSzPts val="2200"/>
              <a:buNone/>
              <a:defRPr>
                <a:latin typeface="Arial"/>
                <a:ea typeface="Arial"/>
                <a:cs typeface="Arial"/>
                <a:sym typeface="Arial"/>
              </a:defRPr>
            </a:lvl8pPr>
            <a:lvl9pPr lvl="8" rtl="0">
              <a:spcBef>
                <a:spcPts val="0"/>
              </a:spcBef>
              <a:spcAft>
                <a:spcPts val="0"/>
              </a:spcAft>
              <a:buSzPts val="2200"/>
              <a:buNone/>
              <a:defRPr>
                <a:latin typeface="Arial"/>
                <a:ea typeface="Arial"/>
                <a:cs typeface="Arial"/>
                <a:sym typeface="Arial"/>
              </a:defRPr>
            </a:lvl9pPr>
          </a:lstStyle>
          <a:p>
            <a:endParaRPr/>
          </a:p>
        </p:txBody>
      </p:sp>
      <p:sp>
        <p:nvSpPr>
          <p:cNvPr id="307" name="Google Shape;307;p49"/>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Light"/>
              <a:buNone/>
              <a:defRPr sz="1500">
                <a:solidFill>
                  <a:srgbClr val="0D82C3"/>
                </a:solidFill>
                <a:latin typeface="Exo 2 Light"/>
                <a:ea typeface="Exo 2 Light"/>
                <a:cs typeface="Exo 2 Light"/>
                <a:sym typeface="Exo 2 Light"/>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08" name="Google Shape;308;p49"/>
          <p:cNvSpPr txBox="1">
            <a:spLocks noGrp="1"/>
          </p:cNvSpPr>
          <p:nvPr>
            <p:ph type="body" idx="2"/>
          </p:nvPr>
        </p:nvSpPr>
        <p:spPr>
          <a:xfrm>
            <a:off x="663000" y="1598775"/>
            <a:ext cx="7818000" cy="322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Font typeface="Roboto"/>
              <a:buChar char="●"/>
              <a:defRPr sz="1300">
                <a:latin typeface="Roboto"/>
                <a:ea typeface="Roboto"/>
                <a:cs typeface="Roboto"/>
                <a:sym typeface="Roboto"/>
              </a:defRPr>
            </a:lvl1pPr>
            <a:lvl2pPr marL="914400" lvl="1" indent="-311150" rtl="0">
              <a:spcBef>
                <a:spcPts val="1600"/>
              </a:spcBef>
              <a:spcAft>
                <a:spcPts val="0"/>
              </a:spcAft>
              <a:buSzPts val="1300"/>
              <a:buFont typeface="Roboto"/>
              <a:buChar char="○"/>
              <a:defRPr sz="1300">
                <a:latin typeface="Roboto"/>
                <a:ea typeface="Roboto"/>
                <a:cs typeface="Roboto"/>
                <a:sym typeface="Roboto"/>
              </a:defRPr>
            </a:lvl2pPr>
            <a:lvl3pPr marL="1371600" lvl="2" indent="-311150" rtl="0">
              <a:spcBef>
                <a:spcPts val="1600"/>
              </a:spcBef>
              <a:spcAft>
                <a:spcPts val="0"/>
              </a:spcAft>
              <a:buSzPts val="1300"/>
              <a:buFont typeface="Roboto"/>
              <a:buChar char="■"/>
              <a:defRPr sz="1300">
                <a:latin typeface="Roboto"/>
                <a:ea typeface="Roboto"/>
                <a:cs typeface="Roboto"/>
                <a:sym typeface="Roboto"/>
              </a:defRPr>
            </a:lvl3pPr>
            <a:lvl4pPr marL="1828800" lvl="3" indent="-311150" rtl="0">
              <a:spcBef>
                <a:spcPts val="1600"/>
              </a:spcBef>
              <a:spcAft>
                <a:spcPts val="0"/>
              </a:spcAft>
              <a:buSzPts val="1300"/>
              <a:buFont typeface="Roboto"/>
              <a:buChar char="●"/>
              <a:defRPr sz="1300">
                <a:latin typeface="Roboto"/>
                <a:ea typeface="Roboto"/>
                <a:cs typeface="Roboto"/>
                <a:sym typeface="Roboto"/>
              </a:defRPr>
            </a:lvl4pPr>
            <a:lvl5pPr marL="2286000" lvl="4" indent="-311150" rtl="0">
              <a:spcBef>
                <a:spcPts val="1600"/>
              </a:spcBef>
              <a:spcAft>
                <a:spcPts val="0"/>
              </a:spcAft>
              <a:buSzPts val="1300"/>
              <a:buFont typeface="Roboto"/>
              <a:buChar char="○"/>
              <a:defRPr sz="1300">
                <a:latin typeface="Roboto"/>
                <a:ea typeface="Roboto"/>
                <a:cs typeface="Roboto"/>
                <a:sym typeface="Roboto"/>
              </a:defRPr>
            </a:lvl5pPr>
            <a:lvl6pPr marL="2743200" lvl="5" indent="-311150" rtl="0">
              <a:spcBef>
                <a:spcPts val="1600"/>
              </a:spcBef>
              <a:spcAft>
                <a:spcPts val="0"/>
              </a:spcAft>
              <a:buSzPts val="1300"/>
              <a:buFont typeface="Roboto"/>
              <a:buChar char="■"/>
              <a:defRPr sz="1300">
                <a:latin typeface="Roboto"/>
                <a:ea typeface="Roboto"/>
                <a:cs typeface="Roboto"/>
                <a:sym typeface="Roboto"/>
              </a:defRPr>
            </a:lvl6pPr>
            <a:lvl7pPr marL="3200400" lvl="6" indent="-311150" rtl="0">
              <a:spcBef>
                <a:spcPts val="1600"/>
              </a:spcBef>
              <a:spcAft>
                <a:spcPts val="0"/>
              </a:spcAft>
              <a:buSzPts val="1300"/>
              <a:buFont typeface="Roboto"/>
              <a:buChar char="●"/>
              <a:defRPr sz="1300">
                <a:latin typeface="Roboto"/>
                <a:ea typeface="Roboto"/>
                <a:cs typeface="Roboto"/>
                <a:sym typeface="Roboto"/>
              </a:defRPr>
            </a:lvl7pPr>
            <a:lvl8pPr marL="3657600" lvl="7" indent="-311150" rtl="0">
              <a:spcBef>
                <a:spcPts val="1600"/>
              </a:spcBef>
              <a:spcAft>
                <a:spcPts val="0"/>
              </a:spcAft>
              <a:buSzPts val="1300"/>
              <a:buFont typeface="Roboto"/>
              <a:buChar char="○"/>
              <a:defRPr sz="1300">
                <a:latin typeface="Roboto"/>
                <a:ea typeface="Roboto"/>
                <a:cs typeface="Roboto"/>
                <a:sym typeface="Roboto"/>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de fin">
  <p:cSld name="SECTION_TITLE_AND_DESCRIPTION">
    <p:spTree>
      <p:nvGrpSpPr>
        <p:cNvPr id="1" name="Shape 309"/>
        <p:cNvGrpSpPr/>
        <p:nvPr/>
      </p:nvGrpSpPr>
      <p:grpSpPr>
        <a:xfrm>
          <a:off x="0" y="0"/>
          <a:ext cx="0" cy="0"/>
          <a:chOff x="0" y="0"/>
          <a:chExt cx="0" cy="0"/>
        </a:xfrm>
      </p:grpSpPr>
      <p:sp>
        <p:nvSpPr>
          <p:cNvPr id="310" name="Google Shape;310;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311" name="Google Shape;311;p50"/>
          <p:cNvPicPr preferRelativeResize="0"/>
          <p:nvPr/>
        </p:nvPicPr>
        <p:blipFill rotWithShape="1">
          <a:blip r:embed="rId2">
            <a:alphaModFix/>
          </a:blip>
          <a:srcRect l="2615" r="2606"/>
          <a:stretch/>
        </p:blipFill>
        <p:spPr>
          <a:xfrm>
            <a:off x="3108121" y="309706"/>
            <a:ext cx="2927774" cy="2156950"/>
          </a:xfrm>
          <a:prstGeom prst="rect">
            <a:avLst/>
          </a:prstGeom>
          <a:noFill/>
          <a:ln>
            <a:noFill/>
          </a:ln>
        </p:spPr>
      </p:pic>
      <p:grpSp>
        <p:nvGrpSpPr>
          <p:cNvPr id="312" name="Google Shape;312;p50"/>
          <p:cNvGrpSpPr/>
          <p:nvPr/>
        </p:nvGrpSpPr>
        <p:grpSpPr>
          <a:xfrm>
            <a:off x="188725" y="2928100"/>
            <a:ext cx="1825650" cy="1187849"/>
            <a:chOff x="168125" y="2927966"/>
            <a:chExt cx="1825650" cy="1614584"/>
          </a:xfrm>
        </p:grpSpPr>
        <p:sp>
          <p:nvSpPr>
            <p:cNvPr id="313" name="Google Shape;313;p50"/>
            <p:cNvSpPr txBox="1"/>
            <p:nvPr/>
          </p:nvSpPr>
          <p:spPr>
            <a:xfrm>
              <a:off x="206675" y="2927966"/>
              <a:ext cx="1787100" cy="15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300">
                  <a:solidFill>
                    <a:srgbClr val="595959"/>
                  </a:solidFill>
                  <a:latin typeface="Exo 2"/>
                  <a:ea typeface="Exo 2"/>
                  <a:cs typeface="Exo 2"/>
                  <a:sym typeface="Exo 2"/>
                </a:rPr>
                <a:t>Nos bureaux à Paris</a:t>
              </a:r>
              <a:endParaRPr sz="1300">
                <a:solidFill>
                  <a:srgbClr val="595959"/>
                </a:solidFill>
                <a:latin typeface="Exo 2"/>
                <a:ea typeface="Exo 2"/>
                <a:cs typeface="Exo 2"/>
                <a:sym typeface="Exo 2"/>
              </a:endParaRPr>
            </a:p>
            <a:p>
              <a:pPr marL="0" lvl="0" indent="0" algn="l" rtl="0">
                <a:spcBef>
                  <a:spcPts val="0"/>
                </a:spcBef>
                <a:spcAft>
                  <a:spcPts val="0"/>
                </a:spcAft>
                <a:buNone/>
              </a:pPr>
              <a:endParaRPr>
                <a:solidFill>
                  <a:srgbClr val="595959"/>
                </a:solidFill>
                <a:latin typeface="Exo 2"/>
                <a:ea typeface="Exo 2"/>
                <a:cs typeface="Exo 2"/>
                <a:sym typeface="Exo 2"/>
              </a:endParaRPr>
            </a:p>
            <a:p>
              <a:pPr marL="0" lvl="0" indent="0" algn="l" rtl="0">
                <a:spcBef>
                  <a:spcPts val="0"/>
                </a:spcBef>
                <a:spcAft>
                  <a:spcPts val="0"/>
                </a:spcAft>
                <a:buNone/>
              </a:pPr>
              <a:r>
                <a:rPr lang="fr" sz="1100">
                  <a:solidFill>
                    <a:srgbClr val="595959"/>
                  </a:solidFill>
                  <a:latin typeface="Roboto Light"/>
                  <a:ea typeface="Roboto Light"/>
                  <a:cs typeface="Roboto Light"/>
                  <a:sym typeface="Roboto Light"/>
                </a:rPr>
                <a:t>Imagin’Office La Plaine</a:t>
              </a:r>
              <a:endParaRPr sz="1100">
                <a:solidFill>
                  <a:srgbClr val="595959"/>
                </a:solidFill>
                <a:latin typeface="Roboto Light"/>
                <a:ea typeface="Roboto Light"/>
                <a:cs typeface="Roboto Light"/>
                <a:sym typeface="Roboto Light"/>
              </a:endParaRPr>
            </a:p>
            <a:p>
              <a:pPr marL="0" lvl="0" indent="0" algn="l" rtl="0">
                <a:spcBef>
                  <a:spcPts val="0"/>
                </a:spcBef>
                <a:spcAft>
                  <a:spcPts val="0"/>
                </a:spcAft>
                <a:buNone/>
              </a:pPr>
              <a:r>
                <a:rPr lang="fr" sz="1100">
                  <a:solidFill>
                    <a:srgbClr val="595959"/>
                  </a:solidFill>
                  <a:latin typeface="Roboto Light"/>
                  <a:ea typeface="Roboto Light"/>
                  <a:cs typeface="Roboto Light"/>
                  <a:sym typeface="Roboto Light"/>
                </a:rPr>
                <a:t>30-32 rue Proudhon,</a:t>
              </a:r>
              <a:endParaRPr sz="1100">
                <a:solidFill>
                  <a:srgbClr val="595959"/>
                </a:solidFill>
                <a:latin typeface="Roboto Light"/>
                <a:ea typeface="Roboto Light"/>
                <a:cs typeface="Roboto Light"/>
                <a:sym typeface="Roboto Light"/>
              </a:endParaRPr>
            </a:p>
            <a:p>
              <a:pPr marL="0" lvl="0" indent="0" algn="l" rtl="0">
                <a:spcBef>
                  <a:spcPts val="0"/>
                </a:spcBef>
                <a:spcAft>
                  <a:spcPts val="0"/>
                </a:spcAft>
                <a:buNone/>
              </a:pPr>
              <a:r>
                <a:rPr lang="fr" sz="1100">
                  <a:solidFill>
                    <a:srgbClr val="595959"/>
                  </a:solidFill>
                  <a:latin typeface="Roboto Light"/>
                  <a:ea typeface="Roboto Light"/>
                  <a:cs typeface="Roboto Light"/>
                  <a:sym typeface="Roboto Light"/>
                </a:rPr>
                <a:t>93 210 Saint-Denis</a:t>
              </a:r>
              <a:endParaRPr sz="1100">
                <a:solidFill>
                  <a:srgbClr val="595959"/>
                </a:solidFill>
                <a:latin typeface="Roboto Light"/>
                <a:ea typeface="Roboto Light"/>
                <a:cs typeface="Roboto Light"/>
                <a:sym typeface="Roboto Light"/>
              </a:endParaRPr>
            </a:p>
          </p:txBody>
        </p:sp>
        <p:cxnSp>
          <p:nvCxnSpPr>
            <p:cNvPr id="314" name="Google Shape;314;p50"/>
            <p:cNvCxnSpPr/>
            <p:nvPr/>
          </p:nvCxnSpPr>
          <p:spPr>
            <a:xfrm flipH="1">
              <a:off x="168125" y="3041050"/>
              <a:ext cx="19500" cy="1501500"/>
            </a:xfrm>
            <a:prstGeom prst="straightConnector1">
              <a:avLst/>
            </a:prstGeom>
            <a:noFill/>
            <a:ln w="38100" cap="flat" cmpd="sng">
              <a:solidFill>
                <a:srgbClr val="0D82C3"/>
              </a:solidFill>
              <a:prstDash val="solid"/>
              <a:round/>
              <a:headEnd type="none" w="med" len="med"/>
              <a:tailEnd type="none" w="med" len="med"/>
            </a:ln>
          </p:spPr>
        </p:cxnSp>
      </p:grpSp>
      <p:grpSp>
        <p:nvGrpSpPr>
          <p:cNvPr id="315" name="Google Shape;315;p50"/>
          <p:cNvGrpSpPr/>
          <p:nvPr/>
        </p:nvGrpSpPr>
        <p:grpSpPr>
          <a:xfrm>
            <a:off x="2315701" y="2927950"/>
            <a:ext cx="1903350" cy="1216800"/>
            <a:chOff x="2344450" y="2927950"/>
            <a:chExt cx="1903350" cy="1216800"/>
          </a:xfrm>
        </p:grpSpPr>
        <p:sp>
          <p:nvSpPr>
            <p:cNvPr id="316" name="Google Shape;316;p50"/>
            <p:cNvSpPr txBox="1"/>
            <p:nvPr/>
          </p:nvSpPr>
          <p:spPr>
            <a:xfrm>
              <a:off x="2363800" y="2927950"/>
              <a:ext cx="1884000" cy="98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300">
                  <a:solidFill>
                    <a:srgbClr val="595959"/>
                  </a:solidFill>
                  <a:latin typeface="Exo 2"/>
                  <a:ea typeface="Exo 2"/>
                  <a:cs typeface="Exo 2"/>
                  <a:sym typeface="Exo 2"/>
                </a:rPr>
                <a:t>Nos bureaux à Nantes</a:t>
              </a:r>
              <a:endParaRPr sz="1300">
                <a:solidFill>
                  <a:srgbClr val="595959"/>
                </a:solidFill>
                <a:latin typeface="Exo 2"/>
                <a:ea typeface="Exo 2"/>
                <a:cs typeface="Exo 2"/>
                <a:sym typeface="Exo 2"/>
              </a:endParaRPr>
            </a:p>
            <a:p>
              <a:pPr marL="0" lvl="0" indent="0" algn="l" rtl="0">
                <a:spcBef>
                  <a:spcPts val="0"/>
                </a:spcBef>
                <a:spcAft>
                  <a:spcPts val="0"/>
                </a:spcAft>
                <a:buNone/>
              </a:pPr>
              <a:endParaRPr>
                <a:solidFill>
                  <a:srgbClr val="595959"/>
                </a:solidFill>
                <a:latin typeface="Exo 2"/>
                <a:ea typeface="Exo 2"/>
                <a:cs typeface="Exo 2"/>
                <a:sym typeface="Exo 2"/>
              </a:endParaRPr>
            </a:p>
            <a:p>
              <a:pPr marL="0" lvl="0" indent="0" algn="l" rtl="0">
                <a:spcBef>
                  <a:spcPts val="0"/>
                </a:spcBef>
                <a:spcAft>
                  <a:spcPts val="0"/>
                </a:spcAft>
                <a:buNone/>
              </a:pPr>
              <a:r>
                <a:rPr lang="fr" sz="1100">
                  <a:solidFill>
                    <a:srgbClr val="595959"/>
                  </a:solidFill>
                  <a:latin typeface="Roboto Light"/>
                  <a:ea typeface="Roboto Light"/>
                  <a:cs typeface="Roboto Light"/>
                  <a:sym typeface="Roboto Light"/>
                </a:rPr>
                <a:t>4 Place François II,</a:t>
              </a:r>
              <a:endParaRPr sz="1100">
                <a:solidFill>
                  <a:srgbClr val="595959"/>
                </a:solidFill>
                <a:latin typeface="Roboto Light"/>
                <a:ea typeface="Roboto Light"/>
                <a:cs typeface="Roboto Light"/>
                <a:sym typeface="Roboto Light"/>
              </a:endParaRPr>
            </a:p>
            <a:p>
              <a:pPr marL="0" lvl="0" indent="0" algn="l" rtl="0">
                <a:spcBef>
                  <a:spcPts val="0"/>
                </a:spcBef>
                <a:spcAft>
                  <a:spcPts val="0"/>
                </a:spcAft>
                <a:buNone/>
              </a:pPr>
              <a:r>
                <a:rPr lang="fr" sz="1100">
                  <a:solidFill>
                    <a:srgbClr val="595959"/>
                  </a:solidFill>
                  <a:latin typeface="Roboto Light"/>
                  <a:ea typeface="Roboto Light"/>
                  <a:cs typeface="Roboto Light"/>
                  <a:sym typeface="Roboto Light"/>
                </a:rPr>
                <a:t>44 200 Nantes</a:t>
              </a:r>
              <a:endParaRPr sz="1100">
                <a:solidFill>
                  <a:srgbClr val="595959"/>
                </a:solidFill>
                <a:latin typeface="Roboto Light"/>
                <a:ea typeface="Roboto Light"/>
                <a:cs typeface="Roboto Light"/>
                <a:sym typeface="Roboto Light"/>
              </a:endParaRPr>
            </a:p>
          </p:txBody>
        </p:sp>
        <p:cxnSp>
          <p:nvCxnSpPr>
            <p:cNvPr id="317" name="Google Shape;317;p50"/>
            <p:cNvCxnSpPr/>
            <p:nvPr/>
          </p:nvCxnSpPr>
          <p:spPr>
            <a:xfrm>
              <a:off x="2344450" y="3041050"/>
              <a:ext cx="0" cy="1103700"/>
            </a:xfrm>
            <a:prstGeom prst="straightConnector1">
              <a:avLst/>
            </a:prstGeom>
            <a:noFill/>
            <a:ln w="38100" cap="flat" cmpd="sng">
              <a:solidFill>
                <a:srgbClr val="FBBD2B"/>
              </a:solidFill>
              <a:prstDash val="solid"/>
              <a:round/>
              <a:headEnd type="none" w="med" len="med"/>
              <a:tailEnd type="none" w="med" len="med"/>
            </a:ln>
          </p:spPr>
        </p:cxnSp>
      </p:grpSp>
      <p:grpSp>
        <p:nvGrpSpPr>
          <p:cNvPr id="318" name="Google Shape;318;p50"/>
          <p:cNvGrpSpPr/>
          <p:nvPr/>
        </p:nvGrpSpPr>
        <p:grpSpPr>
          <a:xfrm>
            <a:off x="4520377" y="2927950"/>
            <a:ext cx="2044500" cy="1216800"/>
            <a:chOff x="4637000" y="2927950"/>
            <a:chExt cx="2044500" cy="1216800"/>
          </a:xfrm>
        </p:grpSpPr>
        <p:sp>
          <p:nvSpPr>
            <p:cNvPr id="319" name="Google Shape;319;p50"/>
            <p:cNvSpPr txBox="1"/>
            <p:nvPr/>
          </p:nvSpPr>
          <p:spPr>
            <a:xfrm>
              <a:off x="4637000" y="2927950"/>
              <a:ext cx="2044500" cy="11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300">
                  <a:solidFill>
                    <a:srgbClr val="595959"/>
                  </a:solidFill>
                  <a:latin typeface="Exo 2"/>
                  <a:ea typeface="Exo 2"/>
                  <a:cs typeface="Exo 2"/>
                  <a:sym typeface="Exo 2"/>
                </a:rPr>
                <a:t>Nos bureaux à Lyon</a:t>
              </a:r>
              <a:endParaRPr sz="1300">
                <a:solidFill>
                  <a:srgbClr val="595959"/>
                </a:solidFill>
                <a:latin typeface="Exo 2"/>
                <a:ea typeface="Exo 2"/>
                <a:cs typeface="Exo 2"/>
                <a:sym typeface="Exo 2"/>
              </a:endParaRPr>
            </a:p>
            <a:p>
              <a:pPr marL="0" lvl="0" indent="0" algn="l" rtl="0">
                <a:spcBef>
                  <a:spcPts val="0"/>
                </a:spcBef>
                <a:spcAft>
                  <a:spcPts val="0"/>
                </a:spcAft>
                <a:buNone/>
              </a:pPr>
              <a:endParaRPr>
                <a:solidFill>
                  <a:srgbClr val="595959"/>
                </a:solidFill>
                <a:latin typeface="Exo 2"/>
                <a:ea typeface="Exo 2"/>
                <a:cs typeface="Exo 2"/>
                <a:sym typeface="Exo 2"/>
              </a:endParaRPr>
            </a:p>
            <a:p>
              <a:pPr marL="0" lvl="0" indent="0" algn="l" rtl="0">
                <a:spcBef>
                  <a:spcPts val="0"/>
                </a:spcBef>
                <a:spcAft>
                  <a:spcPts val="0"/>
                </a:spcAft>
                <a:buNone/>
              </a:pPr>
              <a:r>
                <a:rPr lang="fr" sz="1100">
                  <a:solidFill>
                    <a:srgbClr val="595959"/>
                  </a:solidFill>
                  <a:latin typeface="Roboto Light"/>
                  <a:ea typeface="Roboto Light"/>
                  <a:cs typeface="Roboto Light"/>
                  <a:sym typeface="Roboto Light"/>
                </a:rPr>
                <a:t>Atome Village</a:t>
              </a:r>
              <a:endParaRPr sz="1100">
                <a:solidFill>
                  <a:srgbClr val="595959"/>
                </a:solidFill>
                <a:latin typeface="Roboto Light"/>
                <a:ea typeface="Roboto Light"/>
                <a:cs typeface="Roboto Light"/>
                <a:sym typeface="Roboto Light"/>
              </a:endParaRPr>
            </a:p>
            <a:p>
              <a:pPr marL="0" lvl="0" indent="0" algn="l" rtl="0">
                <a:spcBef>
                  <a:spcPts val="0"/>
                </a:spcBef>
                <a:spcAft>
                  <a:spcPts val="0"/>
                </a:spcAft>
                <a:buNone/>
              </a:pPr>
              <a:r>
                <a:rPr lang="fr" sz="1100">
                  <a:solidFill>
                    <a:srgbClr val="595959"/>
                  </a:solidFill>
                  <a:latin typeface="Roboto Light"/>
                  <a:ea typeface="Roboto Light"/>
                  <a:cs typeface="Roboto Light"/>
                  <a:sym typeface="Roboto Light"/>
                </a:rPr>
                <a:t>207 rue Francis de Pressensé,</a:t>
              </a:r>
              <a:endParaRPr sz="1100">
                <a:solidFill>
                  <a:srgbClr val="595959"/>
                </a:solidFill>
                <a:latin typeface="Roboto Light"/>
                <a:ea typeface="Roboto Light"/>
                <a:cs typeface="Roboto Light"/>
                <a:sym typeface="Roboto Light"/>
              </a:endParaRPr>
            </a:p>
            <a:p>
              <a:pPr marL="0" lvl="0" indent="0" algn="l" rtl="0">
                <a:spcBef>
                  <a:spcPts val="0"/>
                </a:spcBef>
                <a:spcAft>
                  <a:spcPts val="0"/>
                </a:spcAft>
                <a:buNone/>
              </a:pPr>
              <a:r>
                <a:rPr lang="fr" sz="1100">
                  <a:solidFill>
                    <a:srgbClr val="595959"/>
                  </a:solidFill>
                  <a:latin typeface="Roboto Light"/>
                  <a:ea typeface="Roboto Light"/>
                  <a:cs typeface="Roboto Light"/>
                  <a:sym typeface="Roboto Light"/>
                </a:rPr>
                <a:t>69 100 Villeurbanne</a:t>
              </a:r>
              <a:endParaRPr sz="1100">
                <a:solidFill>
                  <a:srgbClr val="595959"/>
                </a:solidFill>
                <a:latin typeface="Roboto Light"/>
                <a:ea typeface="Roboto Light"/>
                <a:cs typeface="Roboto Light"/>
                <a:sym typeface="Roboto Light"/>
              </a:endParaRPr>
            </a:p>
          </p:txBody>
        </p:sp>
        <p:cxnSp>
          <p:nvCxnSpPr>
            <p:cNvPr id="320" name="Google Shape;320;p50"/>
            <p:cNvCxnSpPr/>
            <p:nvPr/>
          </p:nvCxnSpPr>
          <p:spPr>
            <a:xfrm>
              <a:off x="4637000" y="3041050"/>
              <a:ext cx="0" cy="1103700"/>
            </a:xfrm>
            <a:prstGeom prst="straightConnector1">
              <a:avLst/>
            </a:prstGeom>
            <a:noFill/>
            <a:ln w="38100" cap="flat" cmpd="sng">
              <a:solidFill>
                <a:srgbClr val="67BC9E"/>
              </a:solidFill>
              <a:prstDash val="solid"/>
              <a:round/>
              <a:headEnd type="none" w="med" len="med"/>
              <a:tailEnd type="none" w="med" len="med"/>
            </a:ln>
          </p:spPr>
        </p:cxnSp>
      </p:grpSp>
      <p:grpSp>
        <p:nvGrpSpPr>
          <p:cNvPr id="321" name="Google Shape;321;p50"/>
          <p:cNvGrpSpPr/>
          <p:nvPr/>
        </p:nvGrpSpPr>
        <p:grpSpPr>
          <a:xfrm>
            <a:off x="6866203" y="2927950"/>
            <a:ext cx="2154946" cy="1216800"/>
            <a:chOff x="7236600" y="2927950"/>
            <a:chExt cx="1934249" cy="1216800"/>
          </a:xfrm>
        </p:grpSpPr>
        <p:sp>
          <p:nvSpPr>
            <p:cNvPr id="322" name="Google Shape;322;p50"/>
            <p:cNvSpPr txBox="1"/>
            <p:nvPr/>
          </p:nvSpPr>
          <p:spPr>
            <a:xfrm>
              <a:off x="7255649" y="2927950"/>
              <a:ext cx="1915200" cy="11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300">
                  <a:solidFill>
                    <a:srgbClr val="595959"/>
                  </a:solidFill>
                  <a:latin typeface="Exo 2"/>
                  <a:ea typeface="Exo 2"/>
                  <a:cs typeface="Exo 2"/>
                  <a:sym typeface="Exo 2"/>
                </a:rPr>
                <a:t>Nos bureaux à Strasbourg</a:t>
              </a:r>
              <a:endParaRPr sz="1300">
                <a:solidFill>
                  <a:srgbClr val="595959"/>
                </a:solidFill>
                <a:latin typeface="Exo 2"/>
                <a:ea typeface="Exo 2"/>
                <a:cs typeface="Exo 2"/>
                <a:sym typeface="Exo 2"/>
              </a:endParaRPr>
            </a:p>
            <a:p>
              <a:pPr marL="0" lvl="0" indent="0" algn="l" rtl="0">
                <a:spcBef>
                  <a:spcPts val="0"/>
                </a:spcBef>
                <a:spcAft>
                  <a:spcPts val="0"/>
                </a:spcAft>
                <a:buNone/>
              </a:pPr>
              <a:endParaRPr>
                <a:solidFill>
                  <a:srgbClr val="595959"/>
                </a:solidFill>
                <a:latin typeface="Exo 2"/>
                <a:ea typeface="Exo 2"/>
                <a:cs typeface="Exo 2"/>
                <a:sym typeface="Exo 2"/>
              </a:endParaRPr>
            </a:p>
            <a:p>
              <a:pPr marL="0" lvl="0" indent="0" algn="l" rtl="0">
                <a:spcBef>
                  <a:spcPts val="0"/>
                </a:spcBef>
                <a:spcAft>
                  <a:spcPts val="0"/>
                </a:spcAft>
                <a:buNone/>
              </a:pPr>
              <a:r>
                <a:rPr lang="fr" sz="1100">
                  <a:solidFill>
                    <a:srgbClr val="595959"/>
                  </a:solidFill>
                  <a:latin typeface="Roboto Light"/>
                  <a:ea typeface="Roboto Light"/>
                  <a:cs typeface="Roboto Light"/>
                  <a:sym typeface="Roboto Light"/>
                </a:rPr>
                <a:t>Alsace Digitale</a:t>
              </a:r>
              <a:endParaRPr sz="1100">
                <a:solidFill>
                  <a:srgbClr val="595959"/>
                </a:solidFill>
                <a:latin typeface="Roboto Light"/>
                <a:ea typeface="Roboto Light"/>
                <a:cs typeface="Roboto Light"/>
                <a:sym typeface="Roboto Light"/>
              </a:endParaRPr>
            </a:p>
            <a:p>
              <a:pPr marL="0" lvl="0" indent="0" algn="l" rtl="0">
                <a:spcBef>
                  <a:spcPts val="0"/>
                </a:spcBef>
                <a:spcAft>
                  <a:spcPts val="0"/>
                </a:spcAft>
                <a:buNone/>
              </a:pPr>
              <a:r>
                <a:rPr lang="fr" sz="1100">
                  <a:solidFill>
                    <a:srgbClr val="595959"/>
                  </a:solidFill>
                  <a:latin typeface="Roboto Light"/>
                  <a:ea typeface="Roboto Light"/>
                  <a:cs typeface="Roboto Light"/>
                  <a:sym typeface="Roboto Light"/>
                </a:rPr>
                <a:t>13 rue Jacques Peirotes</a:t>
              </a:r>
              <a:br>
                <a:rPr lang="fr" sz="1100">
                  <a:solidFill>
                    <a:srgbClr val="595959"/>
                  </a:solidFill>
                  <a:latin typeface="Roboto Light"/>
                  <a:ea typeface="Roboto Light"/>
                  <a:cs typeface="Roboto Light"/>
                  <a:sym typeface="Roboto Light"/>
                </a:rPr>
              </a:br>
              <a:r>
                <a:rPr lang="fr" sz="1100">
                  <a:solidFill>
                    <a:srgbClr val="595959"/>
                  </a:solidFill>
                  <a:latin typeface="Roboto Light"/>
                  <a:ea typeface="Roboto Light"/>
                  <a:cs typeface="Roboto Light"/>
                  <a:sym typeface="Roboto Light"/>
                </a:rPr>
                <a:t>67 000 Strasbourg</a:t>
              </a:r>
              <a:endParaRPr sz="1100">
                <a:solidFill>
                  <a:srgbClr val="595959"/>
                </a:solidFill>
                <a:latin typeface="Roboto Light"/>
                <a:ea typeface="Roboto Light"/>
                <a:cs typeface="Roboto Light"/>
                <a:sym typeface="Roboto Light"/>
              </a:endParaRPr>
            </a:p>
          </p:txBody>
        </p:sp>
        <p:cxnSp>
          <p:nvCxnSpPr>
            <p:cNvPr id="323" name="Google Shape;323;p50"/>
            <p:cNvCxnSpPr/>
            <p:nvPr/>
          </p:nvCxnSpPr>
          <p:spPr>
            <a:xfrm>
              <a:off x="7236600" y="3041050"/>
              <a:ext cx="0" cy="1103700"/>
            </a:xfrm>
            <a:prstGeom prst="straightConnector1">
              <a:avLst/>
            </a:prstGeom>
            <a:noFill/>
            <a:ln w="38100" cap="flat" cmpd="sng">
              <a:solidFill>
                <a:srgbClr val="EE7A7A"/>
              </a:solidFill>
              <a:prstDash val="solid"/>
              <a:round/>
              <a:headEnd type="none" w="med" len="med"/>
              <a:tailEnd type="none" w="med" len="med"/>
            </a:ln>
          </p:spPr>
        </p:cxn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4"/>
        <p:cNvGrpSpPr/>
        <p:nvPr/>
      </p:nvGrpSpPr>
      <p:grpSpPr>
        <a:xfrm>
          <a:off x="0" y="0"/>
          <a:ext cx="0" cy="0"/>
          <a:chOff x="0" y="0"/>
          <a:chExt cx="0" cy="0"/>
        </a:xfrm>
      </p:grpSpPr>
      <p:sp>
        <p:nvSpPr>
          <p:cNvPr id="325" name="Google Shape;325;p5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326" name="Google Shape;326;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7"/>
        <p:cNvGrpSpPr/>
        <p:nvPr/>
      </p:nvGrpSpPr>
      <p:grpSpPr>
        <a:xfrm>
          <a:off x="0" y="0"/>
          <a:ext cx="0" cy="0"/>
          <a:chOff x="0" y="0"/>
          <a:chExt cx="0" cy="0"/>
        </a:xfrm>
      </p:grpSpPr>
      <p:sp>
        <p:nvSpPr>
          <p:cNvPr id="328" name="Google Shape;328;p5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29" name="Google Shape;329;p5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30" name="Google Shape;330;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1"/>
        <p:cNvGrpSpPr/>
        <p:nvPr/>
      </p:nvGrpSpPr>
      <p:grpSpPr>
        <a:xfrm>
          <a:off x="0" y="0"/>
          <a:ext cx="0" cy="0"/>
          <a:chOff x="0" y="0"/>
          <a:chExt cx="0" cy="0"/>
        </a:xfrm>
      </p:grpSpPr>
      <p:sp>
        <p:nvSpPr>
          <p:cNvPr id="332" name="Google Shape;332;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batim">
  <p:cSld name="CUSTOM">
    <p:spTree>
      <p:nvGrpSpPr>
        <p:cNvPr id="1" name="Shape 57"/>
        <p:cNvGrpSpPr/>
        <p:nvPr/>
      </p:nvGrpSpPr>
      <p:grpSpPr>
        <a:xfrm>
          <a:off x="0" y="0"/>
          <a:ext cx="0" cy="0"/>
          <a:chOff x="0" y="0"/>
          <a:chExt cx="0" cy="0"/>
        </a:xfrm>
      </p:grpSpPr>
      <p:sp>
        <p:nvSpPr>
          <p:cNvPr id="58" name="Google Shape;58;p8"/>
          <p:cNvSpPr/>
          <p:nvPr/>
        </p:nvSpPr>
        <p:spPr>
          <a:xfrm>
            <a:off x="4500000" y="2286738"/>
            <a:ext cx="4451100" cy="1477200"/>
          </a:xfrm>
          <a:prstGeom prst="roundRect">
            <a:avLst>
              <a:gd name="adj" fmla="val 5556"/>
            </a:avLst>
          </a:prstGeom>
          <a:solidFill>
            <a:srgbClr val="FFFFFF"/>
          </a:solidFill>
          <a:ln w="28575" cap="flat" cmpd="sng">
            <a:solidFill>
              <a:srgbClr val="FBBD2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i="1">
              <a:solidFill>
                <a:srgbClr val="595959"/>
              </a:solidFill>
              <a:highlight>
                <a:srgbClr val="FFFFFF"/>
              </a:highlight>
              <a:latin typeface="Exo 2 Medium"/>
              <a:ea typeface="Exo 2 Medium"/>
              <a:cs typeface="Exo 2 Medium"/>
              <a:sym typeface="Exo 2 Medium"/>
            </a:endParaRPr>
          </a:p>
        </p:txBody>
      </p:sp>
      <p:sp>
        <p:nvSpPr>
          <p:cNvPr id="59" name="Google Shape;59;p8"/>
          <p:cNvSpPr/>
          <p:nvPr/>
        </p:nvSpPr>
        <p:spPr>
          <a:xfrm>
            <a:off x="0" y="-8675"/>
            <a:ext cx="9144000" cy="822900"/>
          </a:xfrm>
          <a:prstGeom prst="rect">
            <a:avLst/>
          </a:prstGeom>
          <a:solidFill>
            <a:srgbClr val="0D82C3"/>
          </a:solidFill>
          <a:ln>
            <a:noFill/>
          </a:ln>
          <a:effectLst>
            <a:outerShdw blurRad="142875" dist="47625" dir="5760000" algn="bl" rotWithShape="0">
              <a:srgbClr val="595959">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 name="Google Shape;60;p8"/>
          <p:cNvPicPr preferRelativeResize="0"/>
          <p:nvPr/>
        </p:nvPicPr>
        <p:blipFill rotWithShape="1">
          <a:blip r:embed="rId2">
            <a:alphaModFix/>
          </a:blip>
          <a:srcRect t="5571" b="5562"/>
          <a:stretch/>
        </p:blipFill>
        <p:spPr>
          <a:xfrm>
            <a:off x="86500" y="61300"/>
            <a:ext cx="887204" cy="619450"/>
          </a:xfrm>
          <a:prstGeom prst="rect">
            <a:avLst/>
          </a:prstGeom>
          <a:noFill/>
          <a:ln>
            <a:noFill/>
          </a:ln>
        </p:spPr>
      </p:pic>
      <p:sp>
        <p:nvSpPr>
          <p:cNvPr id="61" name="Google Shape;61;p8"/>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200"/>
              <a:buNone/>
              <a:defRPr>
                <a:solidFill>
                  <a:srgbClr val="FFFFFF"/>
                </a:solidFill>
              </a:defRPr>
            </a:lvl1pPr>
            <a:lvl2pPr lvl="1" rtl="0">
              <a:spcBef>
                <a:spcPts val="0"/>
              </a:spcBef>
              <a:spcAft>
                <a:spcPts val="0"/>
              </a:spcAft>
              <a:buSzPts val="2200"/>
              <a:buFont typeface="Exo 2"/>
              <a:buNone/>
              <a:defRPr>
                <a:latin typeface="Exo 2"/>
                <a:ea typeface="Exo 2"/>
                <a:cs typeface="Exo 2"/>
                <a:sym typeface="Exo 2"/>
              </a:defRPr>
            </a:lvl2pPr>
            <a:lvl3pPr lvl="2" rtl="0">
              <a:spcBef>
                <a:spcPts val="0"/>
              </a:spcBef>
              <a:spcAft>
                <a:spcPts val="0"/>
              </a:spcAft>
              <a:buSzPts val="2200"/>
              <a:buFont typeface="Exo 2"/>
              <a:buNone/>
              <a:defRPr>
                <a:latin typeface="Exo 2"/>
                <a:ea typeface="Exo 2"/>
                <a:cs typeface="Exo 2"/>
                <a:sym typeface="Exo 2"/>
              </a:defRPr>
            </a:lvl3pPr>
            <a:lvl4pPr lvl="3" rtl="0">
              <a:spcBef>
                <a:spcPts val="0"/>
              </a:spcBef>
              <a:spcAft>
                <a:spcPts val="0"/>
              </a:spcAft>
              <a:buSzPts val="2200"/>
              <a:buFont typeface="Exo 2"/>
              <a:buNone/>
              <a:defRPr>
                <a:latin typeface="Exo 2"/>
                <a:ea typeface="Exo 2"/>
                <a:cs typeface="Exo 2"/>
                <a:sym typeface="Exo 2"/>
              </a:defRPr>
            </a:lvl4pPr>
            <a:lvl5pPr lvl="4" rtl="0">
              <a:spcBef>
                <a:spcPts val="0"/>
              </a:spcBef>
              <a:spcAft>
                <a:spcPts val="0"/>
              </a:spcAft>
              <a:buSzPts val="2200"/>
              <a:buFont typeface="Exo 2"/>
              <a:buNone/>
              <a:defRPr>
                <a:latin typeface="Exo 2"/>
                <a:ea typeface="Exo 2"/>
                <a:cs typeface="Exo 2"/>
                <a:sym typeface="Exo 2"/>
              </a:defRPr>
            </a:lvl5pPr>
            <a:lvl6pPr lvl="5" rtl="0">
              <a:spcBef>
                <a:spcPts val="0"/>
              </a:spcBef>
              <a:spcAft>
                <a:spcPts val="0"/>
              </a:spcAft>
              <a:buSzPts val="2200"/>
              <a:buFont typeface="Exo 2"/>
              <a:buNone/>
              <a:defRPr>
                <a:latin typeface="Exo 2"/>
                <a:ea typeface="Exo 2"/>
                <a:cs typeface="Exo 2"/>
                <a:sym typeface="Exo 2"/>
              </a:defRPr>
            </a:lvl6pPr>
            <a:lvl7pPr lvl="6" rtl="0">
              <a:spcBef>
                <a:spcPts val="0"/>
              </a:spcBef>
              <a:spcAft>
                <a:spcPts val="0"/>
              </a:spcAft>
              <a:buSzPts val="2200"/>
              <a:buFont typeface="Exo 2"/>
              <a:buNone/>
              <a:defRPr>
                <a:latin typeface="Exo 2"/>
                <a:ea typeface="Exo 2"/>
                <a:cs typeface="Exo 2"/>
                <a:sym typeface="Exo 2"/>
              </a:defRPr>
            </a:lvl7pPr>
            <a:lvl8pPr lvl="7" rtl="0">
              <a:spcBef>
                <a:spcPts val="0"/>
              </a:spcBef>
              <a:spcAft>
                <a:spcPts val="0"/>
              </a:spcAft>
              <a:buSzPts val="2200"/>
              <a:buFont typeface="Exo 2"/>
              <a:buNone/>
              <a:defRPr>
                <a:latin typeface="Exo 2"/>
                <a:ea typeface="Exo 2"/>
                <a:cs typeface="Exo 2"/>
                <a:sym typeface="Exo 2"/>
              </a:defRPr>
            </a:lvl8pPr>
            <a:lvl9pPr lvl="8" rtl="0">
              <a:spcBef>
                <a:spcPts val="0"/>
              </a:spcBef>
              <a:spcAft>
                <a:spcPts val="0"/>
              </a:spcAft>
              <a:buSzPts val="2200"/>
              <a:buFont typeface="Exo 2"/>
              <a:buNone/>
              <a:defRPr>
                <a:latin typeface="Exo 2"/>
                <a:ea typeface="Exo 2"/>
                <a:cs typeface="Exo 2"/>
                <a:sym typeface="Exo 2"/>
              </a:defRPr>
            </a:lvl9pPr>
          </a:lstStyle>
          <a:p>
            <a:endParaRPr/>
          </a:p>
        </p:txBody>
      </p:sp>
      <p:sp>
        <p:nvSpPr>
          <p:cNvPr id="62" name="Google Shape;62;p8"/>
          <p:cNvSpPr txBox="1">
            <a:spLocks noGrp="1"/>
          </p:cNvSpPr>
          <p:nvPr>
            <p:ph type="subTitle" idx="1"/>
          </p:nvPr>
        </p:nvSpPr>
        <p:spPr>
          <a:xfrm>
            <a:off x="1360000" y="985200"/>
            <a:ext cx="7330800" cy="39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D82C3"/>
              </a:buClr>
              <a:buSzPts val="1500"/>
              <a:buFont typeface="Exo 2"/>
              <a:buNone/>
              <a:defRPr sz="1500">
                <a:solidFill>
                  <a:srgbClr val="0D82C3"/>
                </a:solidFill>
                <a:latin typeface="Exo 2"/>
                <a:ea typeface="Exo 2"/>
                <a:cs typeface="Exo 2"/>
                <a:sym typeface="Exo 2"/>
              </a:defRPr>
            </a:lvl1pPr>
            <a:lvl2pPr lvl="1" rtl="0">
              <a:spcBef>
                <a:spcPts val="1600"/>
              </a:spcBef>
              <a:spcAft>
                <a:spcPts val="0"/>
              </a:spcAft>
              <a:buSzPts val="1400"/>
              <a:buFont typeface="Exo 2"/>
              <a:buNone/>
              <a:defRPr>
                <a:latin typeface="Exo 2"/>
                <a:ea typeface="Exo 2"/>
                <a:cs typeface="Exo 2"/>
                <a:sym typeface="Exo 2"/>
              </a:defRPr>
            </a:lvl2pPr>
            <a:lvl3pPr lvl="2" rtl="0">
              <a:spcBef>
                <a:spcPts val="1600"/>
              </a:spcBef>
              <a:spcAft>
                <a:spcPts val="0"/>
              </a:spcAft>
              <a:buSzPts val="1400"/>
              <a:buFont typeface="Exo 2"/>
              <a:buNone/>
              <a:defRPr>
                <a:latin typeface="Exo 2"/>
                <a:ea typeface="Exo 2"/>
                <a:cs typeface="Exo 2"/>
                <a:sym typeface="Exo 2"/>
              </a:defRPr>
            </a:lvl3pPr>
            <a:lvl4pPr lvl="3" rtl="0">
              <a:spcBef>
                <a:spcPts val="1600"/>
              </a:spcBef>
              <a:spcAft>
                <a:spcPts val="0"/>
              </a:spcAft>
              <a:buSzPts val="1400"/>
              <a:buFont typeface="Exo 2"/>
              <a:buNone/>
              <a:defRPr>
                <a:latin typeface="Exo 2"/>
                <a:ea typeface="Exo 2"/>
                <a:cs typeface="Exo 2"/>
                <a:sym typeface="Exo 2"/>
              </a:defRPr>
            </a:lvl4pPr>
            <a:lvl5pPr lvl="4" rtl="0">
              <a:spcBef>
                <a:spcPts val="1600"/>
              </a:spcBef>
              <a:spcAft>
                <a:spcPts val="0"/>
              </a:spcAft>
              <a:buSzPts val="1400"/>
              <a:buFont typeface="Exo 2"/>
              <a:buNone/>
              <a:defRPr>
                <a:latin typeface="Exo 2"/>
                <a:ea typeface="Exo 2"/>
                <a:cs typeface="Exo 2"/>
                <a:sym typeface="Exo 2"/>
              </a:defRPr>
            </a:lvl5pPr>
            <a:lvl6pPr lvl="5" rtl="0">
              <a:spcBef>
                <a:spcPts val="1600"/>
              </a:spcBef>
              <a:spcAft>
                <a:spcPts val="0"/>
              </a:spcAft>
              <a:buSzPts val="1400"/>
              <a:buFont typeface="Exo 2"/>
              <a:buNone/>
              <a:defRPr>
                <a:latin typeface="Exo 2"/>
                <a:ea typeface="Exo 2"/>
                <a:cs typeface="Exo 2"/>
                <a:sym typeface="Exo 2"/>
              </a:defRPr>
            </a:lvl6pPr>
            <a:lvl7pPr lvl="6" rtl="0">
              <a:spcBef>
                <a:spcPts val="1600"/>
              </a:spcBef>
              <a:spcAft>
                <a:spcPts val="0"/>
              </a:spcAft>
              <a:buSzPts val="1400"/>
              <a:buFont typeface="Exo 2"/>
              <a:buNone/>
              <a:defRPr>
                <a:latin typeface="Exo 2"/>
                <a:ea typeface="Exo 2"/>
                <a:cs typeface="Exo 2"/>
                <a:sym typeface="Exo 2"/>
              </a:defRPr>
            </a:lvl7pPr>
            <a:lvl8pPr lvl="7" rtl="0">
              <a:spcBef>
                <a:spcPts val="1600"/>
              </a:spcBef>
              <a:spcAft>
                <a:spcPts val="0"/>
              </a:spcAft>
              <a:buSzPts val="1400"/>
              <a:buFont typeface="Exo 2"/>
              <a:buNone/>
              <a:defRPr>
                <a:latin typeface="Exo 2"/>
                <a:ea typeface="Exo 2"/>
                <a:cs typeface="Exo 2"/>
                <a:sym typeface="Exo 2"/>
              </a:defRPr>
            </a:lvl8pPr>
            <a:lvl9pPr lvl="8" rtl="0">
              <a:spcBef>
                <a:spcPts val="1600"/>
              </a:spcBef>
              <a:spcAft>
                <a:spcPts val="1600"/>
              </a:spcAft>
              <a:buSzPts val="1400"/>
              <a:buFont typeface="Exo 2"/>
              <a:buNone/>
              <a:defRPr>
                <a:latin typeface="Exo 2"/>
                <a:ea typeface="Exo 2"/>
                <a:cs typeface="Exo 2"/>
                <a:sym typeface="Exo 2"/>
              </a:defRPr>
            </a:lvl9pPr>
          </a:lstStyle>
          <a:p>
            <a:endParaRPr/>
          </a:p>
        </p:txBody>
      </p:sp>
      <p:sp>
        <p:nvSpPr>
          <p:cNvPr id="63" name="Google Shape;63;p8"/>
          <p:cNvSpPr txBox="1">
            <a:spLocks noGrp="1"/>
          </p:cNvSpPr>
          <p:nvPr>
            <p:ph type="body" idx="2"/>
          </p:nvPr>
        </p:nvSpPr>
        <p:spPr>
          <a:xfrm>
            <a:off x="4500000" y="2432550"/>
            <a:ext cx="4642500" cy="11856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SzPts val="1500"/>
              <a:buFont typeface="Exo 2"/>
              <a:buChar char="●"/>
              <a:defRPr sz="1500" i="1">
                <a:latin typeface="Exo 2"/>
                <a:ea typeface="Exo 2"/>
                <a:cs typeface="Exo 2"/>
                <a:sym typeface="Exo 2"/>
              </a:defRPr>
            </a:lvl1pPr>
            <a:lvl2pPr marL="914400" lvl="1" indent="-323850" rtl="0">
              <a:spcBef>
                <a:spcPts val="1600"/>
              </a:spcBef>
              <a:spcAft>
                <a:spcPts val="0"/>
              </a:spcAft>
              <a:buSzPts val="1500"/>
              <a:buFont typeface="Exo 2"/>
              <a:buChar char="○"/>
              <a:defRPr sz="1500" i="1">
                <a:latin typeface="Exo 2"/>
                <a:ea typeface="Exo 2"/>
                <a:cs typeface="Exo 2"/>
                <a:sym typeface="Exo 2"/>
              </a:defRPr>
            </a:lvl2pPr>
            <a:lvl3pPr marL="1371600" lvl="2" indent="-323850" rtl="0">
              <a:spcBef>
                <a:spcPts val="1600"/>
              </a:spcBef>
              <a:spcAft>
                <a:spcPts val="0"/>
              </a:spcAft>
              <a:buSzPts val="1500"/>
              <a:buFont typeface="Exo 2"/>
              <a:buChar char="■"/>
              <a:defRPr sz="1500" i="1">
                <a:latin typeface="Exo 2"/>
                <a:ea typeface="Exo 2"/>
                <a:cs typeface="Exo 2"/>
                <a:sym typeface="Exo 2"/>
              </a:defRPr>
            </a:lvl3pPr>
            <a:lvl4pPr marL="1828800" lvl="3" indent="-323850" rtl="0">
              <a:spcBef>
                <a:spcPts val="1600"/>
              </a:spcBef>
              <a:spcAft>
                <a:spcPts val="0"/>
              </a:spcAft>
              <a:buSzPts val="1500"/>
              <a:buFont typeface="Exo 2"/>
              <a:buChar char="●"/>
              <a:defRPr sz="1500" i="1">
                <a:latin typeface="Exo 2"/>
                <a:ea typeface="Exo 2"/>
                <a:cs typeface="Exo 2"/>
                <a:sym typeface="Exo 2"/>
              </a:defRPr>
            </a:lvl4pPr>
            <a:lvl5pPr marL="2286000" lvl="4" indent="-323850" rtl="0">
              <a:spcBef>
                <a:spcPts val="1600"/>
              </a:spcBef>
              <a:spcAft>
                <a:spcPts val="0"/>
              </a:spcAft>
              <a:buSzPts val="1500"/>
              <a:buFont typeface="Exo 2"/>
              <a:buChar char="○"/>
              <a:defRPr sz="1500" i="1">
                <a:latin typeface="Exo 2"/>
                <a:ea typeface="Exo 2"/>
                <a:cs typeface="Exo 2"/>
                <a:sym typeface="Exo 2"/>
              </a:defRPr>
            </a:lvl5pPr>
            <a:lvl6pPr marL="2743200" lvl="5" indent="-323850" rtl="0">
              <a:spcBef>
                <a:spcPts val="1600"/>
              </a:spcBef>
              <a:spcAft>
                <a:spcPts val="0"/>
              </a:spcAft>
              <a:buSzPts val="1500"/>
              <a:buFont typeface="Exo 2"/>
              <a:buChar char="■"/>
              <a:defRPr sz="1500" i="1">
                <a:latin typeface="Exo 2"/>
                <a:ea typeface="Exo 2"/>
                <a:cs typeface="Exo 2"/>
                <a:sym typeface="Exo 2"/>
              </a:defRPr>
            </a:lvl6pPr>
            <a:lvl7pPr marL="3200400" lvl="6" indent="-323850" rtl="0">
              <a:spcBef>
                <a:spcPts val="1600"/>
              </a:spcBef>
              <a:spcAft>
                <a:spcPts val="0"/>
              </a:spcAft>
              <a:buSzPts val="1500"/>
              <a:buFont typeface="Exo 2"/>
              <a:buChar char="●"/>
              <a:defRPr sz="1500" i="1">
                <a:latin typeface="Exo 2"/>
                <a:ea typeface="Exo 2"/>
                <a:cs typeface="Exo 2"/>
                <a:sym typeface="Exo 2"/>
              </a:defRPr>
            </a:lvl7pPr>
            <a:lvl8pPr marL="3657600" lvl="7" indent="-323850" rtl="0">
              <a:spcBef>
                <a:spcPts val="1600"/>
              </a:spcBef>
              <a:spcAft>
                <a:spcPts val="0"/>
              </a:spcAft>
              <a:buSzPts val="1500"/>
              <a:buFont typeface="Exo 2"/>
              <a:buChar char="○"/>
              <a:defRPr sz="1500" i="1">
                <a:latin typeface="Exo 2"/>
                <a:ea typeface="Exo 2"/>
                <a:cs typeface="Exo 2"/>
                <a:sym typeface="Exo 2"/>
              </a:defRPr>
            </a:lvl8pPr>
            <a:lvl9pPr marL="4114800" lvl="8" indent="-323850" rtl="0">
              <a:spcBef>
                <a:spcPts val="1600"/>
              </a:spcBef>
              <a:spcAft>
                <a:spcPts val="1600"/>
              </a:spcAft>
              <a:buSzPts val="1500"/>
              <a:buFont typeface="Exo 2"/>
              <a:buChar char="■"/>
              <a:defRPr sz="1500" i="1">
                <a:latin typeface="Exo 2"/>
                <a:ea typeface="Exo 2"/>
                <a:cs typeface="Exo 2"/>
                <a:sym typeface="Exo 2"/>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de fin">
  <p:cSld name="SECTION_TITLE_AND_DESCRIPTION">
    <p:spTree>
      <p:nvGrpSpPr>
        <p:cNvPr id="1" name="Shape 71"/>
        <p:cNvGrpSpPr/>
        <p:nvPr/>
      </p:nvGrpSpPr>
      <p:grpSpPr>
        <a:xfrm>
          <a:off x="0" y="0"/>
          <a:ext cx="0" cy="0"/>
          <a:chOff x="0" y="0"/>
          <a:chExt cx="0" cy="0"/>
        </a:xfrm>
      </p:grpSpPr>
      <p:sp>
        <p:nvSpPr>
          <p:cNvPr id="72" name="Google Shape;7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
        <p:nvSpPr>
          <p:cNvPr id="73" name="Google Shape;73;p10"/>
          <p:cNvSpPr txBox="1"/>
          <p:nvPr/>
        </p:nvSpPr>
        <p:spPr>
          <a:xfrm>
            <a:off x="599075" y="2908700"/>
            <a:ext cx="2025300" cy="15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500">
                <a:solidFill>
                  <a:srgbClr val="595959"/>
                </a:solidFill>
                <a:latin typeface="Exo 2"/>
                <a:ea typeface="Exo 2"/>
                <a:cs typeface="Exo 2"/>
                <a:sym typeface="Exo 2"/>
              </a:rPr>
              <a:t>Nos bureaux à Paris</a:t>
            </a:r>
            <a:endParaRPr sz="1500">
              <a:solidFill>
                <a:srgbClr val="595959"/>
              </a:solidFill>
              <a:latin typeface="Exo 2"/>
              <a:ea typeface="Exo 2"/>
              <a:cs typeface="Exo 2"/>
              <a:sym typeface="Exo 2"/>
            </a:endParaRPr>
          </a:p>
          <a:p>
            <a:pPr marL="0" lvl="0" indent="0" algn="l" rtl="0">
              <a:spcBef>
                <a:spcPts val="0"/>
              </a:spcBef>
              <a:spcAft>
                <a:spcPts val="0"/>
              </a:spcAft>
              <a:buNone/>
            </a:pPr>
            <a:endParaRPr>
              <a:solidFill>
                <a:srgbClr val="595959"/>
              </a:solidFill>
              <a:latin typeface="Exo 2"/>
              <a:ea typeface="Exo 2"/>
              <a:cs typeface="Exo 2"/>
              <a:sym typeface="Exo 2"/>
            </a:endParaRPr>
          </a:p>
          <a:p>
            <a:pPr marL="0" lvl="0" indent="0" algn="l" rtl="0">
              <a:spcBef>
                <a:spcPts val="0"/>
              </a:spcBef>
              <a:spcAft>
                <a:spcPts val="0"/>
              </a:spcAft>
              <a:buNone/>
            </a:pPr>
            <a:r>
              <a:rPr lang="fr" sz="1300">
                <a:solidFill>
                  <a:srgbClr val="595959"/>
                </a:solidFill>
                <a:latin typeface="Roboto Light"/>
                <a:ea typeface="Roboto Light"/>
                <a:cs typeface="Roboto Light"/>
                <a:sym typeface="Roboto Light"/>
              </a:rPr>
              <a:t>Maison des start-up</a:t>
            </a:r>
            <a:endParaRPr sz="1300">
              <a:solidFill>
                <a:srgbClr val="595959"/>
              </a:solidFill>
              <a:latin typeface="Roboto Light"/>
              <a:ea typeface="Roboto Light"/>
              <a:cs typeface="Roboto Light"/>
              <a:sym typeface="Roboto Light"/>
            </a:endParaRPr>
          </a:p>
          <a:p>
            <a:pPr marL="0" lvl="0" indent="0" algn="l" rtl="0">
              <a:spcBef>
                <a:spcPts val="0"/>
              </a:spcBef>
              <a:spcAft>
                <a:spcPts val="0"/>
              </a:spcAft>
              <a:buNone/>
            </a:pPr>
            <a:r>
              <a:rPr lang="fr" sz="1300">
                <a:solidFill>
                  <a:srgbClr val="595959"/>
                </a:solidFill>
                <a:latin typeface="Roboto Light"/>
                <a:ea typeface="Roboto Light"/>
                <a:cs typeface="Roboto Light"/>
                <a:sym typeface="Roboto Light"/>
              </a:rPr>
              <a:t>30-32 rue Proudhon,</a:t>
            </a:r>
            <a:endParaRPr sz="1300">
              <a:solidFill>
                <a:srgbClr val="595959"/>
              </a:solidFill>
              <a:latin typeface="Roboto Light"/>
              <a:ea typeface="Roboto Light"/>
              <a:cs typeface="Roboto Light"/>
              <a:sym typeface="Roboto Light"/>
            </a:endParaRPr>
          </a:p>
          <a:p>
            <a:pPr marL="0" lvl="0" indent="0" algn="l" rtl="0">
              <a:spcBef>
                <a:spcPts val="0"/>
              </a:spcBef>
              <a:spcAft>
                <a:spcPts val="0"/>
              </a:spcAft>
              <a:buNone/>
            </a:pPr>
            <a:r>
              <a:rPr lang="fr" sz="1300">
                <a:solidFill>
                  <a:srgbClr val="595959"/>
                </a:solidFill>
                <a:latin typeface="Roboto Light"/>
                <a:ea typeface="Roboto Light"/>
                <a:cs typeface="Roboto Light"/>
                <a:sym typeface="Roboto Light"/>
              </a:rPr>
              <a:t>93 210 Saint-Denis</a:t>
            </a:r>
            <a:endParaRPr sz="1300">
              <a:solidFill>
                <a:srgbClr val="595959"/>
              </a:solidFill>
              <a:latin typeface="Roboto Light"/>
              <a:ea typeface="Roboto Light"/>
              <a:cs typeface="Roboto Light"/>
              <a:sym typeface="Roboto Light"/>
            </a:endParaRPr>
          </a:p>
        </p:txBody>
      </p:sp>
      <p:sp>
        <p:nvSpPr>
          <p:cNvPr id="74" name="Google Shape;74;p10"/>
          <p:cNvSpPr txBox="1"/>
          <p:nvPr/>
        </p:nvSpPr>
        <p:spPr>
          <a:xfrm>
            <a:off x="3289588" y="2908700"/>
            <a:ext cx="2141400" cy="15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500">
                <a:solidFill>
                  <a:srgbClr val="595959"/>
                </a:solidFill>
                <a:latin typeface="Exo 2"/>
                <a:ea typeface="Exo 2"/>
                <a:cs typeface="Exo 2"/>
                <a:sym typeface="Exo 2"/>
              </a:rPr>
              <a:t>Nos bureaux à Nantes</a:t>
            </a:r>
            <a:endParaRPr sz="1500">
              <a:solidFill>
                <a:srgbClr val="595959"/>
              </a:solidFill>
              <a:latin typeface="Exo 2"/>
              <a:ea typeface="Exo 2"/>
              <a:cs typeface="Exo 2"/>
              <a:sym typeface="Exo 2"/>
            </a:endParaRPr>
          </a:p>
          <a:p>
            <a:pPr marL="0" lvl="0" indent="0" algn="l" rtl="0">
              <a:spcBef>
                <a:spcPts val="0"/>
              </a:spcBef>
              <a:spcAft>
                <a:spcPts val="0"/>
              </a:spcAft>
              <a:buNone/>
            </a:pPr>
            <a:endParaRPr>
              <a:solidFill>
                <a:srgbClr val="595959"/>
              </a:solidFill>
              <a:latin typeface="Exo 2"/>
              <a:ea typeface="Exo 2"/>
              <a:cs typeface="Exo 2"/>
              <a:sym typeface="Exo 2"/>
            </a:endParaRPr>
          </a:p>
          <a:p>
            <a:pPr marL="0" lvl="0" indent="0" algn="l" rtl="0">
              <a:spcBef>
                <a:spcPts val="0"/>
              </a:spcBef>
              <a:spcAft>
                <a:spcPts val="0"/>
              </a:spcAft>
              <a:buNone/>
            </a:pPr>
            <a:r>
              <a:rPr lang="fr" sz="1300">
                <a:solidFill>
                  <a:srgbClr val="595959"/>
                </a:solidFill>
                <a:latin typeface="Roboto Light"/>
                <a:ea typeface="Roboto Light"/>
                <a:cs typeface="Roboto Light"/>
                <a:sym typeface="Roboto Light"/>
              </a:rPr>
              <a:t>4 Place François II,</a:t>
            </a:r>
            <a:endParaRPr sz="1300">
              <a:solidFill>
                <a:srgbClr val="595959"/>
              </a:solidFill>
              <a:latin typeface="Roboto Light"/>
              <a:ea typeface="Roboto Light"/>
              <a:cs typeface="Roboto Light"/>
              <a:sym typeface="Roboto Light"/>
            </a:endParaRPr>
          </a:p>
          <a:p>
            <a:pPr marL="0" lvl="0" indent="0" algn="l" rtl="0">
              <a:spcBef>
                <a:spcPts val="0"/>
              </a:spcBef>
              <a:spcAft>
                <a:spcPts val="0"/>
              </a:spcAft>
              <a:buNone/>
            </a:pPr>
            <a:r>
              <a:rPr lang="fr" sz="1300">
                <a:solidFill>
                  <a:srgbClr val="595959"/>
                </a:solidFill>
                <a:latin typeface="Roboto Light"/>
                <a:ea typeface="Roboto Light"/>
                <a:cs typeface="Roboto Light"/>
                <a:sym typeface="Roboto Light"/>
              </a:rPr>
              <a:t>44 200 Nantes</a:t>
            </a:r>
            <a:endParaRPr sz="1300">
              <a:solidFill>
                <a:srgbClr val="595959"/>
              </a:solidFill>
              <a:latin typeface="Roboto Light"/>
              <a:ea typeface="Roboto Light"/>
              <a:cs typeface="Roboto Light"/>
              <a:sym typeface="Roboto Light"/>
            </a:endParaRPr>
          </a:p>
        </p:txBody>
      </p:sp>
      <p:sp>
        <p:nvSpPr>
          <p:cNvPr id="75" name="Google Shape;75;p10"/>
          <p:cNvSpPr txBox="1"/>
          <p:nvPr/>
        </p:nvSpPr>
        <p:spPr>
          <a:xfrm>
            <a:off x="6096200" y="2908700"/>
            <a:ext cx="2467800" cy="15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500">
                <a:solidFill>
                  <a:srgbClr val="595959"/>
                </a:solidFill>
                <a:latin typeface="Exo 2"/>
                <a:ea typeface="Exo 2"/>
                <a:cs typeface="Exo 2"/>
                <a:sym typeface="Exo 2"/>
              </a:rPr>
              <a:t>Nos bureaux à Lyon</a:t>
            </a:r>
            <a:endParaRPr sz="1500">
              <a:solidFill>
                <a:srgbClr val="595959"/>
              </a:solidFill>
              <a:latin typeface="Exo 2"/>
              <a:ea typeface="Exo 2"/>
              <a:cs typeface="Exo 2"/>
              <a:sym typeface="Exo 2"/>
            </a:endParaRPr>
          </a:p>
          <a:p>
            <a:pPr marL="0" lvl="0" indent="0" algn="l" rtl="0">
              <a:spcBef>
                <a:spcPts val="0"/>
              </a:spcBef>
              <a:spcAft>
                <a:spcPts val="0"/>
              </a:spcAft>
              <a:buNone/>
            </a:pPr>
            <a:endParaRPr>
              <a:solidFill>
                <a:srgbClr val="595959"/>
              </a:solidFill>
              <a:latin typeface="Exo 2"/>
              <a:ea typeface="Exo 2"/>
              <a:cs typeface="Exo 2"/>
              <a:sym typeface="Exo 2"/>
            </a:endParaRPr>
          </a:p>
          <a:p>
            <a:pPr marL="0" lvl="0" indent="0" algn="l" rtl="0">
              <a:spcBef>
                <a:spcPts val="0"/>
              </a:spcBef>
              <a:spcAft>
                <a:spcPts val="0"/>
              </a:spcAft>
              <a:buNone/>
            </a:pPr>
            <a:r>
              <a:rPr lang="fr" sz="1300">
                <a:solidFill>
                  <a:srgbClr val="595959"/>
                </a:solidFill>
                <a:latin typeface="Roboto Light"/>
                <a:ea typeface="Roboto Light"/>
                <a:cs typeface="Roboto Light"/>
                <a:sym typeface="Roboto Light"/>
              </a:rPr>
              <a:t>Atome Village</a:t>
            </a:r>
            <a:endParaRPr sz="1300">
              <a:solidFill>
                <a:srgbClr val="595959"/>
              </a:solidFill>
              <a:latin typeface="Roboto Light"/>
              <a:ea typeface="Roboto Light"/>
              <a:cs typeface="Roboto Light"/>
              <a:sym typeface="Roboto Light"/>
            </a:endParaRPr>
          </a:p>
          <a:p>
            <a:pPr marL="0" lvl="0" indent="0" algn="l" rtl="0">
              <a:spcBef>
                <a:spcPts val="0"/>
              </a:spcBef>
              <a:spcAft>
                <a:spcPts val="0"/>
              </a:spcAft>
              <a:buNone/>
            </a:pPr>
            <a:r>
              <a:rPr lang="fr" sz="1300">
                <a:solidFill>
                  <a:srgbClr val="595959"/>
                </a:solidFill>
                <a:latin typeface="Roboto Light"/>
                <a:ea typeface="Roboto Light"/>
                <a:cs typeface="Roboto Light"/>
                <a:sym typeface="Roboto Light"/>
              </a:rPr>
              <a:t>207 rue Francis de Pressensé,</a:t>
            </a:r>
            <a:endParaRPr sz="1300">
              <a:solidFill>
                <a:srgbClr val="595959"/>
              </a:solidFill>
              <a:latin typeface="Roboto Light"/>
              <a:ea typeface="Roboto Light"/>
              <a:cs typeface="Roboto Light"/>
              <a:sym typeface="Roboto Light"/>
            </a:endParaRPr>
          </a:p>
          <a:p>
            <a:pPr marL="0" lvl="0" indent="0" algn="l" rtl="0">
              <a:spcBef>
                <a:spcPts val="0"/>
              </a:spcBef>
              <a:spcAft>
                <a:spcPts val="0"/>
              </a:spcAft>
              <a:buNone/>
            </a:pPr>
            <a:r>
              <a:rPr lang="fr" sz="1300">
                <a:solidFill>
                  <a:srgbClr val="595959"/>
                </a:solidFill>
                <a:latin typeface="Roboto Light"/>
                <a:ea typeface="Roboto Light"/>
                <a:cs typeface="Roboto Light"/>
                <a:sym typeface="Roboto Light"/>
              </a:rPr>
              <a:t>69 100 Villeurbanne</a:t>
            </a:r>
            <a:endParaRPr sz="1300">
              <a:solidFill>
                <a:srgbClr val="595959"/>
              </a:solidFill>
              <a:latin typeface="Roboto Light"/>
              <a:ea typeface="Roboto Light"/>
              <a:cs typeface="Roboto Light"/>
              <a:sym typeface="Roboto Light"/>
            </a:endParaRPr>
          </a:p>
        </p:txBody>
      </p:sp>
      <p:pic>
        <p:nvPicPr>
          <p:cNvPr id="76" name="Google Shape;76;p10"/>
          <p:cNvPicPr preferRelativeResize="0"/>
          <p:nvPr/>
        </p:nvPicPr>
        <p:blipFill rotWithShape="1">
          <a:blip r:embed="rId2">
            <a:alphaModFix/>
          </a:blip>
          <a:srcRect l="2615" r="2606"/>
          <a:stretch/>
        </p:blipFill>
        <p:spPr>
          <a:xfrm>
            <a:off x="3108121" y="309706"/>
            <a:ext cx="2927774" cy="2156950"/>
          </a:xfrm>
          <a:prstGeom prst="rect">
            <a:avLst/>
          </a:prstGeom>
          <a:noFill/>
          <a:ln>
            <a:noFill/>
          </a:ln>
        </p:spPr>
      </p:pic>
      <p:cxnSp>
        <p:nvCxnSpPr>
          <p:cNvPr id="77" name="Google Shape;77;p10"/>
          <p:cNvCxnSpPr/>
          <p:nvPr/>
        </p:nvCxnSpPr>
        <p:spPr>
          <a:xfrm>
            <a:off x="580025" y="3021800"/>
            <a:ext cx="0" cy="1103700"/>
          </a:xfrm>
          <a:prstGeom prst="straightConnector1">
            <a:avLst/>
          </a:prstGeom>
          <a:noFill/>
          <a:ln w="38100" cap="flat" cmpd="sng">
            <a:solidFill>
              <a:srgbClr val="0D82C3"/>
            </a:solidFill>
            <a:prstDash val="solid"/>
            <a:round/>
            <a:headEnd type="none" w="med" len="med"/>
            <a:tailEnd type="none" w="med" len="med"/>
          </a:ln>
        </p:spPr>
      </p:cxnSp>
      <p:cxnSp>
        <p:nvCxnSpPr>
          <p:cNvPr id="78" name="Google Shape;78;p10"/>
          <p:cNvCxnSpPr/>
          <p:nvPr/>
        </p:nvCxnSpPr>
        <p:spPr>
          <a:xfrm>
            <a:off x="3270250" y="3021800"/>
            <a:ext cx="0" cy="1103700"/>
          </a:xfrm>
          <a:prstGeom prst="straightConnector1">
            <a:avLst/>
          </a:prstGeom>
          <a:noFill/>
          <a:ln w="38100" cap="flat" cmpd="sng">
            <a:solidFill>
              <a:srgbClr val="FBBD2B"/>
            </a:solidFill>
            <a:prstDash val="solid"/>
            <a:round/>
            <a:headEnd type="none" w="med" len="med"/>
            <a:tailEnd type="none" w="med" len="med"/>
          </a:ln>
        </p:spPr>
      </p:cxnSp>
      <p:cxnSp>
        <p:nvCxnSpPr>
          <p:cNvPr id="79" name="Google Shape;79;p10"/>
          <p:cNvCxnSpPr/>
          <p:nvPr/>
        </p:nvCxnSpPr>
        <p:spPr>
          <a:xfrm>
            <a:off x="6096200" y="3021800"/>
            <a:ext cx="0" cy="1103700"/>
          </a:xfrm>
          <a:prstGeom prst="straightConnector1">
            <a:avLst/>
          </a:prstGeom>
          <a:noFill/>
          <a:ln w="38100" cap="flat" cmpd="sng">
            <a:solidFill>
              <a:srgbClr val="67BC9E"/>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0"/>
        <p:cNvGrpSpPr/>
        <p:nvPr/>
      </p:nvGrpSpPr>
      <p:grpSpPr>
        <a:xfrm>
          <a:off x="0" y="0"/>
          <a:ext cx="0" cy="0"/>
          <a:chOff x="0" y="0"/>
          <a:chExt cx="0" cy="0"/>
        </a:xfrm>
      </p:grpSpPr>
      <p:sp>
        <p:nvSpPr>
          <p:cNvPr id="81" name="Google Shape;81;p1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82" name="Google Shape;8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3"/>
        <p:cNvGrpSpPr/>
        <p:nvPr/>
      </p:nvGrpSpPr>
      <p:grpSpPr>
        <a:xfrm>
          <a:off x="0" y="0"/>
          <a:ext cx="0" cy="0"/>
          <a:chOff x="0" y="0"/>
          <a:chExt cx="0" cy="0"/>
        </a:xfrm>
      </p:grpSpPr>
      <p:sp>
        <p:nvSpPr>
          <p:cNvPr id="84" name="Google Shape;84;p1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5" name="Google Shape;85;p1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86" name="Google Shape;8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sp>
        <p:nvSpPr>
          <p:cNvPr id="88" name="Google Shape;8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7" name="Google Shape;7;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
        <p:nvSpPr>
          <p:cNvPr id="8" name="Google Shape;8;p1"/>
          <p:cNvSpPr txBox="1">
            <a:spLocks noGrp="1"/>
          </p:cNvSpPr>
          <p:nvPr>
            <p:ph type="title"/>
          </p:nvPr>
        </p:nvSpPr>
        <p:spPr>
          <a:xfrm>
            <a:off x="1360000" y="1806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200"/>
              <a:buFont typeface="Exo 2"/>
              <a:buNone/>
              <a:defRPr sz="2200">
                <a:solidFill>
                  <a:schemeClr val="dk1"/>
                </a:solidFill>
                <a:latin typeface="Exo 2"/>
                <a:ea typeface="Exo 2"/>
                <a:cs typeface="Exo 2"/>
                <a:sym typeface="Exo 2"/>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9" r:id="rId28"/>
    <p:sldLayoutId id="2147483680" r:id="rId29"/>
    <p:sldLayoutId id="2147483681" r:id="rId30"/>
    <p:sldLayoutId id="2147483682" r:id="rId31"/>
    <p:sldLayoutId id="2147483683" r:id="rId32"/>
    <p:sldLayoutId id="2147483684" r:id="rId33"/>
    <p:sldLayoutId id="2147483685"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43"/>
        <p:cNvGrpSpPr/>
        <p:nvPr/>
      </p:nvGrpSpPr>
      <p:grpSpPr>
        <a:xfrm>
          <a:off x="0" y="0"/>
          <a:ext cx="0" cy="0"/>
          <a:chOff x="0" y="0"/>
          <a:chExt cx="0" cy="0"/>
        </a:xfrm>
      </p:grpSpPr>
      <p:sp>
        <p:nvSpPr>
          <p:cNvPr id="244" name="Google Shape;244;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245" name="Google Shape;245;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
        <p:nvSpPr>
          <p:cNvPr id="246" name="Google Shape;246;p41"/>
          <p:cNvSpPr txBox="1">
            <a:spLocks noGrp="1"/>
          </p:cNvSpPr>
          <p:nvPr>
            <p:ph type="title"/>
          </p:nvPr>
        </p:nvSpPr>
        <p:spPr>
          <a:xfrm>
            <a:off x="1360000" y="1806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200"/>
              <a:buFont typeface="Exo 2"/>
              <a:buNone/>
              <a:defRPr sz="2200">
                <a:solidFill>
                  <a:schemeClr val="dk1"/>
                </a:solidFill>
                <a:latin typeface="Exo 2"/>
                <a:ea typeface="Exo 2"/>
                <a:cs typeface="Exo 2"/>
                <a:sym typeface="Exo 2"/>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1GpddZV2y8Q&amp;t=96s"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93.jpg"/><Relationship Id="rId4" Type="http://schemas.openxmlformats.org/officeDocument/2006/relationships/hyperlink" Target="http://www.youtube.com/watch?v=1GpddZV2y8Q"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bfmtv.com/lyon/replay-emissions/bonjour-lyon/lyon-boom-du-covoiturage-avec-la-hausse-du-prix-du-carburant_VN-202110140070.html" TargetMode="External"/><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94.png"/></Relationships>
</file>

<file path=ppt/slides/_rels/slide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MFr4RQxHD4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youtu.be/MFr4RQxHD4U" TargetMode="External"/><Relationship Id="rId4" Type="http://schemas.openxmlformats.org/officeDocument/2006/relationships/image" Target="../media/image97.jpg"/></Relationships>
</file>

<file path=ppt/slides/_rels/slide1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jp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18" Type="http://schemas.openxmlformats.org/officeDocument/2006/relationships/image" Target="../media/image28.png"/><Relationship Id="rId3" Type="http://schemas.openxmlformats.org/officeDocument/2006/relationships/image" Target="../media/image13.jp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jpg"/><Relationship Id="rId2" Type="http://schemas.openxmlformats.org/officeDocument/2006/relationships/notesSlide" Target="../notesSlides/notesSlide3.xml"/><Relationship Id="rId16"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jp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jp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45.jpg"/><Relationship Id="rId26" Type="http://schemas.openxmlformats.org/officeDocument/2006/relationships/image" Target="../media/image53.png"/><Relationship Id="rId39" Type="http://schemas.openxmlformats.org/officeDocument/2006/relationships/image" Target="../media/image66.png"/><Relationship Id="rId21" Type="http://schemas.openxmlformats.org/officeDocument/2006/relationships/image" Target="../media/image48.png"/><Relationship Id="rId34" Type="http://schemas.openxmlformats.org/officeDocument/2006/relationships/image" Target="../media/image61.jpg"/><Relationship Id="rId42" Type="http://schemas.openxmlformats.org/officeDocument/2006/relationships/image" Target="../media/image69.png"/><Relationship Id="rId7"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jpg"/><Relationship Id="rId41" Type="http://schemas.openxmlformats.org/officeDocument/2006/relationships/image" Target="../media/image68.png"/><Relationship Id="rId1" Type="http://schemas.openxmlformats.org/officeDocument/2006/relationships/slideLayout" Target="../slideLayouts/slideLayout9.xml"/><Relationship Id="rId6" Type="http://schemas.openxmlformats.org/officeDocument/2006/relationships/image" Target="../media/image33.jpg"/><Relationship Id="rId11" Type="http://schemas.openxmlformats.org/officeDocument/2006/relationships/image" Target="../media/image38.jpg"/><Relationship Id="rId24" Type="http://schemas.openxmlformats.org/officeDocument/2006/relationships/image" Target="../media/image51.jpg"/><Relationship Id="rId32" Type="http://schemas.openxmlformats.org/officeDocument/2006/relationships/image" Target="../media/image59.jpg"/><Relationship Id="rId37" Type="http://schemas.openxmlformats.org/officeDocument/2006/relationships/image" Target="../media/image64.png"/><Relationship Id="rId40" Type="http://schemas.openxmlformats.org/officeDocument/2006/relationships/image" Target="../media/image67.png"/><Relationship Id="rId5" Type="http://schemas.openxmlformats.org/officeDocument/2006/relationships/image" Target="../media/image32.jpg"/><Relationship Id="rId15" Type="http://schemas.openxmlformats.org/officeDocument/2006/relationships/image" Target="../media/image42.png"/><Relationship Id="rId23" Type="http://schemas.openxmlformats.org/officeDocument/2006/relationships/image" Target="../media/image50.jpg"/><Relationship Id="rId28" Type="http://schemas.openxmlformats.org/officeDocument/2006/relationships/image" Target="../media/image55.jpg"/><Relationship Id="rId36" Type="http://schemas.openxmlformats.org/officeDocument/2006/relationships/image" Target="../media/image63.png"/><Relationship Id="rId10" Type="http://schemas.openxmlformats.org/officeDocument/2006/relationships/image" Target="../media/image37.jpg"/><Relationship Id="rId19" Type="http://schemas.openxmlformats.org/officeDocument/2006/relationships/image" Target="../media/image46.png"/><Relationship Id="rId31" Type="http://schemas.openxmlformats.org/officeDocument/2006/relationships/image" Target="../media/image58.png"/><Relationship Id="rId4" Type="http://schemas.openxmlformats.org/officeDocument/2006/relationships/image" Target="../media/image31.jp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jpg"/><Relationship Id="rId27" Type="http://schemas.openxmlformats.org/officeDocument/2006/relationships/image" Target="../media/image54.jpg"/><Relationship Id="rId30" Type="http://schemas.openxmlformats.org/officeDocument/2006/relationships/image" Target="../media/image57.png"/><Relationship Id="rId35" Type="http://schemas.openxmlformats.org/officeDocument/2006/relationships/image" Target="../media/image62.png"/><Relationship Id="rId8" Type="http://schemas.openxmlformats.org/officeDocument/2006/relationships/image" Target="../media/image35.jpg"/><Relationship Id="rId3" Type="http://schemas.openxmlformats.org/officeDocument/2006/relationships/image" Target="../media/image30.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33" Type="http://schemas.openxmlformats.org/officeDocument/2006/relationships/image" Target="../media/image60.png"/><Relationship Id="rId38"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0KyNA-ptBg8" TargetMode="External"/><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hyperlink" Target="https://youtu.be/0KyNA-ptBg8" TargetMode="External"/><Relationship Id="rId4" Type="http://schemas.openxmlformats.org/officeDocument/2006/relationships/image" Target="../media/image74.jpg"/></Relationships>
</file>

<file path=ppt/slides/_rels/slide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jpg"/><Relationship Id="rId4" Type="http://schemas.openxmlformats.org/officeDocument/2006/relationships/image" Target="../media/image76.png"/><Relationship Id="rId9"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5.jpg"/></Relationships>
</file>

<file path=ppt/slides/_rels/slide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4"/>
          <p:cNvSpPr/>
          <p:nvPr/>
        </p:nvSpPr>
        <p:spPr>
          <a:xfrm>
            <a:off x="0" y="0"/>
            <a:ext cx="9144000" cy="5143500"/>
          </a:xfrm>
          <a:prstGeom prst="rect">
            <a:avLst/>
          </a:prstGeom>
          <a:gradFill>
            <a:gsLst>
              <a:gs pos="0">
                <a:srgbClr val="1DA1E4"/>
              </a:gs>
              <a:gs pos="100000">
                <a:srgbClr val="0D82C3"/>
              </a:gs>
            </a:gsLst>
            <a:lin ang="1890073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grpSp>
        <p:nvGrpSpPr>
          <p:cNvPr id="338" name="Google Shape;338;p54"/>
          <p:cNvGrpSpPr/>
          <p:nvPr/>
        </p:nvGrpSpPr>
        <p:grpSpPr>
          <a:xfrm>
            <a:off x="2656413" y="398628"/>
            <a:ext cx="3509300" cy="2466042"/>
            <a:chOff x="372925" y="1159025"/>
            <a:chExt cx="4046702" cy="2829003"/>
          </a:xfrm>
        </p:grpSpPr>
        <p:pic>
          <p:nvPicPr>
            <p:cNvPr id="339" name="Google Shape;339;p54"/>
            <p:cNvPicPr preferRelativeResize="0"/>
            <p:nvPr/>
          </p:nvPicPr>
          <p:blipFill rotWithShape="1">
            <a:blip r:embed="rId3">
              <a:alphaModFix/>
            </a:blip>
            <a:srcRect b="17600"/>
            <a:stretch/>
          </p:blipFill>
          <p:spPr>
            <a:xfrm>
              <a:off x="372975" y="1159025"/>
              <a:ext cx="4046652" cy="2328100"/>
            </a:xfrm>
            <a:prstGeom prst="rect">
              <a:avLst/>
            </a:prstGeom>
            <a:noFill/>
            <a:ln>
              <a:noFill/>
            </a:ln>
          </p:spPr>
        </p:pic>
        <p:pic>
          <p:nvPicPr>
            <p:cNvPr id="340" name="Google Shape;340;p54"/>
            <p:cNvPicPr preferRelativeResize="0"/>
            <p:nvPr/>
          </p:nvPicPr>
          <p:blipFill rotWithShape="1">
            <a:blip r:embed="rId4">
              <a:alphaModFix/>
            </a:blip>
            <a:srcRect t="55801"/>
            <a:stretch/>
          </p:blipFill>
          <p:spPr>
            <a:xfrm>
              <a:off x="372925" y="2739204"/>
              <a:ext cx="4046652" cy="1248824"/>
            </a:xfrm>
            <a:prstGeom prst="rect">
              <a:avLst/>
            </a:prstGeom>
            <a:noFill/>
            <a:ln>
              <a:noFill/>
            </a:ln>
          </p:spPr>
        </p:pic>
      </p:grpSp>
      <p:sp>
        <p:nvSpPr>
          <p:cNvPr id="341" name="Google Shape;341;p54"/>
          <p:cNvSpPr txBox="1"/>
          <p:nvPr/>
        </p:nvSpPr>
        <p:spPr>
          <a:xfrm>
            <a:off x="1422550" y="3411650"/>
            <a:ext cx="64848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900" b="1">
                <a:solidFill>
                  <a:schemeClr val="lt1"/>
                </a:solidFill>
                <a:latin typeface="Roboto"/>
                <a:ea typeface="Roboto"/>
                <a:cs typeface="Roboto"/>
                <a:sym typeface="Roboto"/>
              </a:rPr>
              <a:t>Présentation DREAL Centre-Val de Loire - 30 juin 2023</a:t>
            </a:r>
            <a:endParaRPr sz="1900" b="1">
              <a:solidFill>
                <a:schemeClr val="lt1"/>
              </a:solidFill>
              <a:latin typeface="Roboto"/>
              <a:ea typeface="Roboto"/>
              <a:cs typeface="Roboto"/>
              <a:sym typeface="Roboto"/>
            </a:endParaRPr>
          </a:p>
          <a:p>
            <a:pPr marL="0" lvl="0" indent="0" algn="ctr" rtl="0">
              <a:spcBef>
                <a:spcPts val="0"/>
              </a:spcBef>
              <a:spcAft>
                <a:spcPts val="0"/>
              </a:spcAft>
              <a:buNone/>
            </a:pPr>
            <a:endParaRPr b="1">
              <a:solidFill>
                <a:schemeClr val="lt1"/>
              </a:solidFill>
              <a:latin typeface="Roboto"/>
              <a:ea typeface="Roboto"/>
              <a:cs typeface="Roboto"/>
              <a:sym typeface="Roboto"/>
            </a:endParaRPr>
          </a:p>
          <a:p>
            <a:pPr marL="0" lvl="0" indent="0" algn="ctr" rtl="0">
              <a:spcBef>
                <a:spcPts val="0"/>
              </a:spcBef>
              <a:spcAft>
                <a:spcPts val="0"/>
              </a:spcAft>
              <a:buNone/>
            </a:pPr>
            <a:r>
              <a:rPr lang="fr" b="1">
                <a:solidFill>
                  <a:schemeClr val="lt1"/>
                </a:solidFill>
                <a:latin typeface="Roboto"/>
                <a:ea typeface="Roboto"/>
                <a:cs typeface="Roboto"/>
                <a:sym typeface="Roboto"/>
              </a:rPr>
              <a:t>Contact : Harald Condé Piquer - harald@ecov.fr</a:t>
            </a:r>
            <a:endParaRPr b="1">
              <a:solidFill>
                <a:schemeClr val="lt1"/>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63"/>
          <p:cNvPicPr preferRelativeResize="0"/>
          <p:nvPr/>
        </p:nvPicPr>
        <p:blipFill>
          <a:blip r:embed="rId3">
            <a:alphaModFix/>
          </a:blip>
          <a:stretch>
            <a:fillRect/>
          </a:stretch>
        </p:blipFill>
        <p:spPr>
          <a:xfrm>
            <a:off x="364200" y="1898950"/>
            <a:ext cx="4207800" cy="2526000"/>
          </a:xfrm>
          <a:prstGeom prst="roundRect">
            <a:avLst>
              <a:gd name="adj" fmla="val 6956"/>
            </a:avLst>
          </a:prstGeom>
          <a:noFill/>
          <a:ln>
            <a:noFill/>
          </a:ln>
          <a:effectLst>
            <a:outerShdw dist="95250" dir="2400000" algn="bl" rotWithShape="0">
              <a:srgbClr val="FBBD2B"/>
            </a:outerShdw>
          </a:effectLst>
        </p:spPr>
      </p:pic>
      <p:sp>
        <p:nvSpPr>
          <p:cNvPr id="547" name="Google Shape;547;p63"/>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Lignes sur des axes pénétrants d’agglomérations</a:t>
            </a:r>
            <a:endParaRPr/>
          </a:p>
        </p:txBody>
      </p:sp>
      <p:pic>
        <p:nvPicPr>
          <p:cNvPr id="548" name="Google Shape;548;p63"/>
          <p:cNvPicPr preferRelativeResize="0"/>
          <p:nvPr/>
        </p:nvPicPr>
        <p:blipFill rotWithShape="1">
          <a:blip r:embed="rId4">
            <a:alphaModFix/>
          </a:blip>
          <a:srcRect/>
          <a:stretch/>
        </p:blipFill>
        <p:spPr>
          <a:xfrm>
            <a:off x="5019401" y="1617024"/>
            <a:ext cx="3715500" cy="2883300"/>
          </a:xfrm>
          <a:prstGeom prst="roundRect">
            <a:avLst>
              <a:gd name="adj" fmla="val 6146"/>
            </a:avLst>
          </a:prstGeom>
          <a:noFill/>
          <a:ln>
            <a:noFill/>
          </a:ln>
          <a:effectLst>
            <a:outerShdw dist="95250" dir="2400000" algn="bl" rotWithShape="0">
              <a:srgbClr val="FBBD2B"/>
            </a:outerShdw>
          </a:effectLst>
        </p:spPr>
      </p:pic>
      <p:sp>
        <p:nvSpPr>
          <p:cNvPr id="549" name="Google Shape;549;p63"/>
          <p:cNvSpPr txBox="1"/>
          <p:nvPr/>
        </p:nvSpPr>
        <p:spPr>
          <a:xfrm>
            <a:off x="550575" y="946975"/>
            <a:ext cx="35163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fr" sz="1500">
                <a:solidFill>
                  <a:srgbClr val="0D82C3"/>
                </a:solidFill>
                <a:latin typeface="Exo 2 Light"/>
                <a:ea typeface="Exo 2 Light"/>
                <a:cs typeface="Exo 2 Light"/>
                <a:sym typeface="Exo 2 Light"/>
              </a:rPr>
              <a:t>Lane Bourgoin - Lyon</a:t>
            </a:r>
            <a:endParaRPr sz="1500">
              <a:solidFill>
                <a:srgbClr val="0D82C3"/>
              </a:solidFill>
              <a:latin typeface="Exo 2 Light"/>
              <a:ea typeface="Exo 2 Light"/>
              <a:cs typeface="Exo 2 Light"/>
              <a:sym typeface="Exo 2 Light"/>
            </a:endParaRPr>
          </a:p>
        </p:txBody>
      </p:sp>
      <p:sp>
        <p:nvSpPr>
          <p:cNvPr id="550" name="Google Shape;550;p63"/>
          <p:cNvSpPr txBox="1">
            <a:spLocks noGrp="1"/>
          </p:cNvSpPr>
          <p:nvPr>
            <p:ph type="subTitle" idx="4294967295"/>
          </p:nvPr>
        </p:nvSpPr>
        <p:spPr>
          <a:xfrm>
            <a:off x="5119000" y="946975"/>
            <a:ext cx="35163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fr" sz="1500">
                <a:solidFill>
                  <a:srgbClr val="0D82C3"/>
                </a:solidFill>
                <a:latin typeface="Exo 2 Light"/>
                <a:ea typeface="Exo 2 Light"/>
                <a:cs typeface="Exo 2 Light"/>
                <a:sym typeface="Exo 2 Light"/>
              </a:rPr>
              <a:t>M covoit’ Lignes + région Grenobloise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85"/>
          <p:cNvSpPr/>
          <p:nvPr/>
        </p:nvSpPr>
        <p:spPr>
          <a:xfrm>
            <a:off x="6527500" y="2759862"/>
            <a:ext cx="1501500" cy="395700"/>
          </a:xfrm>
          <a:prstGeom prst="roundRect">
            <a:avLst>
              <a:gd name="adj" fmla="val 10894"/>
            </a:avLst>
          </a:prstGeom>
          <a:solidFill>
            <a:srgbClr val="FBBD2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b="1">
                <a:solidFill>
                  <a:schemeClr val="lt1"/>
                </a:solidFill>
              </a:rPr>
              <a:t>   </a:t>
            </a:r>
            <a:r>
              <a:rPr lang="fr" b="1">
                <a:solidFill>
                  <a:schemeClr val="lt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Lire la vidéo</a:t>
            </a:r>
            <a:endParaRPr b="1">
              <a:solidFill>
                <a:schemeClr val="lt1"/>
              </a:solidFill>
              <a:latin typeface="Calibri"/>
              <a:ea typeface="Calibri"/>
              <a:cs typeface="Calibri"/>
              <a:sym typeface="Calibri"/>
            </a:endParaRPr>
          </a:p>
        </p:txBody>
      </p:sp>
      <p:sp>
        <p:nvSpPr>
          <p:cNvPr id="787" name="Google Shape;787;p85"/>
          <p:cNvSpPr/>
          <p:nvPr/>
        </p:nvSpPr>
        <p:spPr>
          <a:xfrm rot="5400000">
            <a:off x="6595691" y="2876485"/>
            <a:ext cx="208500" cy="1623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5"/>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CoHNS : le report modal permis par la qualité de service</a:t>
            </a:r>
            <a:endParaRPr/>
          </a:p>
        </p:txBody>
      </p:sp>
      <p:pic>
        <p:nvPicPr>
          <p:cNvPr id="789" name="Google Shape;789;p85" descr="Dans une émission spéciale dédiée aux conséquences du conflit en Ukraine et à l’augmentation des prix du carburant, Capital revient sur le succès de nos lignes de covoiturage Lane entre Lyon et Bougoin-Jallieu.&#10;&#10;Elodie et Denis expliquent comment le service leur permet de réduire leurs frais de mobilité." title="M6 Capital : Lane, la solution de covoiturage pour réduire ses frais de déplacement">
            <a:hlinkClick r:id="rId4"/>
          </p:cNvPr>
          <p:cNvPicPr preferRelativeResize="0"/>
          <p:nvPr/>
        </p:nvPicPr>
        <p:blipFill>
          <a:blip r:embed="rId5">
            <a:alphaModFix/>
          </a:blip>
          <a:stretch>
            <a:fillRect/>
          </a:stretch>
        </p:blipFill>
        <p:spPr>
          <a:xfrm>
            <a:off x="863350" y="108382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9"/>
                                        </p:tgtEl>
                                        <p:attrNameLst>
                                          <p:attrName>style.visibility</p:attrName>
                                        </p:attrNameLst>
                                      </p:cBhvr>
                                      <p:to>
                                        <p:strVal val="visible"/>
                                      </p:to>
                                    </p:set>
                                    <p:animEffect transition="in" filter="fade">
                                      <p:cBhvr>
                                        <p:cTn id="7" dur="1000"/>
                                        <p:tgtEl>
                                          <p:spTgt spid="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64"/>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lt1"/>
                </a:solidFill>
              </a:rPr>
              <a:t>Lane : amorçage d’une démotorisation</a:t>
            </a:r>
            <a:endParaRPr sz="2200">
              <a:solidFill>
                <a:srgbClr val="FFFFFF"/>
              </a:solidFill>
              <a:latin typeface="Exo 2"/>
              <a:ea typeface="Exo 2"/>
              <a:cs typeface="Exo 2"/>
              <a:sym typeface="Exo 2"/>
            </a:endParaRPr>
          </a:p>
        </p:txBody>
      </p:sp>
      <p:pic>
        <p:nvPicPr>
          <p:cNvPr id="556" name="Google Shape;556;p64">
            <a:hlinkClick r:id="rId3"/>
          </p:cNvPr>
          <p:cNvPicPr preferRelativeResize="0"/>
          <p:nvPr/>
        </p:nvPicPr>
        <p:blipFill>
          <a:blip r:embed="rId4">
            <a:alphaModFix/>
          </a:blip>
          <a:stretch>
            <a:fillRect/>
          </a:stretch>
        </p:blipFill>
        <p:spPr>
          <a:xfrm>
            <a:off x="308200" y="1231275"/>
            <a:ext cx="4425951" cy="2422183"/>
          </a:xfrm>
          <a:prstGeom prst="rect">
            <a:avLst/>
          </a:prstGeom>
          <a:noFill/>
          <a:ln>
            <a:noFill/>
          </a:ln>
        </p:spPr>
      </p:pic>
      <p:sp>
        <p:nvSpPr>
          <p:cNvPr id="557" name="Google Shape;557;p64"/>
          <p:cNvSpPr txBox="1"/>
          <p:nvPr/>
        </p:nvSpPr>
        <p:spPr>
          <a:xfrm>
            <a:off x="308232" y="3856858"/>
            <a:ext cx="4425900" cy="5817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1000"/>
              </a:spcAft>
              <a:buNone/>
            </a:pPr>
            <a:r>
              <a:rPr lang="fr" sz="1200">
                <a:solidFill>
                  <a:srgbClr val="595959"/>
                </a:solidFill>
                <a:latin typeface="Roboto"/>
                <a:ea typeface="Roboto"/>
                <a:cs typeface="Roboto"/>
                <a:sym typeface="Roboto"/>
              </a:rPr>
              <a:t>“</a:t>
            </a:r>
            <a:r>
              <a:rPr lang="fr" sz="1200" i="1">
                <a:solidFill>
                  <a:srgbClr val="595959"/>
                </a:solidFill>
                <a:latin typeface="Roboto"/>
                <a:ea typeface="Roboto"/>
                <a:cs typeface="Roboto"/>
                <a:sym typeface="Roboto"/>
              </a:rPr>
              <a:t>J’ai pu revendre ma voiture grâce au service Lane</a:t>
            </a:r>
            <a:r>
              <a:rPr lang="fr" sz="1200">
                <a:solidFill>
                  <a:srgbClr val="595959"/>
                </a:solidFill>
                <a:latin typeface="Roboto"/>
                <a:ea typeface="Roboto"/>
                <a:cs typeface="Roboto"/>
                <a:sym typeface="Roboto"/>
              </a:rPr>
              <a:t>”, usagère, septembre 2021, sur BFM TV</a:t>
            </a:r>
            <a:endParaRPr sz="1200">
              <a:solidFill>
                <a:srgbClr val="595959"/>
              </a:solidFill>
              <a:latin typeface="Roboto"/>
              <a:ea typeface="Roboto"/>
              <a:cs typeface="Roboto"/>
              <a:sym typeface="Roboto"/>
            </a:endParaRPr>
          </a:p>
        </p:txBody>
      </p:sp>
      <p:sp>
        <p:nvSpPr>
          <p:cNvPr id="558" name="Google Shape;558;p64"/>
          <p:cNvSpPr txBox="1"/>
          <p:nvPr/>
        </p:nvSpPr>
        <p:spPr>
          <a:xfrm>
            <a:off x="4981601" y="1435350"/>
            <a:ext cx="4079100" cy="2272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fr" sz="3500" b="1">
                <a:solidFill>
                  <a:srgbClr val="FBBD2B"/>
                </a:solidFill>
                <a:latin typeface="Exo 2"/>
                <a:ea typeface="Exo 2"/>
                <a:cs typeface="Exo 2"/>
                <a:sym typeface="Exo 2"/>
              </a:rPr>
              <a:t>21 % </a:t>
            </a:r>
            <a:endParaRPr sz="3500" b="1">
              <a:solidFill>
                <a:srgbClr val="FBBD2B"/>
              </a:solidFill>
              <a:latin typeface="Exo 2"/>
              <a:ea typeface="Exo 2"/>
              <a:cs typeface="Exo 2"/>
              <a:sym typeface="Exo 2"/>
            </a:endParaRPr>
          </a:p>
          <a:p>
            <a:pPr marL="0" lvl="0" indent="0" algn="ctr" rtl="0">
              <a:spcBef>
                <a:spcPts val="1000"/>
              </a:spcBef>
              <a:spcAft>
                <a:spcPts val="0"/>
              </a:spcAft>
              <a:buClr>
                <a:schemeClr val="dk1"/>
              </a:buClr>
              <a:buSzPts val="1100"/>
              <a:buFont typeface="Arial"/>
              <a:buNone/>
            </a:pPr>
            <a:r>
              <a:rPr lang="fr" sz="1300">
                <a:solidFill>
                  <a:schemeClr val="dk2"/>
                </a:solidFill>
                <a:latin typeface="Roboto"/>
                <a:ea typeface="Roboto"/>
                <a:cs typeface="Roboto"/>
                <a:sym typeface="Roboto"/>
              </a:rPr>
              <a:t>des passagers de Lane ont renoncé à un véhicule</a:t>
            </a:r>
            <a:endParaRPr sz="3500" b="1">
              <a:solidFill>
                <a:srgbClr val="FBBD2B"/>
              </a:solidFill>
              <a:latin typeface="Exo 2"/>
              <a:ea typeface="Exo 2"/>
              <a:cs typeface="Exo 2"/>
              <a:sym typeface="Exo 2"/>
            </a:endParaRPr>
          </a:p>
          <a:p>
            <a:pPr marL="0" marR="0" lvl="0" indent="0" algn="ctr" rtl="0">
              <a:lnSpc>
                <a:spcPct val="100000"/>
              </a:lnSpc>
              <a:spcBef>
                <a:spcPts val="0"/>
              </a:spcBef>
              <a:spcAft>
                <a:spcPts val="0"/>
              </a:spcAft>
              <a:buNone/>
            </a:pPr>
            <a:endParaRPr sz="2300" b="1">
              <a:solidFill>
                <a:srgbClr val="FBBD2B"/>
              </a:solidFill>
              <a:latin typeface="Exo 2"/>
              <a:ea typeface="Exo 2"/>
              <a:cs typeface="Exo 2"/>
              <a:sym typeface="Exo 2"/>
            </a:endParaRPr>
          </a:p>
          <a:p>
            <a:pPr marL="0" lvl="0" indent="0" algn="ctr" rtl="0">
              <a:spcBef>
                <a:spcPts val="0"/>
              </a:spcBef>
              <a:spcAft>
                <a:spcPts val="0"/>
              </a:spcAft>
              <a:buNone/>
            </a:pPr>
            <a:r>
              <a:rPr lang="fr" sz="3500" b="1">
                <a:solidFill>
                  <a:srgbClr val="FBBD2B"/>
                </a:solidFill>
                <a:latin typeface="Exo 2"/>
                <a:ea typeface="Exo 2"/>
                <a:cs typeface="Exo 2"/>
                <a:sym typeface="Exo 2"/>
              </a:rPr>
              <a:t>21 % </a:t>
            </a:r>
            <a:endParaRPr sz="3500" b="1">
              <a:solidFill>
                <a:srgbClr val="FBBD2B"/>
              </a:solidFill>
              <a:latin typeface="Exo 2"/>
              <a:ea typeface="Exo 2"/>
              <a:cs typeface="Exo 2"/>
              <a:sym typeface="Exo 2"/>
            </a:endParaRPr>
          </a:p>
          <a:p>
            <a:pPr marL="0" lvl="0" indent="0" algn="ctr" rtl="0">
              <a:spcBef>
                <a:spcPts val="1000"/>
              </a:spcBef>
              <a:spcAft>
                <a:spcPts val="0"/>
              </a:spcAft>
              <a:buNone/>
            </a:pPr>
            <a:r>
              <a:rPr lang="fr" sz="1300">
                <a:solidFill>
                  <a:schemeClr val="dk2"/>
                </a:solidFill>
                <a:latin typeface="Roboto"/>
                <a:ea typeface="Roboto"/>
                <a:cs typeface="Roboto"/>
                <a:sym typeface="Roboto"/>
              </a:rPr>
              <a:t>l’envisagent</a:t>
            </a:r>
            <a:endParaRPr sz="3500" b="1">
              <a:solidFill>
                <a:srgbClr val="FBBD2B"/>
              </a:solidFill>
              <a:latin typeface="Exo 2"/>
              <a:ea typeface="Exo 2"/>
              <a:cs typeface="Exo 2"/>
              <a:sym typeface="Exo 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5"/>
          <p:cNvSpPr txBox="1">
            <a:spLocks noGrp="1"/>
          </p:cNvSpPr>
          <p:nvPr>
            <p:ph type="title"/>
          </p:nvPr>
        </p:nvSpPr>
        <p:spPr>
          <a:xfrm>
            <a:off x="1360000" y="177925"/>
            <a:ext cx="7602000" cy="58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lt1"/>
                </a:solidFill>
              </a:rPr>
              <a:t>Lignes en dessertes de villes médianes et zones d’activité</a:t>
            </a:r>
            <a:endParaRPr sz="2200">
              <a:latin typeface="Exo 2"/>
              <a:ea typeface="Exo 2"/>
              <a:cs typeface="Exo 2"/>
              <a:sym typeface="Exo 2"/>
            </a:endParaRPr>
          </a:p>
        </p:txBody>
      </p:sp>
      <p:pic>
        <p:nvPicPr>
          <p:cNvPr id="564" name="Google Shape;564;p65"/>
          <p:cNvPicPr preferRelativeResize="0"/>
          <p:nvPr/>
        </p:nvPicPr>
        <p:blipFill>
          <a:blip r:embed="rId3">
            <a:alphaModFix/>
          </a:blip>
          <a:stretch>
            <a:fillRect/>
          </a:stretch>
        </p:blipFill>
        <p:spPr>
          <a:xfrm>
            <a:off x="500175" y="2135425"/>
            <a:ext cx="3944100" cy="2365200"/>
          </a:xfrm>
          <a:prstGeom prst="roundRect">
            <a:avLst>
              <a:gd name="adj" fmla="val 16667"/>
            </a:avLst>
          </a:prstGeom>
          <a:noFill/>
          <a:ln>
            <a:noFill/>
          </a:ln>
          <a:effectLst>
            <a:outerShdw dist="95250" dir="2400000" algn="bl" rotWithShape="0">
              <a:srgbClr val="FBBD2B"/>
            </a:outerShdw>
          </a:effectLst>
        </p:spPr>
      </p:pic>
      <p:sp>
        <p:nvSpPr>
          <p:cNvPr id="565" name="Google Shape;565;p65"/>
          <p:cNvSpPr txBox="1"/>
          <p:nvPr/>
        </p:nvSpPr>
        <p:spPr>
          <a:xfrm>
            <a:off x="550575" y="1175575"/>
            <a:ext cx="35163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fr" sz="1500">
                <a:solidFill>
                  <a:srgbClr val="0D82C3"/>
                </a:solidFill>
                <a:latin typeface="Exo 2 Light"/>
                <a:ea typeface="Exo 2 Light"/>
                <a:cs typeface="Exo 2 Light"/>
                <a:sym typeface="Exo 2 Light"/>
              </a:rPr>
              <a:t>Desserte des communes de la vallée et de la gare de Colmar</a:t>
            </a:r>
            <a:endParaRPr sz="1500">
              <a:solidFill>
                <a:srgbClr val="0D82C3"/>
              </a:solidFill>
              <a:latin typeface="Exo 2 Light"/>
              <a:ea typeface="Exo 2 Light"/>
              <a:cs typeface="Exo 2 Light"/>
              <a:sym typeface="Exo 2 Light"/>
            </a:endParaRPr>
          </a:p>
        </p:txBody>
      </p:sp>
      <p:pic>
        <p:nvPicPr>
          <p:cNvPr id="566" name="Google Shape;566;p65"/>
          <p:cNvPicPr preferRelativeResize="0"/>
          <p:nvPr/>
        </p:nvPicPr>
        <p:blipFill rotWithShape="1">
          <a:blip r:embed="rId4">
            <a:alphaModFix/>
          </a:blip>
          <a:srcRect l="20306"/>
          <a:stretch/>
        </p:blipFill>
        <p:spPr>
          <a:xfrm>
            <a:off x="5207800" y="2075475"/>
            <a:ext cx="3427500" cy="2570400"/>
          </a:xfrm>
          <a:prstGeom prst="roundRect">
            <a:avLst>
              <a:gd name="adj" fmla="val 6263"/>
            </a:avLst>
          </a:prstGeom>
          <a:noFill/>
          <a:ln>
            <a:noFill/>
          </a:ln>
          <a:effectLst>
            <a:outerShdw dist="95250" dir="2400000" algn="bl" rotWithShape="0">
              <a:srgbClr val="67BC9E"/>
            </a:outerShdw>
          </a:effectLst>
        </p:spPr>
      </p:pic>
      <p:sp>
        <p:nvSpPr>
          <p:cNvPr id="567" name="Google Shape;567;p65"/>
          <p:cNvSpPr txBox="1">
            <a:spLocks noGrp="1"/>
          </p:cNvSpPr>
          <p:nvPr>
            <p:ph type="subTitle" idx="4294967295"/>
          </p:nvPr>
        </p:nvSpPr>
        <p:spPr>
          <a:xfrm>
            <a:off x="5119000" y="1175575"/>
            <a:ext cx="35163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fr" sz="1500">
                <a:solidFill>
                  <a:srgbClr val="0D82C3"/>
                </a:solidFill>
                <a:latin typeface="Exo 2 Light"/>
                <a:ea typeface="Exo 2 Light"/>
                <a:cs typeface="Exo 2 Light"/>
                <a:sym typeface="Exo 2 Light"/>
              </a:rPr>
              <a:t>Desserte d’une zone d’activité rurale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66" descr="Résultat de recherche d'images pour &quot;inauguration bornes Vercors covoiturage&quot;"/>
          <p:cNvPicPr preferRelativeResize="0"/>
          <p:nvPr/>
        </p:nvPicPr>
        <p:blipFill rotWithShape="1">
          <a:blip r:embed="rId3">
            <a:alphaModFix/>
          </a:blip>
          <a:srcRect r="1516"/>
          <a:stretch/>
        </p:blipFill>
        <p:spPr>
          <a:xfrm>
            <a:off x="4333275" y="1594375"/>
            <a:ext cx="3973200" cy="2784900"/>
          </a:xfrm>
          <a:prstGeom prst="roundRect">
            <a:avLst>
              <a:gd name="adj" fmla="val 5131"/>
            </a:avLst>
          </a:prstGeom>
          <a:noFill/>
          <a:ln>
            <a:noFill/>
          </a:ln>
          <a:effectLst>
            <a:outerShdw dist="95250" dir="2400000" algn="bl" rotWithShape="0">
              <a:srgbClr val="AA87BD"/>
            </a:outerShdw>
          </a:effectLst>
        </p:spPr>
      </p:pic>
      <p:pic>
        <p:nvPicPr>
          <p:cNvPr id="573" name="Google Shape;573;p66" descr="Résultat de recherche d'images pour &quot;inauguration bornes Vercors covoiturage&quot;"/>
          <p:cNvPicPr preferRelativeResize="0"/>
          <p:nvPr/>
        </p:nvPicPr>
        <p:blipFill rotWithShape="1">
          <a:blip r:embed="rId4">
            <a:alphaModFix/>
          </a:blip>
          <a:srcRect l="3484"/>
          <a:stretch/>
        </p:blipFill>
        <p:spPr>
          <a:xfrm>
            <a:off x="4325031" y="3492055"/>
            <a:ext cx="1200300" cy="845100"/>
          </a:xfrm>
          <a:prstGeom prst="roundRect">
            <a:avLst>
              <a:gd name="adj" fmla="val 6948"/>
            </a:avLst>
          </a:prstGeom>
          <a:noFill/>
          <a:ln w="38100" cap="rnd" cmpd="sng">
            <a:solidFill>
              <a:srgbClr val="FFFFFF"/>
            </a:solidFill>
            <a:prstDash val="solid"/>
            <a:round/>
            <a:headEnd type="none" w="sm" len="sm"/>
            <a:tailEnd type="none" w="sm" len="sm"/>
          </a:ln>
        </p:spPr>
      </p:pic>
      <p:sp>
        <p:nvSpPr>
          <p:cNvPr id="574" name="Google Shape;574;p66"/>
          <p:cNvSpPr/>
          <p:nvPr/>
        </p:nvSpPr>
        <p:spPr>
          <a:xfrm>
            <a:off x="6390313" y="2490153"/>
            <a:ext cx="313200" cy="297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5" name="Google Shape;575;p66"/>
          <p:cNvCxnSpPr/>
          <p:nvPr/>
        </p:nvCxnSpPr>
        <p:spPr>
          <a:xfrm flipH="1">
            <a:off x="5292513" y="2728478"/>
            <a:ext cx="1157400" cy="1082400"/>
          </a:xfrm>
          <a:prstGeom prst="straightConnector1">
            <a:avLst/>
          </a:prstGeom>
          <a:noFill/>
          <a:ln w="28575" cap="flat" cmpd="sng">
            <a:solidFill>
              <a:srgbClr val="FF0000"/>
            </a:solidFill>
            <a:prstDash val="solid"/>
            <a:round/>
            <a:headEnd type="none" w="med" len="med"/>
            <a:tailEnd type="triangle" w="med" len="med"/>
          </a:ln>
        </p:spPr>
      </p:cxnSp>
      <p:sp>
        <p:nvSpPr>
          <p:cNvPr id="576" name="Google Shape;576;p66"/>
          <p:cNvSpPr/>
          <p:nvPr/>
        </p:nvSpPr>
        <p:spPr>
          <a:xfrm>
            <a:off x="9101038" y="1181227"/>
            <a:ext cx="3146700" cy="3754200"/>
          </a:xfrm>
          <a:prstGeom prst="roundRect">
            <a:avLst>
              <a:gd name="adj" fmla="val 3392"/>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000"/>
              </a:spcAft>
              <a:buNone/>
            </a:pPr>
            <a:endParaRPr sz="1500" b="1">
              <a:solidFill>
                <a:schemeClr val="dk1"/>
              </a:solidFill>
              <a:latin typeface="Calibri"/>
              <a:ea typeface="Calibri"/>
              <a:cs typeface="Calibri"/>
              <a:sym typeface="Calibri"/>
            </a:endParaRPr>
          </a:p>
        </p:txBody>
      </p:sp>
      <p:sp>
        <p:nvSpPr>
          <p:cNvPr id="577" name="Google Shape;577;p66"/>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Lignes de covoiturage spontané</a:t>
            </a:r>
            <a:endParaRPr/>
          </a:p>
        </p:txBody>
      </p:sp>
      <p:sp>
        <p:nvSpPr>
          <p:cNvPr id="578" name="Google Shape;578;p66"/>
          <p:cNvSpPr txBox="1">
            <a:spLocks noGrp="1"/>
          </p:cNvSpPr>
          <p:nvPr>
            <p:ph type="body" idx="2"/>
          </p:nvPr>
        </p:nvSpPr>
        <p:spPr>
          <a:xfrm>
            <a:off x="508000" y="2009125"/>
            <a:ext cx="3338875" cy="2697000"/>
          </a:xfrm>
          <a:prstGeom prst="rect">
            <a:avLst/>
          </a:prstGeom>
        </p:spPr>
        <p:txBody>
          <a:bodyPr spcFirstLastPara="1" wrap="square" lIns="91425" tIns="91425" rIns="91425" bIns="91425" anchor="t" anchorCtr="0">
            <a:noAutofit/>
          </a:bodyPr>
          <a:lstStyle/>
          <a:p>
            <a:pPr marL="146050" lvl="0" indent="0" algn="just" rtl="0">
              <a:spcBef>
                <a:spcPts val="0"/>
              </a:spcBef>
              <a:spcAft>
                <a:spcPts val="0"/>
              </a:spcAft>
              <a:buClr>
                <a:srgbClr val="595959"/>
              </a:buClr>
              <a:buSzPts val="1300"/>
              <a:buNone/>
            </a:pPr>
            <a:r>
              <a:rPr lang="fr" b="1" dirty="0">
                <a:solidFill>
                  <a:srgbClr val="595959"/>
                </a:solidFill>
                <a:latin typeface="Roboto Medium"/>
                <a:ea typeface="Roboto Medium"/>
                <a:cs typeface="Roboto Medium"/>
                <a:sym typeface="Roboto Medium"/>
              </a:rPr>
              <a:t>Un service simple </a:t>
            </a:r>
          </a:p>
          <a:p>
            <a:pPr marL="146050" lvl="0" indent="0" algn="just" rtl="0">
              <a:spcBef>
                <a:spcPts val="0"/>
              </a:spcBef>
              <a:spcAft>
                <a:spcPts val="0"/>
              </a:spcAft>
              <a:buClr>
                <a:srgbClr val="595959"/>
              </a:buClr>
              <a:buSzPts val="1300"/>
              <a:buNone/>
            </a:pPr>
            <a:endParaRPr lang="fr" dirty="0">
              <a:solidFill>
                <a:srgbClr val="595959"/>
              </a:solidFill>
              <a:latin typeface="Roboto Medium"/>
              <a:ea typeface="Roboto Medium"/>
              <a:sym typeface="Roboto Medium"/>
            </a:endParaRPr>
          </a:p>
          <a:p>
            <a:pPr marL="146050" lvl="0" indent="0" algn="just" rtl="0">
              <a:spcBef>
                <a:spcPts val="0"/>
              </a:spcBef>
              <a:spcAft>
                <a:spcPts val="0"/>
              </a:spcAft>
              <a:buClr>
                <a:srgbClr val="595959"/>
              </a:buClr>
              <a:buSzPts val="1300"/>
              <a:buNone/>
            </a:pPr>
            <a:r>
              <a:rPr lang="fr" dirty="0">
                <a:solidFill>
                  <a:srgbClr val="595959"/>
                </a:solidFill>
              </a:rPr>
              <a:t>Panneaux lumineux activables depuis un boîtier connecté</a:t>
            </a:r>
          </a:p>
          <a:p>
            <a:pPr marL="146050" lvl="0" indent="0" algn="just" rtl="0">
              <a:spcBef>
                <a:spcPts val="0"/>
              </a:spcBef>
              <a:spcAft>
                <a:spcPts val="0"/>
              </a:spcAft>
              <a:buClr>
                <a:srgbClr val="595959"/>
              </a:buClr>
              <a:buSzPts val="1300"/>
              <a:buNone/>
            </a:pPr>
            <a:endParaRPr lang="fr" dirty="0">
              <a:solidFill>
                <a:srgbClr val="595959"/>
              </a:solidFill>
              <a:latin typeface="Roboto Medium"/>
              <a:ea typeface="Roboto Medium"/>
              <a:cs typeface="Roboto Medium"/>
              <a:sym typeface="Roboto Medium"/>
            </a:endParaRPr>
          </a:p>
          <a:p>
            <a:pPr marL="146050" lvl="0" indent="0" algn="just" rtl="0">
              <a:spcBef>
                <a:spcPts val="0"/>
              </a:spcBef>
              <a:spcAft>
                <a:spcPts val="0"/>
              </a:spcAft>
              <a:buClr>
                <a:srgbClr val="595959"/>
              </a:buClr>
              <a:buSzPts val="1300"/>
              <a:buNone/>
            </a:pPr>
            <a:r>
              <a:rPr lang="fr" b="1" dirty="0">
                <a:solidFill>
                  <a:srgbClr val="595959"/>
                </a:solidFill>
                <a:latin typeface="Roboto Medium"/>
                <a:ea typeface="Roboto Medium"/>
                <a:cs typeface="Roboto Medium"/>
                <a:sym typeface="Roboto Medium"/>
              </a:rPr>
              <a:t>Un service accessible à tous</a:t>
            </a:r>
          </a:p>
          <a:p>
            <a:pPr marL="146050" lvl="0" indent="0" algn="just" rtl="0">
              <a:spcBef>
                <a:spcPts val="0"/>
              </a:spcBef>
              <a:spcAft>
                <a:spcPts val="0"/>
              </a:spcAft>
              <a:buClr>
                <a:srgbClr val="595959"/>
              </a:buClr>
              <a:buSzPts val="1300"/>
              <a:buNone/>
            </a:pPr>
            <a:endParaRPr lang="fr" b="1" dirty="0">
              <a:solidFill>
                <a:srgbClr val="595959"/>
              </a:solidFill>
              <a:latin typeface="Roboto Medium"/>
              <a:ea typeface="Roboto Medium"/>
              <a:sym typeface="Roboto Medium"/>
            </a:endParaRPr>
          </a:p>
          <a:p>
            <a:pPr marL="146050" lvl="0" indent="0" algn="just" rtl="0">
              <a:spcBef>
                <a:spcPts val="0"/>
              </a:spcBef>
              <a:spcAft>
                <a:spcPts val="0"/>
              </a:spcAft>
              <a:buClr>
                <a:srgbClr val="595959"/>
              </a:buClr>
              <a:buSzPts val="1300"/>
              <a:buNone/>
            </a:pPr>
            <a:r>
              <a:rPr lang="fr" dirty="0"/>
              <a:t>Pas besoin d’un smartphone</a:t>
            </a:r>
          </a:p>
          <a:p>
            <a:pPr marL="146050" lvl="0" indent="0" algn="just" rtl="0">
              <a:spcBef>
                <a:spcPts val="0"/>
              </a:spcBef>
              <a:spcAft>
                <a:spcPts val="0"/>
              </a:spcAft>
              <a:buClr>
                <a:srgbClr val="595959"/>
              </a:buClr>
              <a:buSzPts val="1300"/>
              <a:buNone/>
            </a:pPr>
            <a:endParaRPr lang="fr" dirty="0">
              <a:solidFill>
                <a:srgbClr val="595959"/>
              </a:solidFill>
              <a:latin typeface="Roboto Medium"/>
              <a:ea typeface="Roboto Medium"/>
              <a:cs typeface="Roboto Medium"/>
              <a:sym typeface="Roboto Medium"/>
            </a:endParaRPr>
          </a:p>
          <a:p>
            <a:pPr marL="146050" lvl="0" indent="0" algn="just" rtl="0">
              <a:spcBef>
                <a:spcPts val="0"/>
              </a:spcBef>
              <a:spcAft>
                <a:spcPts val="0"/>
              </a:spcAft>
              <a:buClr>
                <a:srgbClr val="595959"/>
              </a:buClr>
              <a:buSzPts val="1300"/>
              <a:buNone/>
            </a:pPr>
            <a:r>
              <a:rPr lang="fr" b="1" dirty="0">
                <a:solidFill>
                  <a:srgbClr val="595959"/>
                </a:solidFill>
                <a:latin typeface="Roboto Medium"/>
                <a:ea typeface="Roboto Medium"/>
                <a:cs typeface="Roboto Medium"/>
                <a:sym typeface="Roboto Medium"/>
              </a:rPr>
              <a:t>Un service solidaire</a:t>
            </a:r>
          </a:p>
          <a:p>
            <a:pPr marL="146050" lvl="0" indent="0" algn="just" rtl="0">
              <a:spcBef>
                <a:spcPts val="0"/>
              </a:spcBef>
              <a:spcAft>
                <a:spcPts val="0"/>
              </a:spcAft>
              <a:buClr>
                <a:srgbClr val="595959"/>
              </a:buClr>
              <a:buSzPts val="1300"/>
              <a:buNone/>
            </a:pPr>
            <a:endParaRPr lang="fr" b="1" dirty="0">
              <a:solidFill>
                <a:srgbClr val="595959"/>
              </a:solidFill>
              <a:latin typeface="Roboto Medium"/>
              <a:ea typeface="Roboto Medium"/>
              <a:sym typeface="Roboto Medium"/>
            </a:endParaRPr>
          </a:p>
          <a:p>
            <a:pPr marL="146050" lvl="0" indent="0" algn="just" rtl="0">
              <a:spcBef>
                <a:spcPts val="0"/>
              </a:spcBef>
              <a:spcAft>
                <a:spcPts val="0"/>
              </a:spcAft>
              <a:buClr>
                <a:srgbClr val="595959"/>
              </a:buClr>
              <a:buSzPts val="1300"/>
              <a:buNone/>
            </a:pPr>
            <a:r>
              <a:rPr lang="fr" dirty="0">
                <a:solidFill>
                  <a:srgbClr val="595959"/>
                </a:solidFill>
              </a:rPr>
              <a:t>Pas de partage de frais</a:t>
            </a:r>
            <a:endParaRPr dirty="0">
              <a:solidFill>
                <a:srgbClr val="595959"/>
              </a:solidFill>
            </a:endParaRPr>
          </a:p>
        </p:txBody>
      </p:sp>
      <p:sp>
        <p:nvSpPr>
          <p:cNvPr id="579" name="Google Shape;579;p66"/>
          <p:cNvSpPr/>
          <p:nvPr/>
        </p:nvSpPr>
        <p:spPr>
          <a:xfrm>
            <a:off x="888900" y="1189725"/>
            <a:ext cx="822900" cy="297000"/>
          </a:xfrm>
          <a:prstGeom prst="roundRect">
            <a:avLst>
              <a:gd name="adj" fmla="val 16667"/>
            </a:avLst>
          </a:prstGeom>
          <a:solidFill>
            <a:srgbClr val="AA87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300">
                <a:solidFill>
                  <a:schemeClr val="lt1"/>
                </a:solidFill>
                <a:latin typeface="Exo 2"/>
                <a:ea typeface="Exo 2"/>
                <a:cs typeface="Exo 2"/>
                <a:sym typeface="Exo 2"/>
              </a:rPr>
              <a:t>Rural</a:t>
            </a:r>
            <a:endParaRPr sz="1300">
              <a:solidFill>
                <a:schemeClr val="lt1"/>
              </a:solidFill>
              <a:latin typeface="Exo 2"/>
              <a:ea typeface="Exo 2"/>
              <a:cs typeface="Exo 2"/>
              <a:sym typeface="Exo 2"/>
            </a:endParaRPr>
          </a:p>
        </p:txBody>
      </p:sp>
      <p:sp>
        <p:nvSpPr>
          <p:cNvPr id="580" name="Google Shape;580;p66"/>
          <p:cNvSpPr/>
          <p:nvPr/>
        </p:nvSpPr>
        <p:spPr>
          <a:xfrm>
            <a:off x="1822042" y="1189725"/>
            <a:ext cx="2292900" cy="297000"/>
          </a:xfrm>
          <a:prstGeom prst="roundRect">
            <a:avLst>
              <a:gd name="adj" fmla="val 16667"/>
            </a:avLst>
          </a:prstGeom>
          <a:solidFill>
            <a:srgbClr val="AA87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300">
                <a:solidFill>
                  <a:schemeClr val="lt1"/>
                </a:solidFill>
                <a:latin typeface="Exo 2"/>
                <a:ea typeface="Exo 2"/>
                <a:cs typeface="Exo 2"/>
                <a:sym typeface="Exo 2"/>
              </a:rPr>
              <a:t>Rabattement bus / gare</a:t>
            </a:r>
            <a:endParaRPr sz="1300">
              <a:solidFill>
                <a:schemeClr val="lt1"/>
              </a:solidFill>
              <a:latin typeface="Exo 2"/>
              <a:ea typeface="Exo 2"/>
              <a:cs typeface="Exo 2"/>
              <a:sym typeface="Exo 2"/>
            </a:endParaRPr>
          </a:p>
        </p:txBody>
      </p:sp>
      <p:sp>
        <p:nvSpPr>
          <p:cNvPr id="581" name="Google Shape;581;p66"/>
          <p:cNvSpPr/>
          <p:nvPr/>
        </p:nvSpPr>
        <p:spPr>
          <a:xfrm>
            <a:off x="888900" y="1599425"/>
            <a:ext cx="1649100" cy="297000"/>
          </a:xfrm>
          <a:prstGeom prst="roundRect">
            <a:avLst>
              <a:gd name="adj" fmla="val 16667"/>
            </a:avLst>
          </a:prstGeom>
          <a:solidFill>
            <a:srgbClr val="AA87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300">
                <a:solidFill>
                  <a:schemeClr val="lt1"/>
                </a:solidFill>
                <a:latin typeface="Exo 2"/>
                <a:ea typeface="Exo 2"/>
                <a:cs typeface="Exo 2"/>
                <a:sym typeface="Exo 2"/>
              </a:rPr>
              <a:t>Accès à la mobilité</a:t>
            </a:r>
            <a:endParaRPr sz="1300">
              <a:solidFill>
                <a:schemeClr val="lt1"/>
              </a:solidFill>
              <a:latin typeface="Exo 2"/>
              <a:ea typeface="Exo 2"/>
              <a:cs typeface="Exo 2"/>
              <a:sym typeface="Exo 2"/>
            </a:endParaRPr>
          </a:p>
        </p:txBody>
      </p:sp>
      <p:sp>
        <p:nvSpPr>
          <p:cNvPr id="582" name="Google Shape;582;p66"/>
          <p:cNvSpPr/>
          <p:nvPr/>
        </p:nvSpPr>
        <p:spPr>
          <a:xfrm>
            <a:off x="2593566" y="1599425"/>
            <a:ext cx="1521300" cy="297000"/>
          </a:xfrm>
          <a:prstGeom prst="roundRect">
            <a:avLst>
              <a:gd name="adj" fmla="val 16667"/>
            </a:avLst>
          </a:prstGeom>
          <a:solidFill>
            <a:srgbClr val="AA87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300">
                <a:solidFill>
                  <a:schemeClr val="lt1"/>
                </a:solidFill>
                <a:latin typeface="Exo 2"/>
                <a:ea typeface="Exo 2"/>
                <a:cs typeface="Exo 2"/>
                <a:sym typeface="Exo 2"/>
              </a:rPr>
              <a:t>Domicile - travail</a:t>
            </a:r>
            <a:endParaRPr sz="1300">
              <a:solidFill>
                <a:schemeClr val="lt1"/>
              </a:solidFill>
              <a:latin typeface="Exo 2"/>
              <a:ea typeface="Exo 2"/>
              <a:cs typeface="Exo 2"/>
              <a:sym typeface="Exo 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67"/>
          <p:cNvSpPr txBox="1">
            <a:spLocks noGrp="1"/>
          </p:cNvSpPr>
          <p:nvPr>
            <p:ph type="title"/>
          </p:nvPr>
        </p:nvSpPr>
        <p:spPr>
          <a:xfrm>
            <a:off x="1360000" y="141831"/>
            <a:ext cx="73308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2000"/>
              <a:t>Covoiturage spontané : l’exemple du Pays du Sundgau</a:t>
            </a:r>
            <a:endParaRPr sz="2000"/>
          </a:p>
        </p:txBody>
      </p:sp>
      <p:pic>
        <p:nvPicPr>
          <p:cNvPr id="588" name="Google Shape;588;p67" descr="Covoit’Go est un dispositif de covoiturage dynamique lancé par le Pays du Sundgau en juin 2021 dans l’optique de proposer une alternative de transport simple, pratique et gratuite pour les trajets du quotidien. &#10;&#10;Fonctionnant comme une ligne de bus, le réseau est composé de deux lignes, entre Seppois-le-Bas et la gare d’Altkirch en passant par Hirtzbach, et entre Waldighoffen et la gare d’Altkirch en passant par Illtal, Hirsingue et Hirtzbach. &#10;&#10;En tant que passager, il suffit de choisir sa destination sur une console située aux arrêts Covoit'Go. Celle-ci s’affiche sur le panneau lumineux ce qui aide les automobilistes de passage à les remarquer et un conducteur ainsi informé s’arrêtera sur l’emplacement prévu et emmènera l’usager à sa destination. &#10;&#10;Covoit'Go est donc un moyen de transport gratuit, solidaire, économique et écologique ! Et en plus, c'est sans application ni enregistrement ! &#10;&#10;Retrouvez plus d'informations sur le dispositif ci-contre :  https://www.pays-sundgau.fr/mobilite/covoiturage-covoitgo-pays-du-sundgau/covoitgo/&#10;&#10;Et n'oubliez pas de rejoindre sur Facebook la communauté Covoit'Go Sundgau : https://www.facebook.com/groups/390313352568784" title="Présentation de Covoit'Go dans le Sundgau">
            <a:hlinkClick r:id="rId3"/>
          </p:cNvPr>
          <p:cNvPicPr preferRelativeResize="0"/>
          <p:nvPr/>
        </p:nvPicPr>
        <p:blipFill>
          <a:blip r:embed="rId4">
            <a:alphaModFix/>
          </a:blip>
          <a:stretch>
            <a:fillRect/>
          </a:stretch>
        </p:blipFill>
        <p:spPr>
          <a:xfrm>
            <a:off x="1073925" y="1092581"/>
            <a:ext cx="4572000" cy="3429000"/>
          </a:xfrm>
          <a:prstGeom prst="rect">
            <a:avLst/>
          </a:prstGeom>
          <a:noFill/>
          <a:ln>
            <a:noFill/>
          </a:ln>
        </p:spPr>
      </p:pic>
      <p:sp>
        <p:nvSpPr>
          <p:cNvPr id="589" name="Google Shape;589;p67"/>
          <p:cNvSpPr/>
          <p:nvPr/>
        </p:nvSpPr>
        <p:spPr>
          <a:xfrm>
            <a:off x="6527500" y="2759862"/>
            <a:ext cx="1501500" cy="395700"/>
          </a:xfrm>
          <a:prstGeom prst="roundRect">
            <a:avLst>
              <a:gd name="adj" fmla="val 10894"/>
            </a:avLst>
          </a:prstGeom>
          <a:solidFill>
            <a:srgbClr val="FBBD2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b="1">
                <a:solidFill>
                  <a:schemeClr val="lt1"/>
                </a:solidFill>
              </a:rPr>
              <a:t>   </a:t>
            </a:r>
            <a:r>
              <a:rPr lang="fr" b="1">
                <a:solidFill>
                  <a:schemeClr val="lt1"/>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Lire la vidéo</a:t>
            </a:r>
            <a:endParaRPr b="1">
              <a:solidFill>
                <a:schemeClr val="lt1"/>
              </a:solidFill>
              <a:latin typeface="Calibri"/>
              <a:ea typeface="Calibri"/>
              <a:cs typeface="Calibri"/>
              <a:sym typeface="Calibri"/>
            </a:endParaRPr>
          </a:p>
        </p:txBody>
      </p:sp>
      <p:sp>
        <p:nvSpPr>
          <p:cNvPr id="590" name="Google Shape;590;p67"/>
          <p:cNvSpPr/>
          <p:nvPr/>
        </p:nvSpPr>
        <p:spPr>
          <a:xfrm rot="5400000">
            <a:off x="6595691" y="2876485"/>
            <a:ext cx="208500" cy="1623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8"/>
                                        </p:tgtEl>
                                        <p:attrNameLst>
                                          <p:attrName>style.visibility</p:attrName>
                                        </p:attrNameLst>
                                      </p:cBhvr>
                                      <p:to>
                                        <p:strVal val="visible"/>
                                      </p:to>
                                    </p:set>
                                    <p:animEffect transition="in" filter="fade">
                                      <p:cBhvr>
                                        <p:cTn id="7" dur="1000"/>
                                        <p:tgtEl>
                                          <p:spTgt spid="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8"/>
          <p:cNvSpPr txBox="1">
            <a:spLocks noGrp="1"/>
          </p:cNvSpPr>
          <p:nvPr>
            <p:ph type="title"/>
          </p:nvPr>
        </p:nvSpPr>
        <p:spPr>
          <a:xfrm>
            <a:off x="1360000" y="141831"/>
            <a:ext cx="73308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2000"/>
              <a:t>Covoit’Go Pays du Sundgau</a:t>
            </a:r>
            <a:endParaRPr sz="2000"/>
          </a:p>
        </p:txBody>
      </p:sp>
      <p:pic>
        <p:nvPicPr>
          <p:cNvPr id="599" name="Google Shape;599;p68"/>
          <p:cNvPicPr preferRelativeResize="0"/>
          <p:nvPr/>
        </p:nvPicPr>
        <p:blipFill rotWithShape="1">
          <a:blip r:embed="rId3">
            <a:alphaModFix/>
          </a:blip>
          <a:srcRect l="11613"/>
          <a:stretch/>
        </p:blipFill>
        <p:spPr>
          <a:xfrm>
            <a:off x="4639732" y="1953245"/>
            <a:ext cx="4139823" cy="2686489"/>
          </a:xfrm>
          <a:prstGeom prst="roundRect">
            <a:avLst>
              <a:gd name="adj" fmla="val 4960"/>
            </a:avLst>
          </a:prstGeom>
          <a:noFill/>
          <a:ln>
            <a:noFill/>
          </a:ln>
          <a:effectLst>
            <a:outerShdw dist="95250" dir="2400000" algn="bl" rotWithShape="0">
              <a:srgbClr val="AA87BD"/>
            </a:outerShdw>
          </a:effectLst>
        </p:spPr>
      </p:pic>
      <p:pic>
        <p:nvPicPr>
          <p:cNvPr id="600" name="Google Shape;600;p68"/>
          <p:cNvPicPr preferRelativeResize="0"/>
          <p:nvPr/>
        </p:nvPicPr>
        <p:blipFill>
          <a:blip r:embed="rId4">
            <a:alphaModFix/>
          </a:blip>
          <a:stretch>
            <a:fillRect/>
          </a:stretch>
        </p:blipFill>
        <p:spPr>
          <a:xfrm>
            <a:off x="7015317" y="2098870"/>
            <a:ext cx="1644440" cy="543512"/>
          </a:xfrm>
          <a:prstGeom prst="rect">
            <a:avLst/>
          </a:prstGeom>
          <a:noFill/>
          <a:ln>
            <a:noFill/>
          </a:ln>
        </p:spPr>
      </p:pic>
      <p:pic>
        <p:nvPicPr>
          <p:cNvPr id="602" name="Google Shape;602;p68"/>
          <p:cNvPicPr preferRelativeResize="0"/>
          <p:nvPr/>
        </p:nvPicPr>
        <p:blipFill rotWithShape="1">
          <a:blip r:embed="rId5">
            <a:alphaModFix/>
          </a:blip>
          <a:srcRect t="10940" b="12979"/>
          <a:stretch/>
        </p:blipFill>
        <p:spPr>
          <a:xfrm>
            <a:off x="7597422" y="2720301"/>
            <a:ext cx="1138534" cy="474456"/>
          </a:xfrm>
          <a:prstGeom prst="rect">
            <a:avLst/>
          </a:prstGeom>
          <a:noFill/>
          <a:ln>
            <a:noFill/>
          </a:ln>
        </p:spPr>
      </p:pic>
      <p:grpSp>
        <p:nvGrpSpPr>
          <p:cNvPr id="18" name="Google Shape;607;p69">
            <a:extLst>
              <a:ext uri="{FF2B5EF4-FFF2-40B4-BE49-F238E27FC236}">
                <a16:creationId xmlns:a16="http://schemas.microsoft.com/office/drawing/2014/main" id="{EC6714DF-AA9C-744A-9D3D-DC29AEB09B26}"/>
              </a:ext>
            </a:extLst>
          </p:cNvPr>
          <p:cNvGrpSpPr/>
          <p:nvPr/>
        </p:nvGrpSpPr>
        <p:grpSpPr>
          <a:xfrm>
            <a:off x="245416" y="1953246"/>
            <a:ext cx="3987917" cy="2686488"/>
            <a:chOff x="4215551" y="1847720"/>
            <a:chExt cx="4741500" cy="3151500"/>
          </a:xfrm>
        </p:grpSpPr>
        <p:pic>
          <p:nvPicPr>
            <p:cNvPr id="19" name="Google Shape;608;p69">
              <a:extLst>
                <a:ext uri="{FF2B5EF4-FFF2-40B4-BE49-F238E27FC236}">
                  <a16:creationId xmlns:a16="http://schemas.microsoft.com/office/drawing/2014/main" id="{2C829BC0-0899-5947-AE0F-842E28C047CE}"/>
                </a:ext>
              </a:extLst>
            </p:cNvPr>
            <p:cNvPicPr preferRelativeResize="0"/>
            <p:nvPr/>
          </p:nvPicPr>
          <p:blipFill rotWithShape="1">
            <a:blip r:embed="rId6">
              <a:alphaModFix/>
            </a:blip>
            <a:srcRect l="3213" t="12701"/>
            <a:stretch/>
          </p:blipFill>
          <p:spPr>
            <a:xfrm>
              <a:off x="4215551" y="1847720"/>
              <a:ext cx="4741500" cy="3151500"/>
            </a:xfrm>
            <a:prstGeom prst="roundRect">
              <a:avLst>
                <a:gd name="adj" fmla="val 4061"/>
              </a:avLst>
            </a:prstGeom>
            <a:noFill/>
            <a:ln>
              <a:noFill/>
            </a:ln>
            <a:effectLst>
              <a:outerShdw dist="95250" dir="2400000" algn="bl" rotWithShape="0">
                <a:srgbClr val="AA87BD"/>
              </a:outerShdw>
            </a:effectLst>
          </p:spPr>
        </p:pic>
        <p:pic>
          <p:nvPicPr>
            <p:cNvPr id="20" name="Google Shape;609;p69">
              <a:extLst>
                <a:ext uri="{FF2B5EF4-FFF2-40B4-BE49-F238E27FC236}">
                  <a16:creationId xmlns:a16="http://schemas.microsoft.com/office/drawing/2014/main" id="{666BF492-4713-1047-9DE5-835809869F04}"/>
                </a:ext>
              </a:extLst>
            </p:cNvPr>
            <p:cNvPicPr preferRelativeResize="0"/>
            <p:nvPr/>
          </p:nvPicPr>
          <p:blipFill rotWithShape="1">
            <a:blip r:embed="rId7">
              <a:alphaModFix/>
            </a:blip>
            <a:srcRect l="4583" r="3572" b="8759"/>
            <a:stretch/>
          </p:blipFill>
          <p:spPr>
            <a:xfrm>
              <a:off x="7891510" y="4344498"/>
              <a:ext cx="1020305" cy="569705"/>
            </a:xfrm>
            <a:prstGeom prst="rect">
              <a:avLst/>
            </a:prstGeom>
            <a:noFill/>
            <a:ln>
              <a:noFill/>
            </a:ln>
          </p:spPr>
        </p:pic>
      </p:grpSp>
      <p:pic>
        <p:nvPicPr>
          <p:cNvPr id="21" name="Google Shape;610;p69">
            <a:extLst>
              <a:ext uri="{FF2B5EF4-FFF2-40B4-BE49-F238E27FC236}">
                <a16:creationId xmlns:a16="http://schemas.microsoft.com/office/drawing/2014/main" id="{26846AC5-91A3-D84C-9271-958ACC0C713D}"/>
              </a:ext>
            </a:extLst>
          </p:cNvPr>
          <p:cNvPicPr preferRelativeResize="0"/>
          <p:nvPr/>
        </p:nvPicPr>
        <p:blipFill>
          <a:blip r:embed="rId8">
            <a:alphaModFix/>
          </a:blip>
          <a:stretch>
            <a:fillRect/>
          </a:stretch>
        </p:blipFill>
        <p:spPr>
          <a:xfrm>
            <a:off x="3708939" y="3568621"/>
            <a:ext cx="508662" cy="475179"/>
          </a:xfrm>
          <a:prstGeom prst="rect">
            <a:avLst/>
          </a:prstGeom>
          <a:noFill/>
          <a:ln>
            <a:noFill/>
          </a:ln>
        </p:spPr>
      </p:pic>
      <p:sp>
        <p:nvSpPr>
          <p:cNvPr id="22" name="Google Shape;565;p65">
            <a:extLst>
              <a:ext uri="{FF2B5EF4-FFF2-40B4-BE49-F238E27FC236}">
                <a16:creationId xmlns:a16="http://schemas.microsoft.com/office/drawing/2014/main" id="{9FDC2BC7-21E8-8F49-B7DE-DD6524114F36}"/>
              </a:ext>
            </a:extLst>
          </p:cNvPr>
          <p:cNvSpPr txBox="1"/>
          <p:nvPr/>
        </p:nvSpPr>
        <p:spPr>
          <a:xfrm>
            <a:off x="446970" y="1075991"/>
            <a:ext cx="35163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fr" sz="1500" dirty="0">
                <a:solidFill>
                  <a:srgbClr val="0D82C3"/>
                </a:solidFill>
                <a:latin typeface="Exo 2 Light"/>
                <a:ea typeface="Exo 2 Light"/>
                <a:cs typeface="Exo 2 Light"/>
                <a:sym typeface="Exo 2 Light"/>
              </a:rPr>
              <a:t>Desserte de Chambéry et des communes de vallée et montagne</a:t>
            </a:r>
            <a:endParaRPr sz="1500" dirty="0">
              <a:solidFill>
                <a:srgbClr val="0D82C3"/>
              </a:solidFill>
              <a:latin typeface="Exo 2 Light"/>
              <a:ea typeface="Exo 2 Light"/>
              <a:cs typeface="Exo 2 Light"/>
              <a:sym typeface="Exo 2 Light"/>
            </a:endParaRPr>
          </a:p>
        </p:txBody>
      </p:sp>
      <p:sp>
        <p:nvSpPr>
          <p:cNvPr id="23" name="Google Shape;567;p65">
            <a:extLst>
              <a:ext uri="{FF2B5EF4-FFF2-40B4-BE49-F238E27FC236}">
                <a16:creationId xmlns:a16="http://schemas.microsoft.com/office/drawing/2014/main" id="{38A762E0-38FD-994D-B8AE-E6899B4142DB}"/>
              </a:ext>
            </a:extLst>
          </p:cNvPr>
          <p:cNvSpPr txBox="1">
            <a:spLocks/>
          </p:cNvSpPr>
          <p:nvPr/>
        </p:nvSpPr>
        <p:spPr>
          <a:xfrm>
            <a:off x="5025400" y="1124942"/>
            <a:ext cx="35163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600"/>
              </a:spcAft>
              <a:buFont typeface="Arial"/>
              <a:buNone/>
            </a:pPr>
            <a:r>
              <a:rPr lang="fr-FR" sz="1500" dirty="0">
                <a:solidFill>
                  <a:srgbClr val="0D82C3"/>
                </a:solidFill>
                <a:latin typeface="Exo 2 Light"/>
                <a:ea typeface="Exo 2 Light"/>
                <a:cs typeface="Exo 2 Light"/>
                <a:sym typeface="Exo 2 Light"/>
              </a:rPr>
              <a:t>Desserte de la gare et du centre-ville d’Altkirch</a:t>
            </a:r>
            <a:endParaRPr lang="fr-F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70"/>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fr">
                <a:solidFill>
                  <a:schemeClr val="lt1"/>
                </a:solidFill>
              </a:rPr>
              <a:t>Etudes de covoiturage</a:t>
            </a:r>
            <a:endParaRPr>
              <a:solidFill>
                <a:schemeClr val="lt1"/>
              </a:solidFill>
            </a:endParaRPr>
          </a:p>
        </p:txBody>
      </p:sp>
      <p:sp>
        <p:nvSpPr>
          <p:cNvPr id="622" name="Google Shape;622;p70"/>
          <p:cNvSpPr txBox="1"/>
          <p:nvPr/>
        </p:nvSpPr>
        <p:spPr>
          <a:xfrm>
            <a:off x="4158987" y="4428232"/>
            <a:ext cx="47991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900" i="1">
                <a:latin typeface="Roboto Light"/>
                <a:ea typeface="Roboto Light"/>
                <a:cs typeface="Roboto Light"/>
                <a:sym typeface="Roboto Light"/>
              </a:rPr>
              <a:t>Flux domicile - travail en Ain, Saône et Loire, Jura,  toutes origines - destinations</a:t>
            </a:r>
            <a:endParaRPr sz="900" i="1">
              <a:latin typeface="Roboto Light"/>
              <a:ea typeface="Roboto Light"/>
              <a:cs typeface="Roboto Light"/>
              <a:sym typeface="Roboto Light"/>
            </a:endParaRPr>
          </a:p>
          <a:p>
            <a:pPr marL="0" lvl="0" indent="0" algn="r" rtl="0">
              <a:spcBef>
                <a:spcPts val="0"/>
              </a:spcBef>
              <a:spcAft>
                <a:spcPts val="0"/>
              </a:spcAft>
              <a:buNone/>
            </a:pPr>
            <a:r>
              <a:rPr lang="fr" sz="900" i="1">
                <a:latin typeface="Roboto Light"/>
                <a:ea typeface="Roboto Light"/>
                <a:cs typeface="Roboto Light"/>
                <a:sym typeface="Roboto Light"/>
              </a:rPr>
              <a:t>Données INSEE, Traitement Ecov, 2021</a:t>
            </a:r>
            <a:endParaRPr sz="900" i="1">
              <a:latin typeface="Roboto Light"/>
              <a:ea typeface="Roboto Light"/>
              <a:cs typeface="Roboto Light"/>
              <a:sym typeface="Roboto Light"/>
            </a:endParaRPr>
          </a:p>
        </p:txBody>
      </p:sp>
      <p:sp>
        <p:nvSpPr>
          <p:cNvPr id="623" name="Google Shape;623;p70"/>
          <p:cNvSpPr txBox="1">
            <a:spLocks noGrp="1"/>
          </p:cNvSpPr>
          <p:nvPr>
            <p:ph type="body" idx="2"/>
          </p:nvPr>
        </p:nvSpPr>
        <p:spPr>
          <a:xfrm>
            <a:off x="398375" y="1587875"/>
            <a:ext cx="4173600" cy="2774700"/>
          </a:xfrm>
          <a:prstGeom prst="rect">
            <a:avLst/>
          </a:prstGeom>
        </p:spPr>
        <p:txBody>
          <a:bodyPr spcFirstLastPara="1" wrap="square" lIns="91425" tIns="91425" rIns="91425" bIns="91425" anchor="t" anchorCtr="0">
            <a:noAutofit/>
          </a:bodyPr>
          <a:lstStyle/>
          <a:p>
            <a:pPr marL="457200" lvl="0" indent="-323850" algn="l" rtl="0">
              <a:lnSpc>
                <a:spcPct val="150000"/>
              </a:lnSpc>
              <a:spcBef>
                <a:spcPts val="0"/>
              </a:spcBef>
              <a:spcAft>
                <a:spcPts val="0"/>
              </a:spcAft>
              <a:buSzPts val="1500"/>
              <a:buChar char="●"/>
            </a:pPr>
            <a:r>
              <a:rPr lang="fr" sz="1500"/>
              <a:t>Analyse du </a:t>
            </a:r>
            <a:r>
              <a:rPr lang="fr" sz="1500" b="1"/>
              <a:t>potentiel de covoiturage</a:t>
            </a:r>
            <a:r>
              <a:rPr lang="fr" sz="1500"/>
              <a:t> (temps réel, planifié)</a:t>
            </a:r>
            <a:endParaRPr sz="1500"/>
          </a:p>
          <a:p>
            <a:pPr marL="457200" marR="0" lvl="0" indent="-323850" algn="l" rtl="0">
              <a:lnSpc>
                <a:spcPct val="150000"/>
              </a:lnSpc>
              <a:spcBef>
                <a:spcPts val="1000"/>
              </a:spcBef>
              <a:spcAft>
                <a:spcPts val="0"/>
              </a:spcAft>
              <a:buSzPts val="1500"/>
              <a:buChar char="●"/>
            </a:pPr>
            <a:r>
              <a:rPr lang="fr" sz="1500"/>
              <a:t>Conception des </a:t>
            </a:r>
            <a:r>
              <a:rPr lang="fr" sz="1500" b="1"/>
              <a:t>lignes de covoiturage</a:t>
            </a:r>
            <a:endParaRPr sz="1500"/>
          </a:p>
          <a:p>
            <a:pPr marL="457200" marR="0" lvl="0" indent="-323850" algn="l" rtl="0">
              <a:lnSpc>
                <a:spcPct val="150000"/>
              </a:lnSpc>
              <a:spcBef>
                <a:spcPts val="1000"/>
              </a:spcBef>
              <a:spcAft>
                <a:spcPts val="0"/>
              </a:spcAft>
              <a:buSzPts val="1500"/>
              <a:buChar char="●"/>
            </a:pPr>
            <a:r>
              <a:rPr lang="fr" sz="1500"/>
              <a:t>Schémas directeurs </a:t>
            </a:r>
            <a:r>
              <a:rPr lang="fr" sz="1500" b="1"/>
              <a:t>d’aires de covoiturage</a:t>
            </a:r>
            <a:endParaRPr sz="1500" b="1"/>
          </a:p>
          <a:p>
            <a:pPr marL="457200" marR="0" lvl="0" indent="-323850" algn="l" rtl="0">
              <a:lnSpc>
                <a:spcPct val="150000"/>
              </a:lnSpc>
              <a:spcBef>
                <a:spcPts val="1000"/>
              </a:spcBef>
              <a:spcAft>
                <a:spcPts val="1000"/>
              </a:spcAft>
              <a:buSzPts val="1500"/>
              <a:buChar char="●"/>
            </a:pPr>
            <a:r>
              <a:rPr lang="fr" sz="1500" b="1"/>
              <a:t>Politique covoiturage </a:t>
            </a:r>
            <a:r>
              <a:rPr lang="fr" sz="1500"/>
              <a:t>globale</a:t>
            </a:r>
            <a:endParaRPr sz="1500"/>
          </a:p>
        </p:txBody>
      </p:sp>
      <p:pic>
        <p:nvPicPr>
          <p:cNvPr id="624" name="Google Shape;624;p70"/>
          <p:cNvPicPr preferRelativeResize="0"/>
          <p:nvPr/>
        </p:nvPicPr>
        <p:blipFill rotWithShape="1">
          <a:blip r:embed="rId3">
            <a:alphaModFix/>
          </a:blip>
          <a:srcRect l="14898" t="3456" r="25485"/>
          <a:stretch/>
        </p:blipFill>
        <p:spPr>
          <a:xfrm>
            <a:off x="4893875" y="1355413"/>
            <a:ext cx="3862500" cy="3032100"/>
          </a:xfrm>
          <a:prstGeom prst="roundRect">
            <a:avLst>
              <a:gd name="adj" fmla="val 5685"/>
            </a:avLst>
          </a:prstGeom>
          <a:noFill/>
          <a:ln>
            <a:noFill/>
          </a:ln>
          <a:effectLst>
            <a:outerShdw dist="95250" dir="2400000" algn="bl" rotWithShape="0">
              <a:srgbClr val="EE7A7A"/>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55"/>
          <p:cNvPicPr preferRelativeResize="0"/>
          <p:nvPr/>
        </p:nvPicPr>
        <p:blipFill>
          <a:blip r:embed="rId3">
            <a:alphaModFix/>
          </a:blip>
          <a:stretch>
            <a:fillRect/>
          </a:stretch>
        </p:blipFill>
        <p:spPr>
          <a:xfrm>
            <a:off x="4854602" y="2285875"/>
            <a:ext cx="3644576" cy="2816044"/>
          </a:xfrm>
          <a:prstGeom prst="rect">
            <a:avLst/>
          </a:prstGeom>
          <a:noFill/>
          <a:ln>
            <a:noFill/>
          </a:ln>
        </p:spPr>
      </p:pic>
      <p:pic>
        <p:nvPicPr>
          <p:cNvPr id="347" name="Google Shape;347;p55"/>
          <p:cNvPicPr preferRelativeResize="0"/>
          <p:nvPr/>
        </p:nvPicPr>
        <p:blipFill>
          <a:blip r:embed="rId4">
            <a:alphaModFix/>
          </a:blip>
          <a:stretch>
            <a:fillRect/>
          </a:stretch>
        </p:blipFill>
        <p:spPr>
          <a:xfrm>
            <a:off x="5021148" y="878173"/>
            <a:ext cx="3007213" cy="479035"/>
          </a:xfrm>
          <a:prstGeom prst="rect">
            <a:avLst/>
          </a:prstGeom>
          <a:noFill/>
          <a:ln>
            <a:noFill/>
          </a:ln>
        </p:spPr>
      </p:pic>
      <p:sp>
        <p:nvSpPr>
          <p:cNvPr id="348" name="Google Shape;348;p55"/>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ctr" anchorCtr="0">
            <a:noAutofit/>
          </a:bodyPr>
          <a:lstStyle/>
          <a:p>
            <a:pPr marL="0" marR="232571" lvl="0" indent="0" algn="l" rtl="0">
              <a:spcBef>
                <a:spcPts val="0"/>
              </a:spcBef>
              <a:spcAft>
                <a:spcPts val="0"/>
              </a:spcAft>
              <a:buClr>
                <a:schemeClr val="dk1"/>
              </a:buClr>
              <a:buSzPts val="2800"/>
              <a:buFont typeface="Arial"/>
              <a:buNone/>
            </a:pPr>
            <a:r>
              <a:rPr lang="fr">
                <a:solidFill>
                  <a:srgbClr val="FFFFFF"/>
                </a:solidFill>
              </a:rPr>
              <a:t>Une offre de transports classique insuffisante</a:t>
            </a:r>
            <a:endParaRPr i="0" u="none" strike="noStrike" cap="none">
              <a:solidFill>
                <a:srgbClr val="FFFFFF"/>
              </a:solidFill>
            </a:endParaRPr>
          </a:p>
        </p:txBody>
      </p:sp>
      <p:pic>
        <p:nvPicPr>
          <p:cNvPr id="349" name="Google Shape;349;p55"/>
          <p:cNvPicPr preferRelativeResize="0"/>
          <p:nvPr/>
        </p:nvPicPr>
        <p:blipFill rotWithShape="1">
          <a:blip r:embed="rId5">
            <a:alphaModFix/>
          </a:blip>
          <a:srcRect l="1777" b="832"/>
          <a:stretch/>
        </p:blipFill>
        <p:spPr>
          <a:xfrm>
            <a:off x="414084" y="1274904"/>
            <a:ext cx="3644574" cy="1916665"/>
          </a:xfrm>
          <a:prstGeom prst="rect">
            <a:avLst/>
          </a:prstGeom>
          <a:noFill/>
          <a:ln>
            <a:noFill/>
          </a:ln>
        </p:spPr>
      </p:pic>
      <p:sp>
        <p:nvSpPr>
          <p:cNvPr id="350" name="Google Shape;350;p55"/>
          <p:cNvSpPr txBox="1"/>
          <p:nvPr/>
        </p:nvSpPr>
        <p:spPr>
          <a:xfrm>
            <a:off x="5021152" y="1433950"/>
            <a:ext cx="3234600" cy="7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solidFill>
                  <a:srgbClr val="0D82C3"/>
                </a:solidFill>
                <a:latin typeface="Exo 2"/>
                <a:ea typeface="Exo 2"/>
                <a:cs typeface="Exo 2"/>
                <a:sym typeface="Exo 2"/>
              </a:rPr>
              <a:t>Pour 98 % des répondants, l’offre de transports en commun n’est pas satisfaisante</a:t>
            </a:r>
            <a:r>
              <a:rPr lang="fr" sz="1300">
                <a:solidFill>
                  <a:srgbClr val="595959"/>
                </a:solidFill>
                <a:latin typeface="Roboto"/>
                <a:ea typeface="Roboto"/>
                <a:cs typeface="Roboto"/>
                <a:sym typeface="Roboto"/>
              </a:rPr>
              <a:t>.</a:t>
            </a:r>
            <a:endParaRPr sz="1300">
              <a:solidFill>
                <a:srgbClr val="595959"/>
              </a:solidFill>
              <a:latin typeface="Roboto"/>
              <a:ea typeface="Roboto"/>
              <a:cs typeface="Roboto"/>
              <a:sym typeface="Roboto"/>
            </a:endParaRPr>
          </a:p>
        </p:txBody>
      </p:sp>
      <p:sp>
        <p:nvSpPr>
          <p:cNvPr id="351" name="Google Shape;351;p55"/>
          <p:cNvSpPr txBox="1"/>
          <p:nvPr/>
        </p:nvSpPr>
        <p:spPr>
          <a:xfrm>
            <a:off x="563353" y="3491150"/>
            <a:ext cx="3495300" cy="7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300">
                <a:solidFill>
                  <a:srgbClr val="595959"/>
                </a:solidFill>
                <a:latin typeface="Roboto"/>
                <a:ea typeface="Roboto"/>
                <a:cs typeface="Roboto"/>
                <a:sym typeface="Roboto"/>
              </a:rPr>
              <a:t>Etude réalisée auprès d’agents et élus de 300 communautés de communes et PNR</a:t>
            </a:r>
            <a:endParaRPr sz="1300">
              <a:solidFill>
                <a:srgbClr val="595959"/>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56"/>
          <p:cNvPicPr preferRelativeResize="0"/>
          <p:nvPr/>
        </p:nvPicPr>
        <p:blipFill rotWithShape="1">
          <a:blip r:embed="rId3">
            <a:alphaModFix/>
          </a:blip>
          <a:srcRect l="9372" t="12792" r="14616" b="7703"/>
          <a:stretch/>
        </p:blipFill>
        <p:spPr>
          <a:xfrm>
            <a:off x="3696000" y="0"/>
            <a:ext cx="5447050" cy="3797201"/>
          </a:xfrm>
          <a:prstGeom prst="rect">
            <a:avLst/>
          </a:prstGeom>
          <a:noFill/>
          <a:ln>
            <a:noFill/>
          </a:ln>
        </p:spPr>
      </p:pic>
      <p:sp>
        <p:nvSpPr>
          <p:cNvPr id="357" name="Google Shape;357;p56"/>
          <p:cNvSpPr/>
          <p:nvPr/>
        </p:nvSpPr>
        <p:spPr>
          <a:xfrm>
            <a:off x="-22200" y="0"/>
            <a:ext cx="1957500" cy="1864200"/>
          </a:xfrm>
          <a:prstGeom prst="rect">
            <a:avLst/>
          </a:prstGeom>
          <a:solidFill>
            <a:srgbClr val="7CD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358" name="Google Shape;358;p56"/>
          <p:cNvSpPr/>
          <p:nvPr/>
        </p:nvSpPr>
        <p:spPr>
          <a:xfrm>
            <a:off x="-18027" y="373559"/>
            <a:ext cx="1795800" cy="120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600" b="1">
                <a:solidFill>
                  <a:srgbClr val="FFFFFF"/>
                </a:solidFill>
                <a:latin typeface="Roboto"/>
                <a:ea typeface="Roboto"/>
                <a:cs typeface="Roboto"/>
                <a:sym typeface="Roboto"/>
              </a:rPr>
              <a:t>90</a:t>
            </a:r>
            <a:r>
              <a:rPr lang="fr" sz="1600" b="1" i="0" u="none" strike="noStrike" cap="none">
                <a:solidFill>
                  <a:srgbClr val="FFFFFF"/>
                </a:solidFill>
                <a:latin typeface="Roboto"/>
                <a:ea typeface="Roboto"/>
                <a:cs typeface="Roboto"/>
                <a:sym typeface="Roboto"/>
              </a:rPr>
              <a:t> personnes</a:t>
            </a:r>
            <a:r>
              <a:rPr lang="fr" sz="1600">
                <a:solidFill>
                  <a:srgbClr val="FFFFFF"/>
                </a:solidFill>
                <a:latin typeface="Roboto"/>
                <a:ea typeface="Roboto"/>
                <a:cs typeface="Roboto"/>
                <a:sym typeface="Roboto"/>
              </a:rPr>
              <a:t> </a:t>
            </a:r>
            <a:endParaRPr sz="1600">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800"/>
              <a:buFont typeface="Arial"/>
              <a:buNone/>
            </a:pPr>
            <a:endParaRPr>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800"/>
              <a:buFont typeface="Arial"/>
              <a:buNone/>
            </a:pPr>
            <a:r>
              <a:rPr lang="fr" i="0" u="none" strike="noStrike" cap="none">
                <a:solidFill>
                  <a:srgbClr val="FFFFFF"/>
                </a:solidFill>
                <a:latin typeface="Roboto"/>
                <a:ea typeface="Roboto"/>
                <a:cs typeface="Roboto"/>
                <a:sym typeface="Roboto"/>
              </a:rPr>
              <a:t>Paris, Lyon, Nantes, </a:t>
            </a:r>
            <a:r>
              <a:rPr lang="fr">
                <a:solidFill>
                  <a:srgbClr val="FFFFFF"/>
                </a:solidFill>
                <a:latin typeface="Roboto"/>
                <a:ea typeface="Roboto"/>
                <a:cs typeface="Roboto"/>
                <a:sym typeface="Roboto"/>
              </a:rPr>
              <a:t>Strasbourg, </a:t>
            </a:r>
            <a:r>
              <a:rPr lang="fr">
                <a:solidFill>
                  <a:schemeClr val="lt1"/>
                </a:solidFill>
                <a:latin typeface="Roboto"/>
                <a:ea typeface="Roboto"/>
                <a:cs typeface="Roboto"/>
                <a:sym typeface="Roboto"/>
              </a:rPr>
              <a:t>Rennes, </a:t>
            </a:r>
            <a:r>
              <a:rPr lang="fr">
                <a:solidFill>
                  <a:srgbClr val="FFFFFF"/>
                </a:solidFill>
                <a:latin typeface="Roboto"/>
                <a:ea typeface="Roboto"/>
                <a:cs typeface="Roboto"/>
                <a:sym typeface="Roboto"/>
              </a:rPr>
              <a:t>Grenoble</a:t>
            </a:r>
            <a:endParaRPr i="0" u="none" strike="noStrike" cap="none">
              <a:solidFill>
                <a:srgbClr val="000000"/>
              </a:solidFill>
              <a:latin typeface="Roboto"/>
              <a:ea typeface="Roboto"/>
              <a:cs typeface="Roboto"/>
              <a:sym typeface="Roboto"/>
            </a:endParaRPr>
          </a:p>
        </p:txBody>
      </p:sp>
      <p:cxnSp>
        <p:nvCxnSpPr>
          <p:cNvPr id="359" name="Google Shape;359;p56"/>
          <p:cNvCxnSpPr/>
          <p:nvPr/>
        </p:nvCxnSpPr>
        <p:spPr>
          <a:xfrm flipH="1">
            <a:off x="5860570" y="4031714"/>
            <a:ext cx="9300" cy="800100"/>
          </a:xfrm>
          <a:prstGeom prst="straightConnector1">
            <a:avLst/>
          </a:prstGeom>
          <a:noFill/>
          <a:ln w="9525" cap="flat" cmpd="sng">
            <a:solidFill>
              <a:schemeClr val="dk2"/>
            </a:solidFill>
            <a:prstDash val="solid"/>
            <a:round/>
            <a:headEnd type="none" w="sm" len="sm"/>
            <a:tailEnd type="none" w="sm" len="sm"/>
          </a:ln>
        </p:spPr>
      </p:cxnSp>
      <p:pic>
        <p:nvPicPr>
          <p:cNvPr id="360" name="Google Shape;360;p56"/>
          <p:cNvPicPr preferRelativeResize="0"/>
          <p:nvPr/>
        </p:nvPicPr>
        <p:blipFill rotWithShape="1">
          <a:blip r:embed="rId4">
            <a:alphaModFix/>
          </a:blip>
          <a:srcRect/>
          <a:stretch/>
        </p:blipFill>
        <p:spPr>
          <a:xfrm>
            <a:off x="126825" y="4158698"/>
            <a:ext cx="526914" cy="616872"/>
          </a:xfrm>
          <a:prstGeom prst="rect">
            <a:avLst/>
          </a:prstGeom>
          <a:noFill/>
          <a:ln>
            <a:noFill/>
          </a:ln>
        </p:spPr>
      </p:pic>
      <p:pic>
        <p:nvPicPr>
          <p:cNvPr id="361" name="Google Shape;361;p56"/>
          <p:cNvPicPr preferRelativeResize="0"/>
          <p:nvPr/>
        </p:nvPicPr>
        <p:blipFill rotWithShape="1">
          <a:blip r:embed="rId5">
            <a:alphaModFix/>
          </a:blip>
          <a:srcRect/>
          <a:stretch/>
        </p:blipFill>
        <p:spPr>
          <a:xfrm>
            <a:off x="653745" y="3894288"/>
            <a:ext cx="990657" cy="660450"/>
          </a:xfrm>
          <a:prstGeom prst="rect">
            <a:avLst/>
          </a:prstGeom>
          <a:noFill/>
          <a:ln>
            <a:noFill/>
          </a:ln>
        </p:spPr>
      </p:pic>
      <p:pic>
        <p:nvPicPr>
          <p:cNvPr id="362" name="Google Shape;362;p56"/>
          <p:cNvPicPr preferRelativeResize="0"/>
          <p:nvPr/>
        </p:nvPicPr>
        <p:blipFill rotWithShape="1">
          <a:blip r:embed="rId6">
            <a:alphaModFix/>
          </a:blip>
          <a:srcRect/>
          <a:stretch/>
        </p:blipFill>
        <p:spPr>
          <a:xfrm>
            <a:off x="763924" y="4651708"/>
            <a:ext cx="990655" cy="412092"/>
          </a:xfrm>
          <a:prstGeom prst="rect">
            <a:avLst/>
          </a:prstGeom>
          <a:noFill/>
          <a:ln>
            <a:noFill/>
          </a:ln>
        </p:spPr>
      </p:pic>
      <p:pic>
        <p:nvPicPr>
          <p:cNvPr id="363" name="Google Shape;363;p56"/>
          <p:cNvPicPr preferRelativeResize="0"/>
          <p:nvPr/>
        </p:nvPicPr>
        <p:blipFill rotWithShape="1">
          <a:blip r:embed="rId7">
            <a:alphaModFix/>
          </a:blip>
          <a:srcRect/>
          <a:stretch/>
        </p:blipFill>
        <p:spPr>
          <a:xfrm>
            <a:off x="2599063" y="4447102"/>
            <a:ext cx="901182" cy="624450"/>
          </a:xfrm>
          <a:prstGeom prst="rect">
            <a:avLst/>
          </a:prstGeom>
          <a:noFill/>
          <a:ln>
            <a:noFill/>
          </a:ln>
        </p:spPr>
      </p:pic>
      <p:pic>
        <p:nvPicPr>
          <p:cNvPr id="364" name="Google Shape;364;p56"/>
          <p:cNvPicPr preferRelativeResize="0"/>
          <p:nvPr/>
        </p:nvPicPr>
        <p:blipFill rotWithShape="1">
          <a:blip r:embed="rId8">
            <a:alphaModFix/>
          </a:blip>
          <a:srcRect/>
          <a:stretch/>
        </p:blipFill>
        <p:spPr>
          <a:xfrm>
            <a:off x="5232522" y="4073789"/>
            <a:ext cx="417182" cy="417151"/>
          </a:xfrm>
          <a:prstGeom prst="rect">
            <a:avLst/>
          </a:prstGeom>
          <a:noFill/>
          <a:ln>
            <a:noFill/>
          </a:ln>
        </p:spPr>
      </p:pic>
      <p:pic>
        <p:nvPicPr>
          <p:cNvPr id="365" name="Google Shape;365;p56"/>
          <p:cNvPicPr preferRelativeResize="0"/>
          <p:nvPr/>
        </p:nvPicPr>
        <p:blipFill rotWithShape="1">
          <a:blip r:embed="rId9">
            <a:alphaModFix/>
          </a:blip>
          <a:srcRect/>
          <a:stretch/>
        </p:blipFill>
        <p:spPr>
          <a:xfrm>
            <a:off x="4100352" y="4110390"/>
            <a:ext cx="1081771" cy="343934"/>
          </a:xfrm>
          <a:prstGeom prst="rect">
            <a:avLst/>
          </a:prstGeom>
          <a:noFill/>
          <a:ln>
            <a:noFill/>
          </a:ln>
        </p:spPr>
      </p:pic>
      <p:pic>
        <p:nvPicPr>
          <p:cNvPr id="366" name="Google Shape;366;p56"/>
          <p:cNvPicPr preferRelativeResize="0"/>
          <p:nvPr/>
        </p:nvPicPr>
        <p:blipFill rotWithShape="1">
          <a:blip r:embed="rId10">
            <a:alphaModFix/>
          </a:blip>
          <a:srcRect/>
          <a:stretch/>
        </p:blipFill>
        <p:spPr>
          <a:xfrm>
            <a:off x="7106966" y="4004846"/>
            <a:ext cx="876202" cy="400011"/>
          </a:xfrm>
          <a:prstGeom prst="rect">
            <a:avLst/>
          </a:prstGeom>
          <a:noFill/>
          <a:ln>
            <a:noFill/>
          </a:ln>
        </p:spPr>
      </p:pic>
      <p:pic>
        <p:nvPicPr>
          <p:cNvPr id="367" name="Google Shape;367;p56"/>
          <p:cNvPicPr preferRelativeResize="0"/>
          <p:nvPr/>
        </p:nvPicPr>
        <p:blipFill rotWithShape="1">
          <a:blip r:embed="rId11">
            <a:alphaModFix/>
          </a:blip>
          <a:srcRect/>
          <a:stretch/>
        </p:blipFill>
        <p:spPr>
          <a:xfrm>
            <a:off x="8002474" y="3927389"/>
            <a:ext cx="876224" cy="467300"/>
          </a:xfrm>
          <a:prstGeom prst="rect">
            <a:avLst/>
          </a:prstGeom>
          <a:noFill/>
          <a:ln>
            <a:noFill/>
          </a:ln>
        </p:spPr>
      </p:pic>
      <p:pic>
        <p:nvPicPr>
          <p:cNvPr id="368" name="Google Shape;368;p56"/>
          <p:cNvPicPr preferRelativeResize="0"/>
          <p:nvPr/>
        </p:nvPicPr>
        <p:blipFill rotWithShape="1">
          <a:blip r:embed="rId12">
            <a:alphaModFix/>
          </a:blip>
          <a:srcRect/>
          <a:stretch/>
        </p:blipFill>
        <p:spPr>
          <a:xfrm>
            <a:off x="5905876" y="4568390"/>
            <a:ext cx="901175" cy="249010"/>
          </a:xfrm>
          <a:prstGeom prst="rect">
            <a:avLst/>
          </a:prstGeom>
          <a:noFill/>
          <a:ln>
            <a:noFill/>
          </a:ln>
        </p:spPr>
      </p:pic>
      <p:pic>
        <p:nvPicPr>
          <p:cNvPr id="369" name="Google Shape;369;p56"/>
          <p:cNvPicPr preferRelativeResize="0"/>
          <p:nvPr/>
        </p:nvPicPr>
        <p:blipFill rotWithShape="1">
          <a:blip r:embed="rId13">
            <a:alphaModFix/>
          </a:blip>
          <a:srcRect/>
          <a:stretch/>
        </p:blipFill>
        <p:spPr>
          <a:xfrm>
            <a:off x="5996200" y="4053340"/>
            <a:ext cx="901175" cy="331635"/>
          </a:xfrm>
          <a:prstGeom prst="rect">
            <a:avLst/>
          </a:prstGeom>
          <a:noFill/>
          <a:ln>
            <a:noFill/>
          </a:ln>
        </p:spPr>
      </p:pic>
      <p:cxnSp>
        <p:nvCxnSpPr>
          <p:cNvPr id="370" name="Google Shape;370;p56"/>
          <p:cNvCxnSpPr/>
          <p:nvPr/>
        </p:nvCxnSpPr>
        <p:spPr>
          <a:xfrm flipH="1">
            <a:off x="2480413" y="3914359"/>
            <a:ext cx="9300" cy="800100"/>
          </a:xfrm>
          <a:prstGeom prst="straightConnector1">
            <a:avLst/>
          </a:prstGeom>
          <a:noFill/>
          <a:ln w="9525" cap="flat" cmpd="sng">
            <a:solidFill>
              <a:schemeClr val="dk2"/>
            </a:solidFill>
            <a:prstDash val="solid"/>
            <a:round/>
            <a:headEnd type="none" w="sm" len="sm"/>
            <a:tailEnd type="none" w="sm" len="sm"/>
          </a:ln>
        </p:spPr>
      </p:cxnSp>
      <p:pic>
        <p:nvPicPr>
          <p:cNvPr id="371" name="Google Shape;371;p56"/>
          <p:cNvPicPr preferRelativeResize="0"/>
          <p:nvPr/>
        </p:nvPicPr>
        <p:blipFill rotWithShape="1">
          <a:blip r:embed="rId14">
            <a:alphaModFix/>
          </a:blip>
          <a:srcRect/>
          <a:stretch/>
        </p:blipFill>
        <p:spPr>
          <a:xfrm>
            <a:off x="3222289" y="3913850"/>
            <a:ext cx="632210" cy="534850"/>
          </a:xfrm>
          <a:prstGeom prst="rect">
            <a:avLst/>
          </a:prstGeom>
          <a:noFill/>
          <a:ln>
            <a:noFill/>
          </a:ln>
        </p:spPr>
      </p:pic>
      <p:pic>
        <p:nvPicPr>
          <p:cNvPr id="372" name="Google Shape;372;p56"/>
          <p:cNvPicPr preferRelativeResize="0"/>
          <p:nvPr/>
        </p:nvPicPr>
        <p:blipFill>
          <a:blip r:embed="rId15">
            <a:alphaModFix/>
          </a:blip>
          <a:stretch>
            <a:fillRect/>
          </a:stretch>
        </p:blipFill>
        <p:spPr>
          <a:xfrm>
            <a:off x="8105540" y="4559325"/>
            <a:ext cx="833410" cy="400025"/>
          </a:xfrm>
          <a:prstGeom prst="rect">
            <a:avLst/>
          </a:prstGeom>
          <a:noFill/>
          <a:ln>
            <a:noFill/>
          </a:ln>
        </p:spPr>
      </p:pic>
      <p:pic>
        <p:nvPicPr>
          <p:cNvPr id="373" name="Google Shape;373;p56"/>
          <p:cNvPicPr preferRelativeResize="0"/>
          <p:nvPr/>
        </p:nvPicPr>
        <p:blipFill>
          <a:blip r:embed="rId16">
            <a:alphaModFix/>
          </a:blip>
          <a:stretch>
            <a:fillRect/>
          </a:stretch>
        </p:blipFill>
        <p:spPr>
          <a:xfrm>
            <a:off x="4688775" y="4590673"/>
            <a:ext cx="1081775" cy="381714"/>
          </a:xfrm>
          <a:prstGeom prst="rect">
            <a:avLst/>
          </a:prstGeom>
          <a:noFill/>
          <a:ln>
            <a:noFill/>
          </a:ln>
        </p:spPr>
      </p:pic>
      <p:sp>
        <p:nvSpPr>
          <p:cNvPr id="374" name="Google Shape;374;p56"/>
          <p:cNvSpPr/>
          <p:nvPr/>
        </p:nvSpPr>
        <p:spPr>
          <a:xfrm>
            <a:off x="1866250" y="0"/>
            <a:ext cx="2006100" cy="1864200"/>
          </a:xfrm>
          <a:prstGeom prst="rect">
            <a:avLst/>
          </a:prstGeom>
          <a:solidFill>
            <a:srgbClr val="50C4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375" name="Google Shape;375;p56"/>
          <p:cNvSpPr/>
          <p:nvPr/>
        </p:nvSpPr>
        <p:spPr>
          <a:xfrm>
            <a:off x="1955603" y="246804"/>
            <a:ext cx="1663800" cy="147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600" b="1">
                <a:solidFill>
                  <a:srgbClr val="FFFFFF"/>
                </a:solidFill>
                <a:latin typeface="Roboto"/>
                <a:ea typeface="Roboto"/>
                <a:cs typeface="Roboto"/>
                <a:sym typeface="Roboto"/>
              </a:rPr>
              <a:t>Entreprise</a:t>
            </a:r>
            <a:r>
              <a:rPr lang="fr" sz="1600" b="1" i="0" u="none" strike="noStrike" cap="none">
                <a:solidFill>
                  <a:srgbClr val="FFFFFF"/>
                </a:solidFill>
                <a:latin typeface="Roboto"/>
                <a:ea typeface="Roboto"/>
                <a:cs typeface="Roboto"/>
                <a:sym typeface="Roboto"/>
              </a:rPr>
              <a:t> de l’</a:t>
            </a:r>
            <a:r>
              <a:rPr lang="fr" sz="1600" b="1">
                <a:solidFill>
                  <a:srgbClr val="FFFFFF"/>
                </a:solidFill>
                <a:latin typeface="Roboto"/>
                <a:ea typeface="Roboto"/>
                <a:cs typeface="Roboto"/>
                <a:sym typeface="Roboto"/>
              </a:rPr>
              <a:t>ESS</a:t>
            </a:r>
            <a:endParaRPr sz="1300">
              <a:solidFill>
                <a:srgbClr val="FFFFFF"/>
              </a:solidFill>
              <a:latin typeface="Roboto"/>
              <a:ea typeface="Roboto"/>
              <a:cs typeface="Roboto"/>
              <a:sym typeface="Roboto"/>
            </a:endParaRPr>
          </a:p>
        </p:txBody>
      </p:sp>
      <p:sp>
        <p:nvSpPr>
          <p:cNvPr id="376" name="Google Shape;376;p56"/>
          <p:cNvSpPr/>
          <p:nvPr/>
        </p:nvSpPr>
        <p:spPr>
          <a:xfrm>
            <a:off x="-22200" y="1841025"/>
            <a:ext cx="1957500" cy="1956300"/>
          </a:xfrm>
          <a:prstGeom prst="rect">
            <a:avLst/>
          </a:prstGeom>
          <a:solidFill>
            <a:srgbClr val="1DA1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377" name="Google Shape;377;p56"/>
          <p:cNvSpPr/>
          <p:nvPr/>
        </p:nvSpPr>
        <p:spPr>
          <a:xfrm>
            <a:off x="23820" y="2426489"/>
            <a:ext cx="1745400" cy="923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600">
                <a:solidFill>
                  <a:srgbClr val="FFFFFF"/>
                </a:solidFill>
                <a:latin typeface="Roboto"/>
                <a:ea typeface="Roboto"/>
                <a:cs typeface="Roboto"/>
                <a:sym typeface="Roboto"/>
              </a:rPr>
              <a:t>Investisseurs de </a:t>
            </a:r>
            <a:r>
              <a:rPr lang="fr" sz="1600" b="1">
                <a:solidFill>
                  <a:srgbClr val="FFFFFF"/>
                </a:solidFill>
                <a:latin typeface="Roboto"/>
                <a:ea typeface="Roboto"/>
                <a:cs typeface="Roboto"/>
                <a:sym typeface="Roboto"/>
              </a:rPr>
              <a:t>long terme</a:t>
            </a:r>
            <a:endParaRPr sz="1600" b="1">
              <a:solidFill>
                <a:srgbClr val="FFFFFF"/>
              </a:solidFill>
              <a:latin typeface="Roboto"/>
              <a:ea typeface="Roboto"/>
              <a:cs typeface="Roboto"/>
              <a:sym typeface="Roboto"/>
            </a:endParaRPr>
          </a:p>
        </p:txBody>
      </p:sp>
      <p:sp>
        <p:nvSpPr>
          <p:cNvPr id="378" name="Google Shape;378;p56"/>
          <p:cNvSpPr/>
          <p:nvPr/>
        </p:nvSpPr>
        <p:spPr>
          <a:xfrm>
            <a:off x="1866250" y="1841025"/>
            <a:ext cx="2006100" cy="1956300"/>
          </a:xfrm>
          <a:prstGeom prst="rect">
            <a:avLst/>
          </a:prstGeom>
          <a:solidFill>
            <a:srgbClr val="038F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379" name="Google Shape;379;p56"/>
          <p:cNvSpPr/>
          <p:nvPr/>
        </p:nvSpPr>
        <p:spPr>
          <a:xfrm>
            <a:off x="1951400" y="2426500"/>
            <a:ext cx="1841100" cy="923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800"/>
              <a:buFont typeface="Arial"/>
              <a:buNone/>
            </a:pPr>
            <a:r>
              <a:rPr lang="fr" sz="1600" b="1">
                <a:solidFill>
                  <a:schemeClr val="lt1"/>
                </a:solidFill>
                <a:latin typeface="Roboto"/>
                <a:ea typeface="Roboto"/>
                <a:cs typeface="Roboto"/>
                <a:sym typeface="Roboto"/>
              </a:rPr>
              <a:t>30 réseaux </a:t>
            </a:r>
            <a:r>
              <a:rPr lang="fr" sz="1600">
                <a:solidFill>
                  <a:schemeClr val="lt1"/>
                </a:solidFill>
                <a:latin typeface="Roboto"/>
                <a:ea typeface="Roboto"/>
                <a:cs typeface="Roboto"/>
                <a:sym typeface="Roboto"/>
              </a:rPr>
              <a:t>de covoiturage déployés</a:t>
            </a:r>
            <a:endParaRPr sz="1600">
              <a:solidFill>
                <a:srgbClr val="FFFFFF"/>
              </a:solidFill>
              <a:latin typeface="Roboto"/>
              <a:ea typeface="Roboto"/>
              <a:cs typeface="Roboto"/>
              <a:sym typeface="Roboto"/>
            </a:endParaRPr>
          </a:p>
        </p:txBody>
      </p:sp>
      <p:pic>
        <p:nvPicPr>
          <p:cNvPr id="380" name="Google Shape;380;p56"/>
          <p:cNvPicPr preferRelativeResize="0"/>
          <p:nvPr/>
        </p:nvPicPr>
        <p:blipFill>
          <a:blip r:embed="rId17">
            <a:alphaModFix/>
          </a:blip>
          <a:stretch>
            <a:fillRect/>
          </a:stretch>
        </p:blipFill>
        <p:spPr>
          <a:xfrm>
            <a:off x="6924847" y="4547880"/>
            <a:ext cx="1070152" cy="467300"/>
          </a:xfrm>
          <a:prstGeom prst="rect">
            <a:avLst/>
          </a:prstGeom>
          <a:noFill/>
          <a:ln>
            <a:noFill/>
          </a:ln>
        </p:spPr>
      </p:pic>
      <p:pic>
        <p:nvPicPr>
          <p:cNvPr id="381" name="Google Shape;381;p56"/>
          <p:cNvPicPr preferRelativeResize="0"/>
          <p:nvPr/>
        </p:nvPicPr>
        <p:blipFill>
          <a:blip r:embed="rId18">
            <a:alphaModFix/>
          </a:blip>
          <a:stretch>
            <a:fillRect/>
          </a:stretch>
        </p:blipFill>
        <p:spPr>
          <a:xfrm>
            <a:off x="3599175" y="4565235"/>
            <a:ext cx="990675" cy="432596"/>
          </a:xfrm>
          <a:prstGeom prst="rect">
            <a:avLst/>
          </a:prstGeom>
          <a:noFill/>
          <a:ln>
            <a:noFill/>
          </a:ln>
        </p:spPr>
      </p:pic>
      <p:pic>
        <p:nvPicPr>
          <p:cNvPr id="382" name="Google Shape;382;p56"/>
          <p:cNvPicPr preferRelativeResize="0"/>
          <p:nvPr/>
        </p:nvPicPr>
        <p:blipFill>
          <a:blip r:embed="rId19">
            <a:alphaModFix/>
          </a:blip>
          <a:stretch>
            <a:fillRect/>
          </a:stretch>
        </p:blipFill>
        <p:spPr>
          <a:xfrm>
            <a:off x="1569888" y="4164350"/>
            <a:ext cx="736262" cy="534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1DA1E4"/>
            </a:gs>
            <a:gs pos="100000">
              <a:srgbClr val="0D82C3"/>
            </a:gs>
          </a:gsLst>
          <a:lin ang="18900732" scaled="0"/>
        </a:gradFill>
        <a:effectLst/>
      </p:bgPr>
    </p:bg>
    <p:spTree>
      <p:nvGrpSpPr>
        <p:cNvPr id="1" name="Shape 386"/>
        <p:cNvGrpSpPr/>
        <p:nvPr/>
      </p:nvGrpSpPr>
      <p:grpSpPr>
        <a:xfrm>
          <a:off x="0" y="0"/>
          <a:ext cx="0" cy="0"/>
          <a:chOff x="0" y="0"/>
          <a:chExt cx="0" cy="0"/>
        </a:xfrm>
      </p:grpSpPr>
      <p:pic>
        <p:nvPicPr>
          <p:cNvPr id="387" name="Google Shape;387;p57"/>
          <p:cNvPicPr preferRelativeResize="0"/>
          <p:nvPr/>
        </p:nvPicPr>
        <p:blipFill rotWithShape="1">
          <a:blip r:embed="rId3">
            <a:alphaModFix/>
          </a:blip>
          <a:srcRect l="9" r="19"/>
          <a:stretch/>
        </p:blipFill>
        <p:spPr>
          <a:xfrm>
            <a:off x="2010087" y="567225"/>
            <a:ext cx="4442649" cy="4510899"/>
          </a:xfrm>
          <a:prstGeom prst="rect">
            <a:avLst/>
          </a:prstGeom>
          <a:noFill/>
          <a:ln>
            <a:noFill/>
          </a:ln>
          <a:effectLst>
            <a:outerShdw blurRad="257175" dist="57150" dir="6180000" algn="bl" rotWithShape="0">
              <a:srgbClr val="000000">
                <a:alpha val="50000"/>
              </a:srgbClr>
            </a:outerShdw>
          </a:effectLst>
        </p:spPr>
      </p:pic>
      <p:sp>
        <p:nvSpPr>
          <p:cNvPr id="388" name="Google Shape;388;p57"/>
          <p:cNvSpPr/>
          <p:nvPr/>
        </p:nvSpPr>
        <p:spPr>
          <a:xfrm>
            <a:off x="7422050" y="40125"/>
            <a:ext cx="1645800" cy="5049600"/>
          </a:xfrm>
          <a:prstGeom prst="roundRect">
            <a:avLst>
              <a:gd name="adj" fmla="val 16667"/>
            </a:avLst>
          </a:prstGeom>
          <a:solidFill>
            <a:schemeClr val="lt1"/>
          </a:solidFill>
          <a:ln w="28575" cap="flat" cmpd="sng">
            <a:solidFill>
              <a:schemeClr val="lt1"/>
            </a:solidFill>
            <a:prstDash val="solid"/>
            <a:round/>
            <a:headEnd type="none" w="sm" len="sm"/>
            <a:tailEnd type="none" w="sm" len="sm"/>
          </a:ln>
          <a:effectLst>
            <a:outerShdw blurRad="100013" dist="19050" dir="2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9" name="Google Shape;389;p57"/>
          <p:cNvPicPr preferRelativeResize="0"/>
          <p:nvPr/>
        </p:nvPicPr>
        <p:blipFill rotWithShape="1">
          <a:blip r:embed="rId4">
            <a:alphaModFix/>
          </a:blip>
          <a:srcRect t="25918" b="26048"/>
          <a:stretch/>
        </p:blipFill>
        <p:spPr>
          <a:xfrm>
            <a:off x="7540899" y="3703366"/>
            <a:ext cx="803150" cy="386585"/>
          </a:xfrm>
          <a:prstGeom prst="rect">
            <a:avLst/>
          </a:prstGeom>
          <a:noFill/>
          <a:ln>
            <a:noFill/>
          </a:ln>
        </p:spPr>
      </p:pic>
      <p:pic>
        <p:nvPicPr>
          <p:cNvPr id="390" name="Google Shape;390;p57"/>
          <p:cNvPicPr preferRelativeResize="0"/>
          <p:nvPr/>
        </p:nvPicPr>
        <p:blipFill>
          <a:blip r:embed="rId5">
            <a:alphaModFix/>
          </a:blip>
          <a:stretch>
            <a:fillRect/>
          </a:stretch>
        </p:blipFill>
        <p:spPr>
          <a:xfrm>
            <a:off x="8581368" y="3110109"/>
            <a:ext cx="398788" cy="506824"/>
          </a:xfrm>
          <a:prstGeom prst="rect">
            <a:avLst/>
          </a:prstGeom>
          <a:noFill/>
          <a:ln>
            <a:noFill/>
          </a:ln>
        </p:spPr>
      </p:pic>
      <p:pic>
        <p:nvPicPr>
          <p:cNvPr id="391" name="Google Shape;391;p57"/>
          <p:cNvPicPr preferRelativeResize="0"/>
          <p:nvPr/>
        </p:nvPicPr>
        <p:blipFill>
          <a:blip r:embed="rId6">
            <a:alphaModFix/>
          </a:blip>
          <a:stretch>
            <a:fillRect/>
          </a:stretch>
        </p:blipFill>
        <p:spPr>
          <a:xfrm>
            <a:off x="8652725" y="4111900"/>
            <a:ext cx="415125" cy="474259"/>
          </a:xfrm>
          <a:prstGeom prst="rect">
            <a:avLst/>
          </a:prstGeom>
          <a:noFill/>
          <a:ln>
            <a:noFill/>
          </a:ln>
        </p:spPr>
      </p:pic>
      <p:pic>
        <p:nvPicPr>
          <p:cNvPr id="392" name="Google Shape;392;p57"/>
          <p:cNvPicPr preferRelativeResize="0"/>
          <p:nvPr/>
        </p:nvPicPr>
        <p:blipFill>
          <a:blip r:embed="rId7">
            <a:alphaModFix/>
          </a:blip>
          <a:stretch>
            <a:fillRect/>
          </a:stretch>
        </p:blipFill>
        <p:spPr>
          <a:xfrm>
            <a:off x="8607251" y="1272709"/>
            <a:ext cx="415125" cy="382275"/>
          </a:xfrm>
          <a:prstGeom prst="rect">
            <a:avLst/>
          </a:prstGeom>
          <a:noFill/>
          <a:ln>
            <a:noFill/>
          </a:ln>
        </p:spPr>
      </p:pic>
      <p:grpSp>
        <p:nvGrpSpPr>
          <p:cNvPr id="393" name="Google Shape;393;p57"/>
          <p:cNvGrpSpPr/>
          <p:nvPr/>
        </p:nvGrpSpPr>
        <p:grpSpPr>
          <a:xfrm>
            <a:off x="7439614" y="2118522"/>
            <a:ext cx="1038055" cy="421374"/>
            <a:chOff x="7778117" y="2564478"/>
            <a:chExt cx="1359957" cy="660358"/>
          </a:xfrm>
        </p:grpSpPr>
        <p:pic>
          <p:nvPicPr>
            <p:cNvPr id="394" name="Google Shape;394;p57"/>
            <p:cNvPicPr preferRelativeResize="0"/>
            <p:nvPr/>
          </p:nvPicPr>
          <p:blipFill>
            <a:blip r:embed="rId8">
              <a:alphaModFix/>
            </a:blip>
            <a:stretch>
              <a:fillRect/>
            </a:stretch>
          </p:blipFill>
          <p:spPr>
            <a:xfrm>
              <a:off x="8674924" y="2564478"/>
              <a:ext cx="463150" cy="660358"/>
            </a:xfrm>
            <a:prstGeom prst="rect">
              <a:avLst/>
            </a:prstGeom>
            <a:noFill/>
            <a:ln>
              <a:noFill/>
            </a:ln>
          </p:spPr>
        </p:pic>
        <p:pic>
          <p:nvPicPr>
            <p:cNvPr id="395" name="Google Shape;395;p57"/>
            <p:cNvPicPr preferRelativeResize="0"/>
            <p:nvPr/>
          </p:nvPicPr>
          <p:blipFill>
            <a:blip r:embed="rId9">
              <a:alphaModFix/>
            </a:blip>
            <a:stretch>
              <a:fillRect/>
            </a:stretch>
          </p:blipFill>
          <p:spPr>
            <a:xfrm>
              <a:off x="7778117" y="2847102"/>
              <a:ext cx="726875" cy="282675"/>
            </a:xfrm>
            <a:prstGeom prst="rect">
              <a:avLst/>
            </a:prstGeom>
            <a:noFill/>
            <a:ln>
              <a:noFill/>
            </a:ln>
          </p:spPr>
        </p:pic>
      </p:grpSp>
      <p:pic>
        <p:nvPicPr>
          <p:cNvPr id="396" name="Google Shape;396;p57"/>
          <p:cNvPicPr preferRelativeResize="0"/>
          <p:nvPr/>
        </p:nvPicPr>
        <p:blipFill rotWithShape="1">
          <a:blip r:embed="rId10">
            <a:alphaModFix/>
          </a:blip>
          <a:srcRect l="8627" r="8094"/>
          <a:stretch/>
        </p:blipFill>
        <p:spPr>
          <a:xfrm>
            <a:off x="7540900" y="4654800"/>
            <a:ext cx="803151" cy="386575"/>
          </a:xfrm>
          <a:prstGeom prst="rect">
            <a:avLst/>
          </a:prstGeom>
          <a:noFill/>
          <a:ln>
            <a:noFill/>
          </a:ln>
        </p:spPr>
      </p:pic>
      <p:sp>
        <p:nvSpPr>
          <p:cNvPr id="397" name="Google Shape;397;p57"/>
          <p:cNvSpPr txBox="1"/>
          <p:nvPr/>
        </p:nvSpPr>
        <p:spPr>
          <a:xfrm>
            <a:off x="7533950" y="-3"/>
            <a:ext cx="1533900" cy="5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a:solidFill>
                  <a:srgbClr val="0D82C3"/>
                </a:solidFill>
                <a:latin typeface="Exo 2"/>
                <a:ea typeface="Exo 2"/>
                <a:cs typeface="Exo 2"/>
                <a:sym typeface="Exo 2"/>
              </a:rPr>
              <a:t>Les partenaires de nos lignes</a:t>
            </a:r>
            <a:endParaRPr sz="1100">
              <a:solidFill>
                <a:srgbClr val="0D82C3"/>
              </a:solidFill>
              <a:latin typeface="Exo 2"/>
              <a:ea typeface="Exo 2"/>
              <a:cs typeface="Exo 2"/>
              <a:sym typeface="Exo 2"/>
            </a:endParaRPr>
          </a:p>
        </p:txBody>
      </p:sp>
      <p:grpSp>
        <p:nvGrpSpPr>
          <p:cNvPr id="398" name="Google Shape;398;p57"/>
          <p:cNvGrpSpPr/>
          <p:nvPr/>
        </p:nvGrpSpPr>
        <p:grpSpPr>
          <a:xfrm>
            <a:off x="7498881" y="749424"/>
            <a:ext cx="1501131" cy="691259"/>
            <a:chOff x="7647895" y="1181838"/>
            <a:chExt cx="1393678" cy="726876"/>
          </a:xfrm>
        </p:grpSpPr>
        <p:pic>
          <p:nvPicPr>
            <p:cNvPr id="399" name="Google Shape;399;p57"/>
            <p:cNvPicPr preferRelativeResize="0"/>
            <p:nvPr/>
          </p:nvPicPr>
          <p:blipFill>
            <a:blip r:embed="rId11">
              <a:alphaModFix/>
            </a:blip>
            <a:stretch>
              <a:fillRect/>
            </a:stretch>
          </p:blipFill>
          <p:spPr>
            <a:xfrm>
              <a:off x="8238425" y="1364105"/>
              <a:ext cx="803148" cy="263183"/>
            </a:xfrm>
            <a:prstGeom prst="rect">
              <a:avLst/>
            </a:prstGeom>
            <a:noFill/>
            <a:ln>
              <a:noFill/>
            </a:ln>
          </p:spPr>
        </p:pic>
        <p:pic>
          <p:nvPicPr>
            <p:cNvPr id="400" name="Google Shape;400;p57"/>
            <p:cNvPicPr preferRelativeResize="0"/>
            <p:nvPr/>
          </p:nvPicPr>
          <p:blipFill>
            <a:blip r:embed="rId12">
              <a:alphaModFix/>
            </a:blip>
            <a:stretch>
              <a:fillRect/>
            </a:stretch>
          </p:blipFill>
          <p:spPr>
            <a:xfrm>
              <a:off x="7647895" y="1181838"/>
              <a:ext cx="726876" cy="726876"/>
            </a:xfrm>
            <a:prstGeom prst="rect">
              <a:avLst/>
            </a:prstGeom>
            <a:noFill/>
            <a:ln>
              <a:noFill/>
            </a:ln>
          </p:spPr>
        </p:pic>
      </p:grpSp>
      <p:grpSp>
        <p:nvGrpSpPr>
          <p:cNvPr id="401" name="Google Shape;401;p57"/>
          <p:cNvGrpSpPr/>
          <p:nvPr/>
        </p:nvGrpSpPr>
        <p:grpSpPr>
          <a:xfrm>
            <a:off x="7533942" y="1723512"/>
            <a:ext cx="1486366" cy="361554"/>
            <a:chOff x="7628242" y="2466775"/>
            <a:chExt cx="1486366" cy="361554"/>
          </a:xfrm>
        </p:grpSpPr>
        <p:pic>
          <p:nvPicPr>
            <p:cNvPr id="402" name="Google Shape;402;p57"/>
            <p:cNvPicPr preferRelativeResize="0"/>
            <p:nvPr/>
          </p:nvPicPr>
          <p:blipFill rotWithShape="1">
            <a:blip r:embed="rId13">
              <a:alphaModFix/>
            </a:blip>
            <a:srcRect l="2422" r="2221"/>
            <a:stretch/>
          </p:blipFill>
          <p:spPr>
            <a:xfrm>
              <a:off x="8348783" y="2466775"/>
              <a:ext cx="765825" cy="286350"/>
            </a:xfrm>
            <a:prstGeom prst="rect">
              <a:avLst/>
            </a:prstGeom>
            <a:noFill/>
            <a:ln>
              <a:noFill/>
            </a:ln>
          </p:spPr>
        </p:pic>
        <p:pic>
          <p:nvPicPr>
            <p:cNvPr id="403" name="Google Shape;403;p57"/>
            <p:cNvPicPr preferRelativeResize="0"/>
            <p:nvPr/>
          </p:nvPicPr>
          <p:blipFill>
            <a:blip r:embed="rId14">
              <a:alphaModFix/>
            </a:blip>
            <a:stretch>
              <a:fillRect/>
            </a:stretch>
          </p:blipFill>
          <p:spPr>
            <a:xfrm>
              <a:off x="7628242" y="2478028"/>
              <a:ext cx="572273" cy="350301"/>
            </a:xfrm>
            <a:prstGeom prst="rect">
              <a:avLst/>
            </a:prstGeom>
            <a:noFill/>
            <a:ln>
              <a:noFill/>
            </a:ln>
          </p:spPr>
        </p:pic>
      </p:grpSp>
      <p:pic>
        <p:nvPicPr>
          <p:cNvPr id="404" name="Google Shape;404;p57"/>
          <p:cNvPicPr preferRelativeResize="0"/>
          <p:nvPr/>
        </p:nvPicPr>
        <p:blipFill>
          <a:blip r:embed="rId15">
            <a:alphaModFix/>
          </a:blip>
          <a:stretch>
            <a:fillRect/>
          </a:stretch>
        </p:blipFill>
        <p:spPr>
          <a:xfrm>
            <a:off x="8353376" y="2748961"/>
            <a:ext cx="655025" cy="224265"/>
          </a:xfrm>
          <a:prstGeom prst="rect">
            <a:avLst/>
          </a:prstGeom>
          <a:noFill/>
          <a:ln>
            <a:noFill/>
          </a:ln>
        </p:spPr>
      </p:pic>
      <p:pic>
        <p:nvPicPr>
          <p:cNvPr id="405" name="Google Shape;405;p57"/>
          <p:cNvPicPr preferRelativeResize="0"/>
          <p:nvPr/>
        </p:nvPicPr>
        <p:blipFill rotWithShape="1">
          <a:blip r:embed="rId16">
            <a:alphaModFix/>
          </a:blip>
          <a:srcRect t="4039"/>
          <a:stretch/>
        </p:blipFill>
        <p:spPr>
          <a:xfrm>
            <a:off x="7995441" y="1261450"/>
            <a:ext cx="508010" cy="345899"/>
          </a:xfrm>
          <a:prstGeom prst="rect">
            <a:avLst/>
          </a:prstGeom>
          <a:noFill/>
          <a:ln>
            <a:noFill/>
          </a:ln>
        </p:spPr>
      </p:pic>
      <p:pic>
        <p:nvPicPr>
          <p:cNvPr id="406" name="Google Shape;406;p57"/>
          <p:cNvPicPr preferRelativeResize="0"/>
          <p:nvPr/>
        </p:nvPicPr>
        <p:blipFill>
          <a:blip r:embed="rId17">
            <a:alphaModFix/>
          </a:blip>
          <a:stretch>
            <a:fillRect/>
          </a:stretch>
        </p:blipFill>
        <p:spPr>
          <a:xfrm>
            <a:off x="8405500" y="3692574"/>
            <a:ext cx="550799" cy="397449"/>
          </a:xfrm>
          <a:prstGeom prst="rect">
            <a:avLst/>
          </a:prstGeom>
          <a:noFill/>
          <a:ln>
            <a:noFill/>
          </a:ln>
        </p:spPr>
      </p:pic>
      <p:pic>
        <p:nvPicPr>
          <p:cNvPr id="407" name="Google Shape;407;p57"/>
          <p:cNvPicPr preferRelativeResize="0"/>
          <p:nvPr/>
        </p:nvPicPr>
        <p:blipFill>
          <a:blip r:embed="rId18">
            <a:alphaModFix/>
          </a:blip>
          <a:stretch>
            <a:fillRect/>
          </a:stretch>
        </p:blipFill>
        <p:spPr>
          <a:xfrm>
            <a:off x="8117638" y="3155038"/>
            <a:ext cx="415125" cy="415125"/>
          </a:xfrm>
          <a:prstGeom prst="rect">
            <a:avLst/>
          </a:prstGeom>
          <a:noFill/>
          <a:ln>
            <a:noFill/>
          </a:ln>
        </p:spPr>
      </p:pic>
      <p:sp>
        <p:nvSpPr>
          <p:cNvPr id="408" name="Google Shape;408;p57"/>
          <p:cNvSpPr/>
          <p:nvPr/>
        </p:nvSpPr>
        <p:spPr>
          <a:xfrm>
            <a:off x="452800" y="3838400"/>
            <a:ext cx="398700" cy="268500"/>
          </a:xfrm>
          <a:prstGeom prst="rect">
            <a:avLst/>
          </a:prstGeom>
          <a:solidFill>
            <a:srgbClr val="F1C23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7"/>
          <p:cNvSpPr txBox="1"/>
          <p:nvPr/>
        </p:nvSpPr>
        <p:spPr>
          <a:xfrm>
            <a:off x="881425" y="3706400"/>
            <a:ext cx="12717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F1C232"/>
                </a:solidFill>
                <a:latin typeface="Roboto"/>
                <a:ea typeface="Roboto"/>
                <a:cs typeface="Roboto"/>
                <a:sym typeface="Roboto"/>
              </a:rPr>
              <a:t>Etudes réalisées et en cours</a:t>
            </a:r>
            <a:endParaRPr sz="1100">
              <a:solidFill>
                <a:srgbClr val="F1C232"/>
              </a:solidFill>
              <a:latin typeface="Roboto"/>
              <a:ea typeface="Roboto"/>
              <a:cs typeface="Roboto"/>
              <a:sym typeface="Roboto"/>
            </a:endParaRPr>
          </a:p>
        </p:txBody>
      </p:sp>
      <p:sp>
        <p:nvSpPr>
          <p:cNvPr id="410" name="Google Shape;410;p57"/>
          <p:cNvSpPr/>
          <p:nvPr/>
        </p:nvSpPr>
        <p:spPr>
          <a:xfrm>
            <a:off x="452800" y="3310500"/>
            <a:ext cx="398700" cy="268500"/>
          </a:xfrm>
          <a:prstGeom prst="rect">
            <a:avLst/>
          </a:prstGeom>
          <a:solidFill>
            <a:srgbClr val="0D82C3"/>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7"/>
          <p:cNvSpPr txBox="1"/>
          <p:nvPr/>
        </p:nvSpPr>
        <p:spPr>
          <a:xfrm>
            <a:off x="895775" y="3163888"/>
            <a:ext cx="1878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chemeClr val="lt1"/>
                </a:solidFill>
                <a:latin typeface="Roboto"/>
                <a:ea typeface="Roboto"/>
                <a:cs typeface="Roboto"/>
                <a:sym typeface="Roboto"/>
              </a:rPr>
              <a:t>Réseaux déployés /</a:t>
            </a:r>
            <a:br>
              <a:rPr lang="fr" sz="1100">
                <a:solidFill>
                  <a:schemeClr val="lt1"/>
                </a:solidFill>
                <a:latin typeface="Roboto"/>
                <a:ea typeface="Roboto"/>
                <a:cs typeface="Roboto"/>
                <a:sym typeface="Roboto"/>
              </a:rPr>
            </a:br>
            <a:r>
              <a:rPr lang="fr" sz="1100">
                <a:solidFill>
                  <a:schemeClr val="lt1"/>
                </a:solidFill>
                <a:latin typeface="Roboto"/>
                <a:ea typeface="Roboto"/>
                <a:cs typeface="Roboto"/>
                <a:sym typeface="Roboto"/>
              </a:rPr>
              <a:t>en cours de déploiement</a:t>
            </a:r>
            <a:endParaRPr sz="1100">
              <a:solidFill>
                <a:schemeClr val="lt1"/>
              </a:solidFill>
              <a:latin typeface="Roboto"/>
              <a:ea typeface="Roboto"/>
              <a:cs typeface="Roboto"/>
              <a:sym typeface="Roboto"/>
            </a:endParaRPr>
          </a:p>
        </p:txBody>
      </p:sp>
      <p:pic>
        <p:nvPicPr>
          <p:cNvPr id="412" name="Google Shape;412;p57"/>
          <p:cNvPicPr preferRelativeResize="0"/>
          <p:nvPr/>
        </p:nvPicPr>
        <p:blipFill>
          <a:blip r:embed="rId19">
            <a:alphaModFix/>
          </a:blip>
          <a:stretch>
            <a:fillRect/>
          </a:stretch>
        </p:blipFill>
        <p:spPr>
          <a:xfrm>
            <a:off x="7515607" y="473622"/>
            <a:ext cx="790067" cy="268499"/>
          </a:xfrm>
          <a:prstGeom prst="rect">
            <a:avLst/>
          </a:prstGeom>
          <a:noFill/>
          <a:ln>
            <a:noFill/>
          </a:ln>
        </p:spPr>
      </p:pic>
      <p:sp>
        <p:nvSpPr>
          <p:cNvPr id="413" name="Google Shape;413;p57"/>
          <p:cNvSpPr txBox="1">
            <a:spLocks noGrp="1"/>
          </p:cNvSpPr>
          <p:nvPr>
            <p:ph type="title" idx="4294967295"/>
          </p:nvPr>
        </p:nvSpPr>
        <p:spPr>
          <a:xfrm>
            <a:off x="1360000" y="101725"/>
            <a:ext cx="57285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lt1"/>
                </a:solidFill>
              </a:rPr>
              <a:t>Nos réseaux et études de covoiturage</a:t>
            </a:r>
            <a:endParaRPr>
              <a:solidFill>
                <a:schemeClr val="lt1"/>
              </a:solidFill>
            </a:endParaRPr>
          </a:p>
        </p:txBody>
      </p:sp>
      <p:pic>
        <p:nvPicPr>
          <p:cNvPr id="414" name="Google Shape;414;p57"/>
          <p:cNvPicPr preferRelativeResize="0"/>
          <p:nvPr/>
        </p:nvPicPr>
        <p:blipFill rotWithShape="1">
          <a:blip r:embed="rId20">
            <a:alphaModFix/>
          </a:blip>
          <a:srcRect/>
          <a:stretch/>
        </p:blipFill>
        <p:spPr>
          <a:xfrm>
            <a:off x="104875" y="40125"/>
            <a:ext cx="852482" cy="670524"/>
          </a:xfrm>
          <a:prstGeom prst="rect">
            <a:avLst/>
          </a:prstGeom>
          <a:noFill/>
          <a:ln>
            <a:noFill/>
          </a:ln>
        </p:spPr>
      </p:pic>
      <p:pic>
        <p:nvPicPr>
          <p:cNvPr id="415" name="Google Shape;415;p57"/>
          <p:cNvPicPr preferRelativeResize="0"/>
          <p:nvPr/>
        </p:nvPicPr>
        <p:blipFill>
          <a:blip r:embed="rId21">
            <a:alphaModFix/>
          </a:blip>
          <a:stretch>
            <a:fillRect/>
          </a:stretch>
        </p:blipFill>
        <p:spPr>
          <a:xfrm>
            <a:off x="5346185" y="1598685"/>
            <a:ext cx="415118" cy="99621"/>
          </a:xfrm>
          <a:prstGeom prst="rect">
            <a:avLst/>
          </a:prstGeom>
          <a:noFill/>
          <a:ln>
            <a:noFill/>
          </a:ln>
        </p:spPr>
      </p:pic>
      <p:pic>
        <p:nvPicPr>
          <p:cNvPr id="416" name="Google Shape;416;p57"/>
          <p:cNvPicPr preferRelativeResize="0"/>
          <p:nvPr/>
        </p:nvPicPr>
        <p:blipFill>
          <a:blip r:embed="rId22">
            <a:alphaModFix/>
          </a:blip>
          <a:stretch>
            <a:fillRect/>
          </a:stretch>
        </p:blipFill>
        <p:spPr>
          <a:xfrm>
            <a:off x="5550756" y="2054243"/>
            <a:ext cx="463200" cy="160200"/>
          </a:xfrm>
          <a:prstGeom prst="roundRect">
            <a:avLst>
              <a:gd name="adj" fmla="val 16667"/>
            </a:avLst>
          </a:prstGeom>
          <a:noFill/>
          <a:ln>
            <a:noFill/>
          </a:ln>
        </p:spPr>
      </p:pic>
      <p:pic>
        <p:nvPicPr>
          <p:cNvPr id="417" name="Google Shape;417;p57"/>
          <p:cNvPicPr preferRelativeResize="0"/>
          <p:nvPr/>
        </p:nvPicPr>
        <p:blipFill>
          <a:blip r:embed="rId23">
            <a:alphaModFix/>
          </a:blip>
          <a:stretch>
            <a:fillRect/>
          </a:stretch>
        </p:blipFill>
        <p:spPr>
          <a:xfrm>
            <a:off x="6152476" y="2890968"/>
            <a:ext cx="320700" cy="240600"/>
          </a:xfrm>
          <a:prstGeom prst="roundRect">
            <a:avLst>
              <a:gd name="adj" fmla="val 16667"/>
            </a:avLst>
          </a:prstGeom>
          <a:noFill/>
          <a:ln>
            <a:noFill/>
          </a:ln>
        </p:spPr>
      </p:pic>
      <p:pic>
        <p:nvPicPr>
          <p:cNvPr id="418" name="Google Shape;418;p57"/>
          <p:cNvPicPr preferRelativeResize="0"/>
          <p:nvPr/>
        </p:nvPicPr>
        <p:blipFill rotWithShape="1">
          <a:blip r:embed="rId24">
            <a:alphaModFix/>
          </a:blip>
          <a:srcRect b="37087"/>
          <a:stretch/>
        </p:blipFill>
        <p:spPr>
          <a:xfrm>
            <a:off x="6209236" y="3476866"/>
            <a:ext cx="550800" cy="135900"/>
          </a:xfrm>
          <a:prstGeom prst="roundRect">
            <a:avLst>
              <a:gd name="adj" fmla="val 16667"/>
            </a:avLst>
          </a:prstGeom>
          <a:noFill/>
          <a:ln>
            <a:noFill/>
          </a:ln>
        </p:spPr>
      </p:pic>
      <p:pic>
        <p:nvPicPr>
          <p:cNvPr id="419" name="Google Shape;419;p57"/>
          <p:cNvPicPr preferRelativeResize="0"/>
          <p:nvPr/>
        </p:nvPicPr>
        <p:blipFill>
          <a:blip r:embed="rId25">
            <a:alphaModFix/>
          </a:blip>
          <a:stretch>
            <a:fillRect/>
          </a:stretch>
        </p:blipFill>
        <p:spPr>
          <a:xfrm>
            <a:off x="7919962" y="2569351"/>
            <a:ext cx="398700" cy="398700"/>
          </a:xfrm>
          <a:prstGeom prst="rect">
            <a:avLst/>
          </a:prstGeom>
          <a:noFill/>
          <a:ln>
            <a:noFill/>
          </a:ln>
        </p:spPr>
      </p:pic>
      <p:pic>
        <p:nvPicPr>
          <p:cNvPr id="420" name="Google Shape;420;p57"/>
          <p:cNvPicPr preferRelativeResize="0"/>
          <p:nvPr/>
        </p:nvPicPr>
        <p:blipFill>
          <a:blip r:embed="rId26">
            <a:alphaModFix/>
          </a:blip>
          <a:stretch>
            <a:fillRect/>
          </a:stretch>
        </p:blipFill>
        <p:spPr>
          <a:xfrm>
            <a:off x="8429339" y="4612259"/>
            <a:ext cx="550800" cy="417859"/>
          </a:xfrm>
          <a:prstGeom prst="rect">
            <a:avLst/>
          </a:prstGeom>
          <a:noFill/>
          <a:ln>
            <a:noFill/>
          </a:ln>
        </p:spPr>
      </p:pic>
      <p:pic>
        <p:nvPicPr>
          <p:cNvPr id="421" name="Google Shape;421;p57"/>
          <p:cNvPicPr preferRelativeResize="0"/>
          <p:nvPr/>
        </p:nvPicPr>
        <p:blipFill>
          <a:blip r:embed="rId27">
            <a:alphaModFix/>
          </a:blip>
          <a:stretch>
            <a:fillRect/>
          </a:stretch>
        </p:blipFill>
        <p:spPr>
          <a:xfrm>
            <a:off x="8345684" y="397192"/>
            <a:ext cx="550800" cy="421345"/>
          </a:xfrm>
          <a:prstGeom prst="rect">
            <a:avLst/>
          </a:prstGeom>
          <a:noFill/>
          <a:ln>
            <a:noFill/>
          </a:ln>
        </p:spPr>
      </p:pic>
      <p:pic>
        <p:nvPicPr>
          <p:cNvPr id="422" name="Google Shape;422;p57"/>
          <p:cNvPicPr preferRelativeResize="0"/>
          <p:nvPr/>
        </p:nvPicPr>
        <p:blipFill>
          <a:blip r:embed="rId28">
            <a:alphaModFix/>
          </a:blip>
          <a:stretch>
            <a:fillRect/>
          </a:stretch>
        </p:blipFill>
        <p:spPr>
          <a:xfrm>
            <a:off x="8025489" y="4096713"/>
            <a:ext cx="550799" cy="551322"/>
          </a:xfrm>
          <a:prstGeom prst="rect">
            <a:avLst/>
          </a:prstGeom>
          <a:noFill/>
          <a:ln>
            <a:noFill/>
          </a:ln>
        </p:spPr>
      </p:pic>
      <p:pic>
        <p:nvPicPr>
          <p:cNvPr id="423" name="Google Shape;423;p57"/>
          <p:cNvPicPr preferRelativeResize="0"/>
          <p:nvPr/>
        </p:nvPicPr>
        <p:blipFill>
          <a:blip r:embed="rId22">
            <a:alphaModFix/>
          </a:blip>
          <a:stretch>
            <a:fillRect/>
          </a:stretch>
        </p:blipFill>
        <p:spPr>
          <a:xfrm>
            <a:off x="5474556" y="1758068"/>
            <a:ext cx="463200" cy="160200"/>
          </a:xfrm>
          <a:prstGeom prst="roundRect">
            <a:avLst>
              <a:gd name="adj" fmla="val 16667"/>
            </a:avLst>
          </a:prstGeom>
          <a:noFill/>
          <a:ln>
            <a:noFill/>
          </a:ln>
        </p:spPr>
      </p:pic>
      <p:pic>
        <p:nvPicPr>
          <p:cNvPr id="424" name="Google Shape;424;p57"/>
          <p:cNvPicPr preferRelativeResize="0"/>
          <p:nvPr/>
        </p:nvPicPr>
        <p:blipFill>
          <a:blip r:embed="rId29">
            <a:alphaModFix/>
          </a:blip>
          <a:stretch>
            <a:fillRect/>
          </a:stretch>
        </p:blipFill>
        <p:spPr>
          <a:xfrm>
            <a:off x="4313925" y="4111898"/>
            <a:ext cx="415126" cy="172276"/>
          </a:xfrm>
          <a:prstGeom prst="rect">
            <a:avLst/>
          </a:prstGeom>
          <a:noFill/>
          <a:ln>
            <a:noFill/>
          </a:ln>
        </p:spPr>
      </p:pic>
      <p:pic>
        <p:nvPicPr>
          <p:cNvPr id="425" name="Google Shape;425;p57"/>
          <p:cNvPicPr preferRelativeResize="0"/>
          <p:nvPr/>
        </p:nvPicPr>
        <p:blipFill>
          <a:blip r:embed="rId30">
            <a:alphaModFix/>
          </a:blip>
          <a:stretch>
            <a:fillRect/>
          </a:stretch>
        </p:blipFill>
        <p:spPr>
          <a:xfrm>
            <a:off x="5315175" y="2571750"/>
            <a:ext cx="311784" cy="172276"/>
          </a:xfrm>
          <a:prstGeom prst="rect">
            <a:avLst/>
          </a:prstGeom>
          <a:noFill/>
          <a:ln>
            <a:noFill/>
          </a:ln>
        </p:spPr>
      </p:pic>
      <p:pic>
        <p:nvPicPr>
          <p:cNvPr id="426" name="Google Shape;426;p57"/>
          <p:cNvPicPr preferRelativeResize="0"/>
          <p:nvPr/>
        </p:nvPicPr>
        <p:blipFill>
          <a:blip r:embed="rId31">
            <a:alphaModFix/>
          </a:blip>
          <a:stretch>
            <a:fillRect/>
          </a:stretch>
        </p:blipFill>
        <p:spPr>
          <a:xfrm>
            <a:off x="7518250" y="3479524"/>
            <a:ext cx="550799" cy="223347"/>
          </a:xfrm>
          <a:prstGeom prst="rect">
            <a:avLst/>
          </a:prstGeom>
          <a:noFill/>
          <a:ln>
            <a:noFill/>
          </a:ln>
        </p:spPr>
      </p:pic>
      <p:pic>
        <p:nvPicPr>
          <p:cNvPr id="427" name="Google Shape;427;p57"/>
          <p:cNvPicPr preferRelativeResize="0"/>
          <p:nvPr/>
        </p:nvPicPr>
        <p:blipFill>
          <a:blip r:embed="rId32">
            <a:alphaModFix/>
          </a:blip>
          <a:stretch>
            <a:fillRect/>
          </a:stretch>
        </p:blipFill>
        <p:spPr>
          <a:xfrm>
            <a:off x="7474002" y="4100900"/>
            <a:ext cx="639286" cy="268500"/>
          </a:xfrm>
          <a:prstGeom prst="rect">
            <a:avLst/>
          </a:prstGeom>
          <a:noFill/>
          <a:ln>
            <a:noFill/>
          </a:ln>
        </p:spPr>
      </p:pic>
      <p:pic>
        <p:nvPicPr>
          <p:cNvPr id="428" name="Google Shape;428;p57"/>
          <p:cNvPicPr preferRelativeResize="0"/>
          <p:nvPr/>
        </p:nvPicPr>
        <p:blipFill>
          <a:blip r:embed="rId33">
            <a:alphaModFix/>
          </a:blip>
          <a:stretch>
            <a:fillRect/>
          </a:stretch>
        </p:blipFill>
        <p:spPr>
          <a:xfrm>
            <a:off x="7474000" y="3077713"/>
            <a:ext cx="550800" cy="345902"/>
          </a:xfrm>
          <a:prstGeom prst="rect">
            <a:avLst/>
          </a:prstGeom>
          <a:noFill/>
          <a:ln>
            <a:noFill/>
          </a:ln>
        </p:spPr>
      </p:pic>
      <p:pic>
        <p:nvPicPr>
          <p:cNvPr id="429" name="Google Shape;429;p57"/>
          <p:cNvPicPr preferRelativeResize="0"/>
          <p:nvPr/>
        </p:nvPicPr>
        <p:blipFill>
          <a:blip r:embed="rId22">
            <a:alphaModFix/>
          </a:blip>
          <a:stretch>
            <a:fillRect/>
          </a:stretch>
        </p:blipFill>
        <p:spPr>
          <a:xfrm>
            <a:off x="4171381" y="3762593"/>
            <a:ext cx="463200" cy="160200"/>
          </a:xfrm>
          <a:prstGeom prst="roundRect">
            <a:avLst>
              <a:gd name="adj" fmla="val 16667"/>
            </a:avLst>
          </a:prstGeom>
          <a:noFill/>
          <a:ln>
            <a:noFill/>
          </a:ln>
        </p:spPr>
      </p:pic>
      <p:pic>
        <p:nvPicPr>
          <p:cNvPr id="430" name="Google Shape;430;p57"/>
          <p:cNvPicPr preferRelativeResize="0"/>
          <p:nvPr/>
        </p:nvPicPr>
        <p:blipFill>
          <a:blip r:embed="rId34">
            <a:alphaModFix/>
          </a:blip>
          <a:stretch>
            <a:fillRect/>
          </a:stretch>
        </p:blipFill>
        <p:spPr>
          <a:xfrm>
            <a:off x="7422039" y="2631792"/>
            <a:ext cx="463200" cy="304972"/>
          </a:xfrm>
          <a:prstGeom prst="rect">
            <a:avLst/>
          </a:prstGeom>
          <a:noFill/>
          <a:ln>
            <a:noFill/>
          </a:ln>
        </p:spPr>
      </p:pic>
      <p:pic>
        <p:nvPicPr>
          <p:cNvPr id="431" name="Google Shape;431;p57"/>
          <p:cNvPicPr preferRelativeResize="0"/>
          <p:nvPr/>
        </p:nvPicPr>
        <p:blipFill>
          <a:blip r:embed="rId35">
            <a:alphaModFix/>
          </a:blip>
          <a:stretch>
            <a:fillRect/>
          </a:stretch>
        </p:blipFill>
        <p:spPr>
          <a:xfrm>
            <a:off x="7422050" y="1286038"/>
            <a:ext cx="508000" cy="355600"/>
          </a:xfrm>
          <a:prstGeom prst="rect">
            <a:avLst/>
          </a:prstGeom>
          <a:noFill/>
          <a:ln>
            <a:noFill/>
          </a:ln>
        </p:spPr>
      </p:pic>
      <p:pic>
        <p:nvPicPr>
          <p:cNvPr id="432" name="Google Shape;432;p57"/>
          <p:cNvPicPr preferRelativeResize="0"/>
          <p:nvPr/>
        </p:nvPicPr>
        <p:blipFill>
          <a:blip r:embed="rId36">
            <a:alphaModFix/>
          </a:blip>
          <a:stretch>
            <a:fillRect/>
          </a:stretch>
        </p:blipFill>
        <p:spPr>
          <a:xfrm>
            <a:off x="7565666" y="4392793"/>
            <a:ext cx="415124" cy="293506"/>
          </a:xfrm>
          <a:prstGeom prst="rect">
            <a:avLst/>
          </a:prstGeom>
          <a:noFill/>
          <a:ln>
            <a:noFill/>
          </a:ln>
        </p:spPr>
      </p:pic>
      <p:pic>
        <p:nvPicPr>
          <p:cNvPr id="433" name="Google Shape;433;p57"/>
          <p:cNvPicPr preferRelativeResize="0"/>
          <p:nvPr/>
        </p:nvPicPr>
        <p:blipFill>
          <a:blip r:embed="rId37">
            <a:alphaModFix/>
          </a:blip>
          <a:stretch>
            <a:fillRect/>
          </a:stretch>
        </p:blipFill>
        <p:spPr>
          <a:xfrm>
            <a:off x="5163750" y="3674375"/>
            <a:ext cx="463199" cy="147904"/>
          </a:xfrm>
          <a:prstGeom prst="rect">
            <a:avLst/>
          </a:prstGeom>
          <a:noFill/>
          <a:ln>
            <a:noFill/>
          </a:ln>
        </p:spPr>
      </p:pic>
      <p:grpSp>
        <p:nvGrpSpPr>
          <p:cNvPr id="434" name="Google Shape;434;p57"/>
          <p:cNvGrpSpPr/>
          <p:nvPr/>
        </p:nvGrpSpPr>
        <p:grpSpPr>
          <a:xfrm>
            <a:off x="3332379" y="1413755"/>
            <a:ext cx="3315412" cy="2802027"/>
            <a:chOff x="3358328" y="1003554"/>
            <a:chExt cx="3699411" cy="3126564"/>
          </a:xfrm>
        </p:grpSpPr>
        <p:pic>
          <p:nvPicPr>
            <p:cNvPr id="435" name="Google Shape;435;p57"/>
            <p:cNvPicPr preferRelativeResize="0"/>
            <p:nvPr/>
          </p:nvPicPr>
          <p:blipFill>
            <a:blip r:embed="rId38">
              <a:alphaModFix/>
            </a:blip>
            <a:stretch>
              <a:fillRect/>
            </a:stretch>
          </p:blipFill>
          <p:spPr>
            <a:xfrm>
              <a:off x="6594539" y="3019345"/>
              <a:ext cx="463200" cy="205200"/>
            </a:xfrm>
            <a:prstGeom prst="roundRect">
              <a:avLst>
                <a:gd name="adj" fmla="val 16667"/>
              </a:avLst>
            </a:prstGeom>
            <a:noFill/>
            <a:ln>
              <a:noFill/>
            </a:ln>
          </p:spPr>
        </p:pic>
        <p:grpSp>
          <p:nvGrpSpPr>
            <p:cNvPr id="436" name="Google Shape;436;p57"/>
            <p:cNvGrpSpPr/>
            <p:nvPr/>
          </p:nvGrpSpPr>
          <p:grpSpPr>
            <a:xfrm>
              <a:off x="3358328" y="1003554"/>
              <a:ext cx="3117565" cy="3126564"/>
              <a:chOff x="3358328" y="1003554"/>
              <a:chExt cx="3117565" cy="3126564"/>
            </a:xfrm>
          </p:grpSpPr>
          <p:grpSp>
            <p:nvGrpSpPr>
              <p:cNvPr id="437" name="Google Shape;437;p57"/>
              <p:cNvGrpSpPr/>
              <p:nvPr/>
            </p:nvGrpSpPr>
            <p:grpSpPr>
              <a:xfrm>
                <a:off x="4450087" y="1003554"/>
                <a:ext cx="2025806" cy="3126564"/>
                <a:chOff x="4983487" y="1015723"/>
                <a:chExt cx="2025806" cy="3126564"/>
              </a:xfrm>
            </p:grpSpPr>
            <p:pic>
              <p:nvPicPr>
                <p:cNvPr id="438" name="Google Shape;438;p57"/>
                <p:cNvPicPr preferRelativeResize="0"/>
                <p:nvPr/>
              </p:nvPicPr>
              <p:blipFill>
                <a:blip r:embed="rId21">
                  <a:alphaModFix/>
                </a:blip>
                <a:stretch>
                  <a:fillRect/>
                </a:stretch>
              </p:blipFill>
              <p:spPr>
                <a:xfrm>
                  <a:off x="4983487" y="1015723"/>
                  <a:ext cx="491491" cy="117943"/>
                </a:xfrm>
                <a:prstGeom prst="rect">
                  <a:avLst/>
                </a:prstGeom>
                <a:noFill/>
                <a:ln>
                  <a:noFill/>
                </a:ln>
              </p:spPr>
            </p:pic>
            <p:pic>
              <p:nvPicPr>
                <p:cNvPr id="439" name="Google Shape;439;p57"/>
                <p:cNvPicPr preferRelativeResize="0"/>
                <p:nvPr/>
              </p:nvPicPr>
              <p:blipFill>
                <a:blip r:embed="rId21">
                  <a:alphaModFix/>
                </a:blip>
                <a:stretch>
                  <a:fillRect/>
                </a:stretch>
              </p:blipFill>
              <p:spPr>
                <a:xfrm>
                  <a:off x="5018385" y="2658949"/>
                  <a:ext cx="516849" cy="124014"/>
                </a:xfrm>
                <a:prstGeom prst="rect">
                  <a:avLst/>
                </a:prstGeom>
                <a:noFill/>
                <a:ln>
                  <a:noFill/>
                </a:ln>
              </p:spPr>
            </p:pic>
            <p:pic>
              <p:nvPicPr>
                <p:cNvPr id="440" name="Google Shape;440;p57"/>
                <p:cNvPicPr preferRelativeResize="0"/>
                <p:nvPr/>
              </p:nvPicPr>
              <p:blipFill>
                <a:blip r:embed="rId21">
                  <a:alphaModFix/>
                </a:blip>
                <a:stretch>
                  <a:fillRect/>
                </a:stretch>
              </p:blipFill>
              <p:spPr>
                <a:xfrm>
                  <a:off x="5806518" y="3991734"/>
                  <a:ext cx="516319" cy="123912"/>
                </a:xfrm>
                <a:prstGeom prst="rect">
                  <a:avLst/>
                </a:prstGeom>
                <a:noFill/>
                <a:ln>
                  <a:noFill/>
                </a:ln>
              </p:spPr>
            </p:pic>
            <p:pic>
              <p:nvPicPr>
                <p:cNvPr id="441" name="Google Shape;441;p57"/>
                <p:cNvPicPr preferRelativeResize="0"/>
                <p:nvPr/>
              </p:nvPicPr>
              <p:blipFill rotWithShape="1">
                <a:blip r:embed="rId21">
                  <a:alphaModFix/>
                </a:blip>
                <a:srcRect/>
                <a:stretch/>
              </p:blipFill>
              <p:spPr>
                <a:xfrm>
                  <a:off x="6446025" y="4007106"/>
                  <a:ext cx="563268" cy="135182"/>
                </a:xfrm>
                <a:prstGeom prst="rect">
                  <a:avLst/>
                </a:prstGeom>
                <a:noFill/>
                <a:ln>
                  <a:noFill/>
                </a:ln>
              </p:spPr>
            </p:pic>
            <p:pic>
              <p:nvPicPr>
                <p:cNvPr id="442" name="Google Shape;442;p57"/>
                <p:cNvPicPr preferRelativeResize="0"/>
                <p:nvPr/>
              </p:nvPicPr>
              <p:blipFill>
                <a:blip r:embed="rId21">
                  <a:alphaModFix/>
                </a:blip>
                <a:stretch>
                  <a:fillRect/>
                </a:stretch>
              </p:blipFill>
              <p:spPr>
                <a:xfrm>
                  <a:off x="6029711" y="2515472"/>
                  <a:ext cx="516794" cy="124024"/>
                </a:xfrm>
                <a:prstGeom prst="rect">
                  <a:avLst/>
                </a:prstGeom>
                <a:noFill/>
                <a:ln>
                  <a:noFill/>
                </a:ln>
              </p:spPr>
            </p:pic>
            <p:pic>
              <p:nvPicPr>
                <p:cNvPr id="443" name="Google Shape;443;p57"/>
                <p:cNvPicPr preferRelativeResize="0"/>
                <p:nvPr/>
              </p:nvPicPr>
              <p:blipFill>
                <a:blip r:embed="rId39">
                  <a:alphaModFix/>
                </a:blip>
                <a:stretch>
                  <a:fillRect/>
                </a:stretch>
              </p:blipFill>
              <p:spPr>
                <a:xfrm>
                  <a:off x="5812617" y="3367131"/>
                  <a:ext cx="444878" cy="172915"/>
                </a:xfrm>
                <a:prstGeom prst="rect">
                  <a:avLst/>
                </a:prstGeom>
                <a:noFill/>
                <a:ln>
                  <a:noFill/>
                </a:ln>
              </p:spPr>
            </p:pic>
          </p:grpSp>
          <p:pic>
            <p:nvPicPr>
              <p:cNvPr id="444" name="Google Shape;444;p57"/>
              <p:cNvPicPr preferRelativeResize="0"/>
              <p:nvPr/>
            </p:nvPicPr>
            <p:blipFill rotWithShape="1">
              <a:blip r:embed="rId40">
                <a:alphaModFix/>
              </a:blip>
              <a:srcRect t="3233" r="2884" b="9620"/>
              <a:stretch/>
            </p:blipFill>
            <p:spPr>
              <a:xfrm>
                <a:off x="3358328" y="1688791"/>
                <a:ext cx="350925" cy="122475"/>
              </a:xfrm>
              <a:prstGeom prst="rect">
                <a:avLst/>
              </a:prstGeom>
              <a:noFill/>
              <a:ln>
                <a:noFill/>
              </a:ln>
            </p:spPr>
          </p:pic>
        </p:grpSp>
      </p:grpSp>
      <p:pic>
        <p:nvPicPr>
          <p:cNvPr id="445" name="Google Shape;445;p57"/>
          <p:cNvPicPr preferRelativeResize="0"/>
          <p:nvPr/>
        </p:nvPicPr>
        <p:blipFill>
          <a:blip r:embed="rId21">
            <a:alphaModFix/>
          </a:blip>
          <a:stretch>
            <a:fillRect/>
          </a:stretch>
        </p:blipFill>
        <p:spPr>
          <a:xfrm>
            <a:off x="4652860" y="1856472"/>
            <a:ext cx="415118" cy="99621"/>
          </a:xfrm>
          <a:prstGeom prst="rect">
            <a:avLst/>
          </a:prstGeom>
          <a:noFill/>
          <a:ln>
            <a:noFill/>
          </a:ln>
        </p:spPr>
      </p:pic>
      <p:pic>
        <p:nvPicPr>
          <p:cNvPr id="446" name="Google Shape;446;p57"/>
          <p:cNvPicPr preferRelativeResize="0"/>
          <p:nvPr/>
        </p:nvPicPr>
        <p:blipFill>
          <a:blip r:embed="rId41">
            <a:alphaModFix/>
          </a:blip>
          <a:stretch>
            <a:fillRect/>
          </a:stretch>
        </p:blipFill>
        <p:spPr>
          <a:xfrm>
            <a:off x="6687340" y="3277363"/>
            <a:ext cx="552032" cy="172276"/>
          </a:xfrm>
          <a:prstGeom prst="rect">
            <a:avLst/>
          </a:prstGeom>
          <a:noFill/>
          <a:ln>
            <a:noFill/>
          </a:ln>
        </p:spPr>
      </p:pic>
      <p:pic>
        <p:nvPicPr>
          <p:cNvPr id="447" name="Google Shape;447;p57"/>
          <p:cNvPicPr preferRelativeResize="0"/>
          <p:nvPr/>
        </p:nvPicPr>
        <p:blipFill>
          <a:blip r:embed="rId42">
            <a:alphaModFix/>
          </a:blip>
          <a:stretch>
            <a:fillRect/>
          </a:stretch>
        </p:blipFill>
        <p:spPr>
          <a:xfrm>
            <a:off x="8526763" y="2151245"/>
            <a:ext cx="508000" cy="3833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8"/>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Lignes de covoiturage express</a:t>
            </a:r>
            <a:endParaRPr/>
          </a:p>
        </p:txBody>
      </p:sp>
      <p:pic>
        <p:nvPicPr>
          <p:cNvPr id="453" name="Google Shape;453;p58"/>
          <p:cNvPicPr preferRelativeResize="0"/>
          <p:nvPr/>
        </p:nvPicPr>
        <p:blipFill>
          <a:blip r:embed="rId3">
            <a:alphaModFix/>
          </a:blip>
          <a:stretch>
            <a:fillRect/>
          </a:stretch>
        </p:blipFill>
        <p:spPr>
          <a:xfrm>
            <a:off x="7888485" y="1417966"/>
            <a:ext cx="671087" cy="671087"/>
          </a:xfrm>
          <a:prstGeom prst="rect">
            <a:avLst/>
          </a:prstGeom>
          <a:noFill/>
          <a:ln>
            <a:noFill/>
          </a:ln>
        </p:spPr>
      </p:pic>
      <p:pic>
        <p:nvPicPr>
          <p:cNvPr id="454" name="Google Shape;454;p58"/>
          <p:cNvPicPr preferRelativeResize="0"/>
          <p:nvPr/>
        </p:nvPicPr>
        <p:blipFill>
          <a:blip r:embed="rId4">
            <a:alphaModFix/>
          </a:blip>
          <a:stretch>
            <a:fillRect/>
          </a:stretch>
        </p:blipFill>
        <p:spPr>
          <a:xfrm rot="-2700000">
            <a:off x="7970898" y="2897065"/>
            <a:ext cx="660360" cy="660362"/>
          </a:xfrm>
          <a:prstGeom prst="rect">
            <a:avLst/>
          </a:prstGeom>
          <a:noFill/>
          <a:ln>
            <a:noFill/>
          </a:ln>
        </p:spPr>
      </p:pic>
      <p:pic>
        <p:nvPicPr>
          <p:cNvPr id="455" name="Google Shape;455;p58"/>
          <p:cNvPicPr preferRelativeResize="0"/>
          <p:nvPr/>
        </p:nvPicPr>
        <p:blipFill>
          <a:blip r:embed="rId5">
            <a:alphaModFix/>
          </a:blip>
          <a:stretch>
            <a:fillRect/>
          </a:stretch>
        </p:blipFill>
        <p:spPr>
          <a:xfrm>
            <a:off x="6018062" y="1417966"/>
            <a:ext cx="671087" cy="671087"/>
          </a:xfrm>
          <a:prstGeom prst="rect">
            <a:avLst/>
          </a:prstGeom>
          <a:noFill/>
          <a:ln>
            <a:noFill/>
          </a:ln>
        </p:spPr>
      </p:pic>
      <p:sp>
        <p:nvSpPr>
          <p:cNvPr id="456" name="Google Shape;456;p58"/>
          <p:cNvSpPr txBox="1"/>
          <p:nvPr/>
        </p:nvSpPr>
        <p:spPr>
          <a:xfrm>
            <a:off x="5669916" y="2140839"/>
            <a:ext cx="1367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rgbClr val="595959"/>
                </a:solidFill>
                <a:latin typeface="Roboto"/>
                <a:ea typeface="Roboto"/>
                <a:cs typeface="Roboto"/>
                <a:sym typeface="Roboto"/>
              </a:rPr>
              <a:t>Arrêts</a:t>
            </a:r>
            <a:endParaRPr sz="1200">
              <a:solidFill>
                <a:srgbClr val="595959"/>
              </a:solidFill>
              <a:latin typeface="Roboto"/>
              <a:ea typeface="Roboto"/>
              <a:cs typeface="Roboto"/>
              <a:sym typeface="Roboto"/>
            </a:endParaRPr>
          </a:p>
        </p:txBody>
      </p:sp>
      <p:sp>
        <p:nvSpPr>
          <p:cNvPr id="457" name="Google Shape;457;p58"/>
          <p:cNvSpPr txBox="1"/>
          <p:nvPr/>
        </p:nvSpPr>
        <p:spPr>
          <a:xfrm>
            <a:off x="7540331" y="2140839"/>
            <a:ext cx="1367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rgbClr val="595959"/>
                </a:solidFill>
                <a:latin typeface="Roboto"/>
                <a:ea typeface="Roboto"/>
                <a:cs typeface="Roboto"/>
                <a:sym typeface="Roboto"/>
              </a:rPr>
              <a:t>Fréquence 5 min</a:t>
            </a:r>
            <a:endParaRPr sz="1200">
              <a:solidFill>
                <a:srgbClr val="595959"/>
              </a:solidFill>
              <a:latin typeface="Roboto"/>
              <a:ea typeface="Roboto"/>
              <a:cs typeface="Roboto"/>
              <a:sym typeface="Roboto"/>
            </a:endParaRPr>
          </a:p>
        </p:txBody>
      </p:sp>
      <p:sp>
        <p:nvSpPr>
          <p:cNvPr id="458" name="Google Shape;458;p58"/>
          <p:cNvSpPr txBox="1"/>
          <p:nvPr/>
        </p:nvSpPr>
        <p:spPr>
          <a:xfrm>
            <a:off x="7537118" y="3783039"/>
            <a:ext cx="1367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rgbClr val="595959"/>
                </a:solidFill>
                <a:latin typeface="Roboto"/>
                <a:ea typeface="Roboto"/>
                <a:cs typeface="Roboto"/>
                <a:sym typeface="Roboto"/>
              </a:rPr>
              <a:t>Tarification simple</a:t>
            </a:r>
            <a:endParaRPr sz="1200">
              <a:solidFill>
                <a:srgbClr val="595959"/>
              </a:solidFill>
              <a:latin typeface="Roboto"/>
              <a:ea typeface="Roboto"/>
              <a:cs typeface="Roboto"/>
              <a:sym typeface="Roboto"/>
            </a:endParaRPr>
          </a:p>
        </p:txBody>
      </p:sp>
      <p:cxnSp>
        <p:nvCxnSpPr>
          <p:cNvPr id="459" name="Google Shape;459;p58"/>
          <p:cNvCxnSpPr/>
          <p:nvPr/>
        </p:nvCxnSpPr>
        <p:spPr>
          <a:xfrm>
            <a:off x="5933323" y="3350152"/>
            <a:ext cx="849000" cy="7200"/>
          </a:xfrm>
          <a:prstGeom prst="straightConnector1">
            <a:avLst/>
          </a:prstGeom>
          <a:noFill/>
          <a:ln w="19050" cap="flat" cmpd="sng">
            <a:solidFill>
              <a:srgbClr val="0D82C3"/>
            </a:solidFill>
            <a:prstDash val="solid"/>
            <a:round/>
            <a:headEnd type="oval" w="med" len="med"/>
            <a:tailEnd type="oval" w="med" len="med"/>
          </a:ln>
        </p:spPr>
      </p:cxnSp>
      <p:sp>
        <p:nvSpPr>
          <p:cNvPr id="460" name="Google Shape;460;p58"/>
          <p:cNvSpPr txBox="1"/>
          <p:nvPr/>
        </p:nvSpPr>
        <p:spPr>
          <a:xfrm>
            <a:off x="5528184" y="3741050"/>
            <a:ext cx="1659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rgbClr val="595959"/>
                </a:solidFill>
                <a:latin typeface="Roboto"/>
                <a:ea typeface="Roboto"/>
                <a:cs typeface="Roboto"/>
                <a:sym typeface="Roboto"/>
              </a:rPr>
              <a:t>Intégré aux réseaux de transports</a:t>
            </a:r>
            <a:endParaRPr sz="1200">
              <a:solidFill>
                <a:srgbClr val="595959"/>
              </a:solidFill>
              <a:latin typeface="Roboto"/>
              <a:ea typeface="Roboto"/>
              <a:cs typeface="Roboto"/>
              <a:sym typeface="Roboto"/>
            </a:endParaRPr>
          </a:p>
        </p:txBody>
      </p:sp>
      <p:pic>
        <p:nvPicPr>
          <p:cNvPr id="461" name="Google Shape;461;p58"/>
          <p:cNvPicPr preferRelativeResize="0"/>
          <p:nvPr/>
        </p:nvPicPr>
        <p:blipFill rotWithShape="1">
          <a:blip r:embed="rId6">
            <a:alphaModFix/>
          </a:blip>
          <a:srcRect l="20306"/>
          <a:stretch/>
        </p:blipFill>
        <p:spPr>
          <a:xfrm>
            <a:off x="747875" y="1279400"/>
            <a:ext cx="4279500" cy="3209700"/>
          </a:xfrm>
          <a:prstGeom prst="roundRect">
            <a:avLst>
              <a:gd name="adj" fmla="val 6263"/>
            </a:avLst>
          </a:prstGeom>
          <a:noFill/>
          <a:ln>
            <a:noFill/>
          </a:ln>
          <a:effectLst>
            <a:outerShdw dist="95250" dir="2400000" algn="bl" rotWithShape="0">
              <a:srgbClr val="67BC9E"/>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9"/>
          <p:cNvSpPr txBox="1">
            <a:spLocks noGrp="1"/>
          </p:cNvSpPr>
          <p:nvPr>
            <p:ph type="title"/>
          </p:nvPr>
        </p:nvSpPr>
        <p:spPr>
          <a:xfrm>
            <a:off x="1360000" y="177925"/>
            <a:ext cx="7330800" cy="30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lt1"/>
                </a:solidFill>
              </a:rPr>
              <a:t>Covoit’ici</a:t>
            </a:r>
            <a:r>
              <a:rPr lang="fr" sz="2200">
                <a:solidFill>
                  <a:schemeClr val="lt1"/>
                </a:solidFill>
                <a:latin typeface="Exo 2"/>
                <a:ea typeface="Exo 2"/>
                <a:cs typeface="Exo 2"/>
                <a:sym typeface="Exo 2"/>
              </a:rPr>
              <a:t> </a:t>
            </a:r>
            <a:r>
              <a:rPr lang="fr">
                <a:solidFill>
                  <a:schemeClr val="lt1"/>
                </a:solidFill>
              </a:rPr>
              <a:t>Vallée de Kaysersberg</a:t>
            </a:r>
            <a:endParaRPr sz="2200">
              <a:latin typeface="Exo 2"/>
              <a:ea typeface="Exo 2"/>
              <a:cs typeface="Exo 2"/>
              <a:sym typeface="Exo 2"/>
            </a:endParaRPr>
          </a:p>
        </p:txBody>
      </p:sp>
      <p:pic>
        <p:nvPicPr>
          <p:cNvPr id="467" name="Google Shape;467;p59" descr="Depuis le mois de novembre 2021, les habitants de la Vallée de Kaysersberg profitent d'un nouveau mode de déplacement : une ligne de covoiturage spontané qui vient compléter l'offre de mobilité existante." title="FR3 Lorraine - La ligne de covoiturage dans la Vallée de Kaysersberg">
            <a:hlinkClick r:id="rId3"/>
          </p:cNvPr>
          <p:cNvPicPr preferRelativeResize="0"/>
          <p:nvPr/>
        </p:nvPicPr>
        <p:blipFill>
          <a:blip r:embed="rId4">
            <a:alphaModFix/>
          </a:blip>
          <a:stretch>
            <a:fillRect/>
          </a:stretch>
        </p:blipFill>
        <p:spPr>
          <a:xfrm>
            <a:off x="747975" y="1499100"/>
            <a:ext cx="4708025" cy="2648275"/>
          </a:xfrm>
          <a:prstGeom prst="rect">
            <a:avLst/>
          </a:prstGeom>
          <a:noFill/>
          <a:ln>
            <a:noFill/>
          </a:ln>
        </p:spPr>
      </p:pic>
      <p:sp>
        <p:nvSpPr>
          <p:cNvPr id="468" name="Google Shape;468;p59"/>
          <p:cNvSpPr/>
          <p:nvPr/>
        </p:nvSpPr>
        <p:spPr>
          <a:xfrm>
            <a:off x="6527500" y="2759862"/>
            <a:ext cx="1501500" cy="395700"/>
          </a:xfrm>
          <a:prstGeom prst="roundRect">
            <a:avLst>
              <a:gd name="adj" fmla="val 10894"/>
            </a:avLst>
          </a:prstGeom>
          <a:solidFill>
            <a:srgbClr val="FBBD2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b="1">
                <a:solidFill>
                  <a:schemeClr val="lt1"/>
                </a:solidFill>
              </a:rPr>
              <a:t>   </a:t>
            </a:r>
            <a:r>
              <a:rPr lang="fr" b="1">
                <a:solidFill>
                  <a:schemeClr val="lt1"/>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Lire la vidéo</a:t>
            </a:r>
            <a:endParaRPr b="1">
              <a:solidFill>
                <a:schemeClr val="lt1"/>
              </a:solidFill>
              <a:latin typeface="Calibri"/>
              <a:ea typeface="Calibri"/>
              <a:cs typeface="Calibri"/>
              <a:sym typeface="Calibri"/>
            </a:endParaRPr>
          </a:p>
        </p:txBody>
      </p:sp>
      <p:sp>
        <p:nvSpPr>
          <p:cNvPr id="469" name="Google Shape;469;p59"/>
          <p:cNvSpPr/>
          <p:nvPr/>
        </p:nvSpPr>
        <p:spPr>
          <a:xfrm rot="5400000">
            <a:off x="6595691" y="2876485"/>
            <a:ext cx="208500" cy="1623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7"/>
                                        </p:tgtEl>
                                        <p:attrNameLst>
                                          <p:attrName>style.visibility</p:attrName>
                                        </p:attrNameLst>
                                      </p:cBhvr>
                                      <p:to>
                                        <p:strVal val="visible"/>
                                      </p:to>
                                    </p:set>
                                    <p:animEffect transition="in" filter="fade">
                                      <p:cBhvr>
                                        <p:cTn id="7" dur="1000"/>
                                        <p:tgtEl>
                                          <p:spTgt spid="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0"/>
          <p:cNvSpPr txBox="1">
            <a:spLocks noGrp="1"/>
          </p:cNvSpPr>
          <p:nvPr>
            <p:ph type="title"/>
          </p:nvPr>
        </p:nvSpPr>
        <p:spPr>
          <a:xfrm>
            <a:off x="1360000" y="177925"/>
            <a:ext cx="77841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t>Parcours usagers des lignes de covoiturage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grpSp>
        <p:nvGrpSpPr>
          <p:cNvPr id="475" name="Google Shape;475;p60"/>
          <p:cNvGrpSpPr/>
          <p:nvPr/>
        </p:nvGrpSpPr>
        <p:grpSpPr>
          <a:xfrm>
            <a:off x="3613619" y="2869251"/>
            <a:ext cx="517511" cy="393632"/>
            <a:chOff x="6591900" y="1767701"/>
            <a:chExt cx="2093491" cy="1592364"/>
          </a:xfrm>
        </p:grpSpPr>
        <p:sp>
          <p:nvSpPr>
            <p:cNvPr id="476" name="Google Shape;476;p60"/>
            <p:cNvSpPr/>
            <p:nvPr/>
          </p:nvSpPr>
          <p:spPr>
            <a:xfrm>
              <a:off x="6642825" y="1860266"/>
              <a:ext cx="1985100" cy="1228800"/>
            </a:xfrm>
            <a:prstGeom prst="rect">
              <a:avLst/>
            </a:prstGeom>
            <a:solidFill>
              <a:srgbClr val="62BDE6">
                <a:alpha val="45950"/>
              </a:srgbClr>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0"/>
            <p:cNvSpPr/>
            <p:nvPr/>
          </p:nvSpPr>
          <p:spPr>
            <a:xfrm>
              <a:off x="6682625" y="2804275"/>
              <a:ext cx="1912200" cy="48600"/>
            </a:xfrm>
            <a:prstGeom prst="roundRect">
              <a:avLst>
                <a:gd name="adj" fmla="val 16667"/>
              </a:avLst>
            </a:prstGeom>
            <a:solidFill>
              <a:srgbClr val="52B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8" name="Google Shape;478;p60"/>
            <p:cNvGrpSpPr/>
            <p:nvPr/>
          </p:nvGrpSpPr>
          <p:grpSpPr>
            <a:xfrm>
              <a:off x="6591900" y="1803984"/>
              <a:ext cx="2093491" cy="1556082"/>
              <a:chOff x="4992070" y="3467125"/>
              <a:chExt cx="999805" cy="743150"/>
            </a:xfrm>
          </p:grpSpPr>
          <p:sp>
            <p:nvSpPr>
              <p:cNvPr id="479" name="Google Shape;479;p60"/>
              <p:cNvSpPr/>
              <p:nvPr/>
            </p:nvSpPr>
            <p:spPr>
              <a:xfrm>
                <a:off x="5941175" y="3467125"/>
                <a:ext cx="50700" cy="743100"/>
              </a:xfrm>
              <a:prstGeom prst="round1Rect">
                <a:avLst>
                  <a:gd name="adj" fmla="val 16667"/>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0"/>
              <p:cNvSpPr/>
              <p:nvPr/>
            </p:nvSpPr>
            <p:spPr>
              <a:xfrm flipH="1">
                <a:off x="4992070" y="3467175"/>
                <a:ext cx="50700" cy="743100"/>
              </a:xfrm>
              <a:prstGeom prst="round1Rect">
                <a:avLst>
                  <a:gd name="adj" fmla="val 16667"/>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0"/>
              <p:cNvSpPr/>
              <p:nvPr/>
            </p:nvSpPr>
            <p:spPr>
              <a:xfrm>
                <a:off x="4992150" y="3467175"/>
                <a:ext cx="994800" cy="45000"/>
              </a:xfrm>
              <a:prstGeom prst="rect">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2" name="Google Shape;482;p60"/>
            <p:cNvSpPr/>
            <p:nvPr/>
          </p:nvSpPr>
          <p:spPr>
            <a:xfrm>
              <a:off x="7150634" y="1767701"/>
              <a:ext cx="976200" cy="167100"/>
            </a:xfrm>
            <a:prstGeom prst="rect">
              <a:avLst/>
            </a:prstGeom>
            <a:solidFill>
              <a:srgbClr val="62BDE6"/>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3" name="Google Shape;483;p60"/>
            <p:cNvPicPr preferRelativeResize="0"/>
            <p:nvPr/>
          </p:nvPicPr>
          <p:blipFill rotWithShape="1">
            <a:blip r:embed="rId3">
              <a:alphaModFix/>
            </a:blip>
            <a:srcRect l="6003" t="55437" r="6231" b="23410"/>
            <a:stretch/>
          </p:blipFill>
          <p:spPr>
            <a:xfrm>
              <a:off x="7358036" y="1788387"/>
              <a:ext cx="561368" cy="137767"/>
            </a:xfrm>
            <a:prstGeom prst="rect">
              <a:avLst/>
            </a:prstGeom>
            <a:noFill/>
            <a:ln>
              <a:noFill/>
            </a:ln>
          </p:spPr>
        </p:pic>
      </p:grpSp>
      <p:sp>
        <p:nvSpPr>
          <p:cNvPr id="484" name="Google Shape;484;p60"/>
          <p:cNvSpPr txBox="1">
            <a:spLocks noGrp="1"/>
          </p:cNvSpPr>
          <p:nvPr>
            <p:ph type="subTitle" idx="1"/>
          </p:nvPr>
        </p:nvSpPr>
        <p:spPr>
          <a:xfrm>
            <a:off x="237050" y="1008225"/>
            <a:ext cx="43362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Comment ça marche ?</a:t>
            </a:r>
            <a:r>
              <a:rPr lang="fr" b="1">
                <a:latin typeface="Exo 2"/>
                <a:ea typeface="Exo 2"/>
                <a:cs typeface="Exo 2"/>
                <a:sym typeface="Exo 2"/>
              </a:rPr>
              <a:t> </a:t>
            </a:r>
            <a:endParaRPr b="1">
              <a:latin typeface="Exo 2"/>
              <a:ea typeface="Exo 2"/>
              <a:cs typeface="Exo 2"/>
              <a:sym typeface="Exo 2"/>
            </a:endParaRPr>
          </a:p>
          <a:p>
            <a:pPr marL="0" lvl="0" indent="0" algn="l" rtl="0">
              <a:spcBef>
                <a:spcPts val="1600"/>
              </a:spcBef>
              <a:spcAft>
                <a:spcPts val="1600"/>
              </a:spcAft>
              <a:buNone/>
            </a:pPr>
            <a:endParaRPr b="1">
              <a:latin typeface="Exo 2"/>
              <a:ea typeface="Exo 2"/>
              <a:cs typeface="Exo 2"/>
              <a:sym typeface="Exo 2"/>
            </a:endParaRPr>
          </a:p>
        </p:txBody>
      </p:sp>
      <p:sp>
        <p:nvSpPr>
          <p:cNvPr id="485" name="Google Shape;485;p60"/>
          <p:cNvSpPr/>
          <p:nvPr/>
        </p:nvSpPr>
        <p:spPr>
          <a:xfrm>
            <a:off x="991700" y="3299875"/>
            <a:ext cx="6283200" cy="177600"/>
          </a:xfrm>
          <a:prstGeom prst="parallelogram">
            <a:avLst>
              <a:gd name="adj" fmla="val 25000"/>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6" name="Google Shape;486;p60"/>
          <p:cNvCxnSpPr>
            <a:stCxn id="485" idx="5"/>
            <a:endCxn id="485" idx="2"/>
          </p:cNvCxnSpPr>
          <p:nvPr/>
        </p:nvCxnSpPr>
        <p:spPr>
          <a:xfrm>
            <a:off x="1013900" y="3388675"/>
            <a:ext cx="6238800" cy="0"/>
          </a:xfrm>
          <a:prstGeom prst="straightConnector1">
            <a:avLst/>
          </a:prstGeom>
          <a:noFill/>
          <a:ln w="9525" cap="flat" cmpd="sng">
            <a:solidFill>
              <a:srgbClr val="FFFFFF"/>
            </a:solidFill>
            <a:prstDash val="dash"/>
            <a:round/>
            <a:headEnd type="none" w="med" len="med"/>
            <a:tailEnd type="none" w="med" len="med"/>
          </a:ln>
        </p:spPr>
      </p:cxnSp>
      <p:grpSp>
        <p:nvGrpSpPr>
          <p:cNvPr id="487" name="Google Shape;487;p60"/>
          <p:cNvGrpSpPr/>
          <p:nvPr/>
        </p:nvGrpSpPr>
        <p:grpSpPr>
          <a:xfrm>
            <a:off x="3173150" y="2730387"/>
            <a:ext cx="290818" cy="569484"/>
            <a:chOff x="1391688" y="292125"/>
            <a:chExt cx="2298954" cy="4501850"/>
          </a:xfrm>
        </p:grpSpPr>
        <p:pic>
          <p:nvPicPr>
            <p:cNvPr id="488" name="Google Shape;488;p60"/>
            <p:cNvPicPr preferRelativeResize="0"/>
            <p:nvPr/>
          </p:nvPicPr>
          <p:blipFill rotWithShape="1">
            <a:blip r:embed="rId4">
              <a:alphaModFix/>
            </a:blip>
            <a:srcRect l="1435" t="14910" r="2216" b="18732"/>
            <a:stretch/>
          </p:blipFill>
          <p:spPr>
            <a:xfrm>
              <a:off x="1475953" y="292125"/>
              <a:ext cx="2130979" cy="269693"/>
            </a:xfrm>
            <a:prstGeom prst="rect">
              <a:avLst/>
            </a:prstGeom>
            <a:noFill/>
            <a:ln>
              <a:noFill/>
            </a:ln>
          </p:spPr>
        </p:pic>
        <p:grpSp>
          <p:nvGrpSpPr>
            <p:cNvPr id="489" name="Google Shape;489;p60"/>
            <p:cNvGrpSpPr/>
            <p:nvPr/>
          </p:nvGrpSpPr>
          <p:grpSpPr>
            <a:xfrm>
              <a:off x="1391688" y="561818"/>
              <a:ext cx="2298954" cy="4232157"/>
              <a:chOff x="1391688" y="561818"/>
              <a:chExt cx="2298954" cy="4232157"/>
            </a:xfrm>
          </p:grpSpPr>
          <p:sp>
            <p:nvSpPr>
              <p:cNvPr id="490" name="Google Shape;490;p60"/>
              <p:cNvSpPr/>
              <p:nvPr/>
            </p:nvSpPr>
            <p:spPr>
              <a:xfrm>
                <a:off x="2459875" y="1668875"/>
                <a:ext cx="167400" cy="31251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1" name="Google Shape;491;p60"/>
              <p:cNvPicPr preferRelativeResize="0"/>
              <p:nvPr/>
            </p:nvPicPr>
            <p:blipFill rotWithShape="1">
              <a:blip r:embed="rId5">
                <a:alphaModFix/>
              </a:blip>
              <a:srcRect t="16576"/>
              <a:stretch/>
            </p:blipFill>
            <p:spPr>
              <a:xfrm>
                <a:off x="1391688" y="561818"/>
                <a:ext cx="2298954" cy="1393654"/>
              </a:xfrm>
              <a:prstGeom prst="rect">
                <a:avLst/>
              </a:prstGeom>
              <a:noFill/>
              <a:ln>
                <a:noFill/>
              </a:ln>
            </p:spPr>
          </p:pic>
          <p:pic>
            <p:nvPicPr>
              <p:cNvPr id="492" name="Google Shape;492;p60"/>
              <p:cNvPicPr preferRelativeResize="0"/>
              <p:nvPr/>
            </p:nvPicPr>
            <p:blipFill rotWithShape="1">
              <a:blip r:embed="rId6">
                <a:alphaModFix/>
              </a:blip>
              <a:srcRect l="357" r="357"/>
              <a:stretch/>
            </p:blipFill>
            <p:spPr>
              <a:xfrm>
                <a:off x="1554550" y="631650"/>
                <a:ext cx="1978050" cy="1219950"/>
              </a:xfrm>
              <a:prstGeom prst="rect">
                <a:avLst/>
              </a:prstGeom>
              <a:noFill/>
              <a:ln>
                <a:noFill/>
              </a:ln>
            </p:spPr>
          </p:pic>
        </p:grpSp>
      </p:grpSp>
      <p:pic>
        <p:nvPicPr>
          <p:cNvPr id="493" name="Google Shape;493;p60"/>
          <p:cNvPicPr preferRelativeResize="0"/>
          <p:nvPr/>
        </p:nvPicPr>
        <p:blipFill rotWithShape="1">
          <a:blip r:embed="rId7">
            <a:alphaModFix/>
          </a:blip>
          <a:srcRect t="11637"/>
          <a:stretch/>
        </p:blipFill>
        <p:spPr>
          <a:xfrm>
            <a:off x="3684149" y="2947250"/>
            <a:ext cx="119825" cy="315626"/>
          </a:xfrm>
          <a:prstGeom prst="rect">
            <a:avLst/>
          </a:prstGeom>
          <a:noFill/>
          <a:ln>
            <a:noFill/>
          </a:ln>
        </p:spPr>
      </p:pic>
      <p:sp>
        <p:nvSpPr>
          <p:cNvPr id="494" name="Google Shape;494;p60"/>
          <p:cNvSpPr/>
          <p:nvPr/>
        </p:nvSpPr>
        <p:spPr>
          <a:xfrm>
            <a:off x="1058300" y="2633825"/>
            <a:ext cx="310825" cy="333050"/>
          </a:xfrm>
          <a:custGeom>
            <a:avLst/>
            <a:gdLst/>
            <a:ahLst/>
            <a:cxnLst/>
            <a:rect l="l" t="t" r="r" b="b"/>
            <a:pathLst>
              <a:path w="12433" h="13322" extrusionOk="0">
                <a:moveTo>
                  <a:pt x="0" y="0"/>
                </a:moveTo>
                <a:cubicBezTo>
                  <a:pt x="1382" y="691"/>
                  <a:pt x="6217" y="1925"/>
                  <a:pt x="8289" y="4145"/>
                </a:cubicBezTo>
                <a:cubicBezTo>
                  <a:pt x="10361" y="6365"/>
                  <a:pt x="11742" y="11793"/>
                  <a:pt x="12433" y="13322"/>
                </a:cubicBezTo>
              </a:path>
            </a:pathLst>
          </a:custGeom>
          <a:noFill/>
          <a:ln w="19050" cap="flat" cmpd="sng">
            <a:solidFill>
              <a:srgbClr val="595959"/>
            </a:solidFill>
            <a:prstDash val="solid"/>
            <a:round/>
            <a:headEnd type="none" w="med" len="med"/>
            <a:tailEnd type="stealth" w="med" len="med"/>
          </a:ln>
        </p:spPr>
      </p:sp>
      <p:sp>
        <p:nvSpPr>
          <p:cNvPr id="495" name="Google Shape;495;p60"/>
          <p:cNvSpPr/>
          <p:nvPr/>
        </p:nvSpPr>
        <p:spPr>
          <a:xfrm>
            <a:off x="3374725" y="3589350"/>
            <a:ext cx="251625" cy="584650"/>
          </a:xfrm>
          <a:custGeom>
            <a:avLst/>
            <a:gdLst/>
            <a:ahLst/>
            <a:cxnLst/>
            <a:rect l="l" t="t" r="r" b="b"/>
            <a:pathLst>
              <a:path w="10065" h="23386" extrusionOk="0">
                <a:moveTo>
                  <a:pt x="0" y="23386"/>
                </a:moveTo>
                <a:cubicBezTo>
                  <a:pt x="839" y="21955"/>
                  <a:pt x="3356" y="18699"/>
                  <a:pt x="5033" y="14801"/>
                </a:cubicBezTo>
                <a:cubicBezTo>
                  <a:pt x="6711" y="10903"/>
                  <a:pt x="9226" y="2467"/>
                  <a:pt x="10065" y="0"/>
                </a:cubicBezTo>
              </a:path>
            </a:pathLst>
          </a:custGeom>
          <a:noFill/>
          <a:ln w="19050" cap="flat" cmpd="sng">
            <a:solidFill>
              <a:srgbClr val="595959"/>
            </a:solidFill>
            <a:prstDash val="solid"/>
            <a:round/>
            <a:headEnd type="none" w="med" len="med"/>
            <a:tailEnd type="stealth" w="med" len="med"/>
          </a:ln>
        </p:spPr>
      </p:sp>
      <p:sp>
        <p:nvSpPr>
          <p:cNvPr id="496" name="Google Shape;496;p60"/>
          <p:cNvSpPr/>
          <p:nvPr/>
        </p:nvSpPr>
        <p:spPr>
          <a:xfrm>
            <a:off x="3441325" y="1879775"/>
            <a:ext cx="340450" cy="666075"/>
          </a:xfrm>
          <a:custGeom>
            <a:avLst/>
            <a:gdLst/>
            <a:ahLst/>
            <a:cxnLst/>
            <a:rect l="l" t="t" r="r" b="b"/>
            <a:pathLst>
              <a:path w="13618" h="26643" extrusionOk="0">
                <a:moveTo>
                  <a:pt x="13618" y="0"/>
                </a:moveTo>
                <a:cubicBezTo>
                  <a:pt x="12039" y="1924"/>
                  <a:pt x="6415" y="7105"/>
                  <a:pt x="4145" y="11545"/>
                </a:cubicBezTo>
                <a:cubicBezTo>
                  <a:pt x="1875" y="15986"/>
                  <a:pt x="691" y="24127"/>
                  <a:pt x="0" y="26643"/>
                </a:cubicBezTo>
              </a:path>
            </a:pathLst>
          </a:custGeom>
          <a:noFill/>
          <a:ln w="19050" cap="flat" cmpd="sng">
            <a:solidFill>
              <a:srgbClr val="595959"/>
            </a:solidFill>
            <a:prstDash val="solid"/>
            <a:round/>
            <a:headEnd type="none" w="med" len="med"/>
            <a:tailEnd type="stealth" w="med" len="med"/>
          </a:ln>
        </p:spPr>
      </p:sp>
      <p:sp>
        <p:nvSpPr>
          <p:cNvPr id="497" name="Google Shape;497;p60"/>
          <p:cNvSpPr txBox="1"/>
          <p:nvPr/>
        </p:nvSpPr>
        <p:spPr>
          <a:xfrm>
            <a:off x="237050" y="1776175"/>
            <a:ext cx="20133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300">
                <a:solidFill>
                  <a:srgbClr val="595959"/>
                </a:solidFill>
                <a:latin typeface="Roboto"/>
                <a:ea typeface="Roboto"/>
                <a:cs typeface="Roboto"/>
                <a:sym typeface="Roboto"/>
              </a:rPr>
              <a:t>1. Ecov étudie les flux des </a:t>
            </a:r>
            <a:r>
              <a:rPr lang="fr" sz="1300" b="1">
                <a:solidFill>
                  <a:srgbClr val="595959"/>
                </a:solidFill>
                <a:latin typeface="Roboto"/>
                <a:ea typeface="Roboto"/>
                <a:cs typeface="Roboto"/>
                <a:sym typeface="Roboto"/>
              </a:rPr>
              <a:t>principaux axes</a:t>
            </a:r>
            <a:r>
              <a:rPr lang="fr" sz="1300">
                <a:solidFill>
                  <a:srgbClr val="595959"/>
                </a:solidFill>
                <a:latin typeface="Roboto"/>
                <a:ea typeface="Roboto"/>
                <a:cs typeface="Roboto"/>
                <a:sym typeface="Roboto"/>
              </a:rPr>
              <a:t> du réseau routier</a:t>
            </a:r>
            <a:endParaRPr sz="1300">
              <a:solidFill>
                <a:srgbClr val="595959"/>
              </a:solidFill>
              <a:latin typeface="Roboto"/>
              <a:ea typeface="Roboto"/>
              <a:cs typeface="Roboto"/>
              <a:sym typeface="Roboto"/>
            </a:endParaRPr>
          </a:p>
        </p:txBody>
      </p:sp>
      <p:sp>
        <p:nvSpPr>
          <p:cNvPr id="498" name="Google Shape;498;p60"/>
          <p:cNvSpPr txBox="1"/>
          <p:nvPr/>
        </p:nvSpPr>
        <p:spPr>
          <a:xfrm>
            <a:off x="917700" y="3996325"/>
            <a:ext cx="24867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300">
                <a:solidFill>
                  <a:srgbClr val="595959"/>
                </a:solidFill>
                <a:latin typeface="Roboto"/>
                <a:ea typeface="Roboto"/>
                <a:cs typeface="Roboto"/>
                <a:sym typeface="Roboto"/>
              </a:rPr>
              <a:t>2. Des </a:t>
            </a:r>
            <a:r>
              <a:rPr lang="fr" sz="1300" b="1">
                <a:solidFill>
                  <a:srgbClr val="595959"/>
                </a:solidFill>
                <a:latin typeface="Roboto"/>
                <a:ea typeface="Roboto"/>
                <a:cs typeface="Roboto"/>
                <a:sym typeface="Roboto"/>
              </a:rPr>
              <a:t>arrêts de covoiturage </a:t>
            </a:r>
            <a:r>
              <a:rPr lang="fr" sz="1300">
                <a:solidFill>
                  <a:srgbClr val="595959"/>
                </a:solidFill>
                <a:latin typeface="Roboto"/>
                <a:ea typeface="Roboto"/>
                <a:cs typeface="Roboto"/>
                <a:sym typeface="Roboto"/>
              </a:rPr>
              <a:t>équipés de panneaux lumineux sont implantés sur les axes pertinents</a:t>
            </a:r>
            <a:endParaRPr sz="1300">
              <a:solidFill>
                <a:srgbClr val="595959"/>
              </a:solidFill>
              <a:latin typeface="Roboto"/>
              <a:ea typeface="Roboto"/>
              <a:cs typeface="Roboto"/>
              <a:sym typeface="Roboto"/>
            </a:endParaRPr>
          </a:p>
        </p:txBody>
      </p:sp>
      <p:sp>
        <p:nvSpPr>
          <p:cNvPr id="499" name="Google Shape;499;p60"/>
          <p:cNvSpPr txBox="1"/>
          <p:nvPr/>
        </p:nvSpPr>
        <p:spPr>
          <a:xfrm>
            <a:off x="3803975" y="1314225"/>
            <a:ext cx="25428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300">
                <a:solidFill>
                  <a:srgbClr val="595959"/>
                </a:solidFill>
                <a:latin typeface="Roboto"/>
                <a:ea typeface="Roboto"/>
                <a:cs typeface="Roboto"/>
                <a:sym typeface="Roboto"/>
              </a:rPr>
              <a:t>3. Quand un passager veut se déplacer, il se rend à l’arrêt, fait sa demande de trajet et </a:t>
            </a:r>
            <a:r>
              <a:rPr lang="fr" sz="1300" b="1">
                <a:solidFill>
                  <a:srgbClr val="595959"/>
                </a:solidFill>
                <a:latin typeface="Roboto"/>
                <a:ea typeface="Roboto"/>
                <a:cs typeface="Roboto"/>
                <a:sym typeface="Roboto"/>
              </a:rPr>
              <a:t>le panneau affiche sa destination</a:t>
            </a:r>
            <a:endParaRPr sz="1300" b="1">
              <a:solidFill>
                <a:srgbClr val="595959"/>
              </a:solidFill>
              <a:latin typeface="Roboto"/>
              <a:ea typeface="Roboto"/>
              <a:cs typeface="Roboto"/>
              <a:sym typeface="Roboto"/>
            </a:endParaRPr>
          </a:p>
        </p:txBody>
      </p:sp>
      <p:grpSp>
        <p:nvGrpSpPr>
          <p:cNvPr id="500" name="Google Shape;500;p60"/>
          <p:cNvGrpSpPr/>
          <p:nvPr/>
        </p:nvGrpSpPr>
        <p:grpSpPr>
          <a:xfrm>
            <a:off x="6551911" y="1109127"/>
            <a:ext cx="1645132" cy="1190291"/>
            <a:chOff x="6304111" y="1211677"/>
            <a:chExt cx="1645132" cy="1190291"/>
          </a:xfrm>
        </p:grpSpPr>
        <p:grpSp>
          <p:nvGrpSpPr>
            <p:cNvPr id="501" name="Google Shape;501;p60"/>
            <p:cNvGrpSpPr/>
            <p:nvPr/>
          </p:nvGrpSpPr>
          <p:grpSpPr>
            <a:xfrm>
              <a:off x="6304111" y="1211677"/>
              <a:ext cx="1645132" cy="1190291"/>
              <a:chOff x="1391688" y="292125"/>
              <a:chExt cx="2298954" cy="1663347"/>
            </a:xfrm>
          </p:grpSpPr>
          <p:pic>
            <p:nvPicPr>
              <p:cNvPr id="502" name="Google Shape;502;p60"/>
              <p:cNvPicPr preferRelativeResize="0"/>
              <p:nvPr/>
            </p:nvPicPr>
            <p:blipFill rotWithShape="1">
              <a:blip r:embed="rId4">
                <a:alphaModFix/>
              </a:blip>
              <a:srcRect l="1435" t="14910" r="2216" b="18732"/>
              <a:stretch/>
            </p:blipFill>
            <p:spPr>
              <a:xfrm>
                <a:off x="1475953" y="292125"/>
                <a:ext cx="2130979" cy="269693"/>
              </a:xfrm>
              <a:prstGeom prst="rect">
                <a:avLst/>
              </a:prstGeom>
              <a:noFill/>
              <a:ln>
                <a:noFill/>
              </a:ln>
            </p:spPr>
          </p:pic>
          <p:pic>
            <p:nvPicPr>
              <p:cNvPr id="503" name="Google Shape;503;p60"/>
              <p:cNvPicPr preferRelativeResize="0"/>
              <p:nvPr/>
            </p:nvPicPr>
            <p:blipFill rotWithShape="1">
              <a:blip r:embed="rId5">
                <a:alphaModFix/>
              </a:blip>
              <a:srcRect t="16576"/>
              <a:stretch/>
            </p:blipFill>
            <p:spPr>
              <a:xfrm>
                <a:off x="1391688" y="561818"/>
                <a:ext cx="2298954" cy="1393654"/>
              </a:xfrm>
              <a:prstGeom prst="rect">
                <a:avLst/>
              </a:prstGeom>
              <a:noFill/>
              <a:ln>
                <a:noFill/>
              </a:ln>
            </p:spPr>
          </p:pic>
        </p:grpSp>
        <p:sp>
          <p:nvSpPr>
            <p:cNvPr id="504" name="Google Shape;504;p60"/>
            <p:cNvSpPr txBox="1"/>
            <p:nvPr/>
          </p:nvSpPr>
          <p:spPr>
            <a:xfrm>
              <a:off x="6379425" y="1509750"/>
              <a:ext cx="1502400" cy="820500"/>
            </a:xfrm>
            <a:prstGeom prst="rect">
              <a:avLst/>
            </a:prstGeom>
            <a:solidFill>
              <a:srgbClr val="000000"/>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fr" sz="1600">
                  <a:solidFill>
                    <a:srgbClr val="FF9900"/>
                  </a:solidFill>
                </a:rPr>
                <a:t>UN PASSAGER POUR GOURIN</a:t>
              </a:r>
              <a:endParaRPr sz="1600">
                <a:solidFill>
                  <a:srgbClr val="FF9900"/>
                </a:solidFill>
              </a:endParaRPr>
            </a:p>
          </p:txBody>
        </p:sp>
      </p:grpSp>
      <p:sp>
        <p:nvSpPr>
          <p:cNvPr id="505" name="Google Shape;505;p60"/>
          <p:cNvSpPr/>
          <p:nvPr/>
        </p:nvSpPr>
        <p:spPr>
          <a:xfrm>
            <a:off x="7800375" y="2531050"/>
            <a:ext cx="341125" cy="1327710"/>
          </a:xfrm>
          <a:custGeom>
            <a:avLst/>
            <a:gdLst/>
            <a:ahLst/>
            <a:cxnLst/>
            <a:rect l="l" t="t" r="r" b="b"/>
            <a:pathLst>
              <a:path w="13645" h="62166" extrusionOk="0">
                <a:moveTo>
                  <a:pt x="0" y="62166"/>
                </a:moveTo>
                <a:cubicBezTo>
                  <a:pt x="2270" y="56986"/>
                  <a:pt x="13025" y="41444"/>
                  <a:pt x="13617" y="31083"/>
                </a:cubicBezTo>
                <a:cubicBezTo>
                  <a:pt x="14209" y="20722"/>
                  <a:pt x="5230" y="5181"/>
                  <a:pt x="3552" y="0"/>
                </a:cubicBezTo>
              </a:path>
            </a:pathLst>
          </a:custGeom>
          <a:noFill/>
          <a:ln w="19050" cap="flat" cmpd="sng">
            <a:solidFill>
              <a:srgbClr val="595959"/>
            </a:solidFill>
            <a:prstDash val="solid"/>
            <a:round/>
            <a:headEnd type="none" w="med" len="med"/>
            <a:tailEnd type="stealth" w="med" len="med"/>
          </a:ln>
        </p:spPr>
      </p:sp>
      <p:sp>
        <p:nvSpPr>
          <p:cNvPr id="506" name="Google Shape;506;p60"/>
          <p:cNvSpPr txBox="1"/>
          <p:nvPr/>
        </p:nvSpPr>
        <p:spPr>
          <a:xfrm>
            <a:off x="5086575" y="3796225"/>
            <a:ext cx="2713800" cy="118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300">
                <a:solidFill>
                  <a:srgbClr val="595959"/>
                </a:solidFill>
                <a:latin typeface="Roboto"/>
                <a:ea typeface="Roboto"/>
                <a:cs typeface="Roboto"/>
                <a:sym typeface="Roboto"/>
              </a:rPr>
              <a:t>4. </a:t>
            </a:r>
            <a:r>
              <a:rPr lang="fr" sz="1300" b="1">
                <a:solidFill>
                  <a:srgbClr val="595959"/>
                </a:solidFill>
                <a:latin typeface="Roboto"/>
                <a:ea typeface="Roboto"/>
                <a:cs typeface="Roboto"/>
                <a:sym typeface="Roboto"/>
              </a:rPr>
              <a:t>Tous les</a:t>
            </a:r>
            <a:r>
              <a:rPr lang="fr" sz="1300">
                <a:solidFill>
                  <a:srgbClr val="595959"/>
                </a:solidFill>
                <a:latin typeface="Roboto"/>
                <a:ea typeface="Roboto"/>
                <a:cs typeface="Roboto"/>
                <a:sym typeface="Roboto"/>
              </a:rPr>
              <a:t> </a:t>
            </a:r>
            <a:r>
              <a:rPr lang="fr" sz="1300" b="1">
                <a:solidFill>
                  <a:srgbClr val="595959"/>
                </a:solidFill>
                <a:latin typeface="Roboto"/>
                <a:ea typeface="Roboto"/>
                <a:cs typeface="Roboto"/>
                <a:sym typeface="Roboto"/>
              </a:rPr>
              <a:t>conducteurs</a:t>
            </a:r>
            <a:r>
              <a:rPr lang="fr" sz="1300">
                <a:solidFill>
                  <a:srgbClr val="595959"/>
                </a:solidFill>
                <a:latin typeface="Roboto"/>
                <a:ea typeface="Roboto"/>
                <a:cs typeface="Roboto"/>
                <a:sym typeface="Roboto"/>
              </a:rPr>
              <a:t> voient la demande </a:t>
            </a:r>
            <a:r>
              <a:rPr lang="fr" sz="1300" b="1">
                <a:solidFill>
                  <a:srgbClr val="595959"/>
                </a:solidFill>
                <a:latin typeface="Roboto"/>
                <a:ea typeface="Roboto"/>
                <a:cs typeface="Roboto"/>
                <a:sym typeface="Roboto"/>
              </a:rPr>
              <a:t>grâce au panneau </a:t>
            </a:r>
            <a:r>
              <a:rPr lang="fr" sz="1300">
                <a:solidFill>
                  <a:srgbClr val="595959"/>
                </a:solidFill>
                <a:latin typeface="Roboto"/>
                <a:ea typeface="Roboto"/>
                <a:cs typeface="Roboto"/>
                <a:sym typeface="Roboto"/>
              </a:rPr>
              <a:t>et à </a:t>
            </a:r>
            <a:r>
              <a:rPr lang="fr" sz="1300" b="1">
                <a:solidFill>
                  <a:srgbClr val="595959"/>
                </a:solidFill>
                <a:latin typeface="Roboto"/>
                <a:ea typeface="Roboto"/>
                <a:cs typeface="Roboto"/>
                <a:sym typeface="Roboto"/>
              </a:rPr>
              <a:t>une application dédiée.</a:t>
            </a:r>
            <a:r>
              <a:rPr lang="fr" sz="1300">
                <a:solidFill>
                  <a:srgbClr val="595959"/>
                </a:solidFill>
                <a:latin typeface="Roboto"/>
                <a:ea typeface="Roboto"/>
                <a:cs typeface="Roboto"/>
                <a:sym typeface="Roboto"/>
              </a:rPr>
              <a:t> </a:t>
            </a:r>
            <a:endParaRPr sz="1300">
              <a:solidFill>
                <a:srgbClr val="595959"/>
              </a:solidFill>
              <a:latin typeface="Roboto"/>
              <a:ea typeface="Roboto"/>
              <a:cs typeface="Roboto"/>
              <a:sym typeface="Roboto"/>
            </a:endParaRPr>
          </a:p>
          <a:p>
            <a:pPr marL="0" lvl="0" indent="0" algn="l" rtl="0">
              <a:spcBef>
                <a:spcPts val="0"/>
              </a:spcBef>
              <a:spcAft>
                <a:spcPts val="0"/>
              </a:spcAft>
              <a:buNone/>
            </a:pPr>
            <a:r>
              <a:rPr lang="fr" sz="1300">
                <a:solidFill>
                  <a:srgbClr val="595959"/>
                </a:solidFill>
                <a:latin typeface="Roboto"/>
                <a:ea typeface="Roboto"/>
                <a:cs typeface="Roboto"/>
                <a:sym typeface="Roboto"/>
              </a:rPr>
              <a:t>Ils peuvent s’arrêter, prendre le passager et l’amener à destination</a:t>
            </a:r>
            <a:endParaRPr sz="1300">
              <a:solidFill>
                <a:srgbClr val="595959"/>
              </a:solidFill>
              <a:latin typeface="Roboto"/>
              <a:ea typeface="Roboto"/>
              <a:cs typeface="Roboto"/>
              <a:sym typeface="Roboto"/>
            </a:endParaRPr>
          </a:p>
        </p:txBody>
      </p:sp>
      <p:pic>
        <p:nvPicPr>
          <p:cNvPr id="507" name="Google Shape;507;p60"/>
          <p:cNvPicPr preferRelativeResize="0"/>
          <p:nvPr/>
        </p:nvPicPr>
        <p:blipFill rotWithShape="1">
          <a:blip r:embed="rId8">
            <a:alphaModFix/>
          </a:blip>
          <a:srcRect l="8282" t="19626" r="68122" b="48625"/>
          <a:stretch/>
        </p:blipFill>
        <p:spPr>
          <a:xfrm>
            <a:off x="2138775" y="2786089"/>
            <a:ext cx="340450" cy="458072"/>
          </a:xfrm>
          <a:prstGeom prst="rect">
            <a:avLst/>
          </a:prstGeom>
          <a:noFill/>
          <a:ln>
            <a:noFill/>
          </a:ln>
        </p:spPr>
      </p:pic>
      <p:pic>
        <p:nvPicPr>
          <p:cNvPr id="508" name="Google Shape;508;p60"/>
          <p:cNvPicPr preferRelativeResize="0"/>
          <p:nvPr/>
        </p:nvPicPr>
        <p:blipFill rotWithShape="1">
          <a:blip r:embed="rId8">
            <a:alphaModFix/>
          </a:blip>
          <a:srcRect l="34418" t="15992" r="36345" b="46564"/>
          <a:stretch/>
        </p:blipFill>
        <p:spPr>
          <a:xfrm>
            <a:off x="4814487" y="2745000"/>
            <a:ext cx="421825" cy="540251"/>
          </a:xfrm>
          <a:prstGeom prst="rect">
            <a:avLst/>
          </a:prstGeom>
          <a:noFill/>
          <a:ln>
            <a:noFill/>
          </a:ln>
        </p:spPr>
      </p:pic>
      <p:pic>
        <p:nvPicPr>
          <p:cNvPr id="509" name="Google Shape;509;p60"/>
          <p:cNvPicPr preferRelativeResize="0"/>
          <p:nvPr/>
        </p:nvPicPr>
        <p:blipFill>
          <a:blip r:embed="rId9">
            <a:alphaModFix/>
          </a:blip>
          <a:stretch>
            <a:fillRect/>
          </a:stretch>
        </p:blipFill>
        <p:spPr>
          <a:xfrm flipH="1">
            <a:off x="1134053" y="3106575"/>
            <a:ext cx="564198" cy="282101"/>
          </a:xfrm>
          <a:prstGeom prst="rect">
            <a:avLst/>
          </a:prstGeom>
          <a:noFill/>
          <a:ln>
            <a:noFill/>
          </a:ln>
        </p:spPr>
      </p:pic>
      <p:pic>
        <p:nvPicPr>
          <p:cNvPr id="510" name="Google Shape;510;p60"/>
          <p:cNvPicPr preferRelativeResize="0"/>
          <p:nvPr/>
        </p:nvPicPr>
        <p:blipFill rotWithShape="1">
          <a:blip r:embed="rId10">
            <a:alphaModFix/>
          </a:blip>
          <a:srcRect b="8273"/>
          <a:stretch/>
        </p:blipFill>
        <p:spPr>
          <a:xfrm>
            <a:off x="6046500" y="2416075"/>
            <a:ext cx="1421778" cy="869174"/>
          </a:xfrm>
          <a:prstGeom prst="rect">
            <a:avLst/>
          </a:prstGeom>
          <a:noFill/>
          <a:ln>
            <a:noFill/>
          </a:ln>
        </p:spPr>
      </p:pic>
      <p:pic>
        <p:nvPicPr>
          <p:cNvPr id="511" name="Google Shape;511;p60"/>
          <p:cNvPicPr preferRelativeResize="0"/>
          <p:nvPr/>
        </p:nvPicPr>
        <p:blipFill rotWithShape="1">
          <a:blip r:embed="rId11">
            <a:alphaModFix/>
          </a:blip>
          <a:srcRect l="12133" t="4869" r="3135" b="10877"/>
          <a:stretch/>
        </p:blipFill>
        <p:spPr>
          <a:xfrm>
            <a:off x="7857628" y="3946602"/>
            <a:ext cx="1166100" cy="785100"/>
          </a:xfrm>
          <a:prstGeom prst="roundRect">
            <a:avLst>
              <a:gd name="adj" fmla="val 13288"/>
            </a:avLst>
          </a:prstGeom>
          <a:noFill/>
          <a:ln w="38100" cap="flat" cmpd="sng">
            <a:solidFill>
              <a:srgbClr val="FFFFFF"/>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1"/>
          <p:cNvSpPr txBox="1"/>
          <p:nvPr/>
        </p:nvSpPr>
        <p:spPr>
          <a:xfrm>
            <a:off x="826600" y="1215063"/>
            <a:ext cx="4105500" cy="89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solidFill>
                  <a:srgbClr val="0D82C3"/>
                </a:solidFill>
                <a:latin typeface="Roboto Medium"/>
                <a:ea typeface="Roboto Medium"/>
                <a:cs typeface="Roboto Medium"/>
                <a:sym typeface="Roboto Medium"/>
              </a:rPr>
              <a:t>Lignes de covoiturage à haut niveau de service</a:t>
            </a:r>
            <a:endParaRPr>
              <a:solidFill>
                <a:srgbClr val="0D82C3"/>
              </a:solidFill>
              <a:latin typeface="Roboto Medium"/>
              <a:ea typeface="Roboto Medium"/>
              <a:cs typeface="Roboto Medium"/>
              <a:sym typeface="Roboto Medium"/>
            </a:endParaRPr>
          </a:p>
          <a:p>
            <a:pPr marL="0" lvl="0" indent="0" algn="l" rtl="0">
              <a:spcBef>
                <a:spcPts val="1000"/>
              </a:spcBef>
              <a:spcAft>
                <a:spcPts val="0"/>
              </a:spcAft>
              <a:buNone/>
            </a:pPr>
            <a:r>
              <a:rPr lang="fr" sz="1200">
                <a:latin typeface="Roboto"/>
                <a:ea typeface="Roboto"/>
                <a:cs typeface="Roboto"/>
                <a:sym typeface="Roboto"/>
              </a:rPr>
              <a:t>Périurbain, accès aux agglomérations et zones d’activité</a:t>
            </a:r>
            <a:endParaRPr sz="1200" i="1">
              <a:latin typeface="Roboto"/>
              <a:ea typeface="Roboto"/>
              <a:cs typeface="Roboto"/>
              <a:sym typeface="Roboto"/>
            </a:endParaRPr>
          </a:p>
        </p:txBody>
      </p:sp>
      <p:sp>
        <p:nvSpPr>
          <p:cNvPr id="517" name="Google Shape;517;p61"/>
          <p:cNvSpPr txBox="1">
            <a:spLocks noGrp="1"/>
          </p:cNvSpPr>
          <p:nvPr>
            <p:ph type="title"/>
          </p:nvPr>
        </p:nvSpPr>
        <p:spPr>
          <a:xfrm>
            <a:off x="1360000" y="177925"/>
            <a:ext cx="7330800" cy="49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fr">
                <a:solidFill>
                  <a:srgbClr val="FFFFFF"/>
                </a:solidFill>
              </a:rPr>
              <a:t>Un service modulaire qui s’adapte aux territoires </a:t>
            </a:r>
            <a:endParaRPr>
              <a:solidFill>
                <a:srgbClr val="FFFFFF"/>
              </a:solidFill>
            </a:endParaRPr>
          </a:p>
        </p:txBody>
      </p:sp>
      <p:pic>
        <p:nvPicPr>
          <p:cNvPr id="518" name="Google Shape;518;p61"/>
          <p:cNvPicPr preferRelativeResize="0"/>
          <p:nvPr/>
        </p:nvPicPr>
        <p:blipFill rotWithShape="1">
          <a:blip r:embed="rId3">
            <a:alphaModFix/>
          </a:blip>
          <a:srcRect t="3449" r="3910" b="-348"/>
          <a:stretch/>
        </p:blipFill>
        <p:spPr>
          <a:xfrm>
            <a:off x="916052" y="2143551"/>
            <a:ext cx="2733000" cy="1834800"/>
          </a:xfrm>
          <a:prstGeom prst="roundRect">
            <a:avLst>
              <a:gd name="adj" fmla="val 7078"/>
            </a:avLst>
          </a:prstGeom>
          <a:noFill/>
          <a:ln>
            <a:noFill/>
          </a:ln>
          <a:effectLst>
            <a:outerShdw dist="95250" dir="2400000" algn="bl" rotWithShape="0">
              <a:srgbClr val="0D82C3"/>
            </a:outerShdw>
          </a:effectLst>
        </p:spPr>
      </p:pic>
      <p:sp>
        <p:nvSpPr>
          <p:cNvPr id="519" name="Google Shape;519;p61"/>
          <p:cNvSpPr txBox="1"/>
          <p:nvPr/>
        </p:nvSpPr>
        <p:spPr>
          <a:xfrm>
            <a:off x="2340825" y="4434850"/>
            <a:ext cx="44865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300" i="1">
                <a:solidFill>
                  <a:srgbClr val="0D82C3"/>
                </a:solidFill>
                <a:latin typeface="Roboto"/>
                <a:ea typeface="Roboto"/>
                <a:cs typeface="Roboto"/>
                <a:sym typeface="Roboto"/>
              </a:rPr>
              <a:t>Service sur mesure</a:t>
            </a:r>
            <a:r>
              <a:rPr lang="fr" sz="1300" i="1">
                <a:latin typeface="Roboto"/>
                <a:ea typeface="Roboto"/>
                <a:cs typeface="Roboto"/>
                <a:sym typeface="Roboto"/>
              </a:rPr>
              <a:t> en fonction des spécificités locales </a:t>
            </a:r>
            <a:endParaRPr i="1">
              <a:latin typeface="Calibri"/>
              <a:ea typeface="Calibri"/>
              <a:cs typeface="Calibri"/>
              <a:sym typeface="Calibri"/>
            </a:endParaRPr>
          </a:p>
        </p:txBody>
      </p:sp>
      <p:pic>
        <p:nvPicPr>
          <p:cNvPr id="520" name="Google Shape;520;p61" descr="Résultat de recherche d'images pour &quot;inauguration bornes Vercors covoiturage&quot;"/>
          <p:cNvPicPr preferRelativeResize="0"/>
          <p:nvPr/>
        </p:nvPicPr>
        <p:blipFill rotWithShape="1">
          <a:blip r:embed="rId4">
            <a:alphaModFix/>
          </a:blip>
          <a:srcRect l="7321" t="4287"/>
          <a:stretch/>
        </p:blipFill>
        <p:spPr>
          <a:xfrm>
            <a:off x="5348601" y="2143549"/>
            <a:ext cx="2666100" cy="1834800"/>
          </a:xfrm>
          <a:prstGeom prst="roundRect">
            <a:avLst>
              <a:gd name="adj" fmla="val 6337"/>
            </a:avLst>
          </a:prstGeom>
          <a:noFill/>
          <a:ln>
            <a:noFill/>
          </a:ln>
          <a:effectLst>
            <a:outerShdw dist="95250" dir="2400000" algn="bl" rotWithShape="0">
              <a:srgbClr val="0D82C3"/>
            </a:outerShdw>
          </a:effectLst>
        </p:spPr>
      </p:pic>
      <p:sp>
        <p:nvSpPr>
          <p:cNvPr id="521" name="Google Shape;521;p61"/>
          <p:cNvSpPr txBox="1"/>
          <p:nvPr/>
        </p:nvSpPr>
        <p:spPr>
          <a:xfrm>
            <a:off x="5262471" y="1215063"/>
            <a:ext cx="4173000" cy="7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solidFill>
                  <a:srgbClr val="0D82C3"/>
                </a:solidFill>
                <a:latin typeface="Roboto Medium"/>
                <a:ea typeface="Roboto Medium"/>
                <a:cs typeface="Roboto Medium"/>
                <a:sym typeface="Roboto Medium"/>
              </a:rPr>
              <a:t>Lignes de covoiturage spontané et solidaire</a:t>
            </a:r>
            <a:endParaRPr>
              <a:solidFill>
                <a:srgbClr val="0D82C3"/>
              </a:solidFill>
              <a:latin typeface="Roboto Medium"/>
              <a:ea typeface="Roboto Medium"/>
              <a:cs typeface="Roboto Medium"/>
              <a:sym typeface="Roboto Medium"/>
            </a:endParaRPr>
          </a:p>
          <a:p>
            <a:pPr marL="0" lvl="0" indent="0" algn="l" rtl="0">
              <a:spcBef>
                <a:spcPts val="1000"/>
              </a:spcBef>
              <a:spcAft>
                <a:spcPts val="1000"/>
              </a:spcAft>
              <a:buNone/>
            </a:pPr>
            <a:r>
              <a:rPr lang="fr" sz="1200">
                <a:latin typeface="Roboto"/>
                <a:ea typeface="Roboto"/>
                <a:cs typeface="Roboto"/>
                <a:sym typeface="Roboto"/>
              </a:rPr>
              <a:t>Territoires peu denses, montagnes</a:t>
            </a:r>
            <a:endParaRPr sz="1200" i="1">
              <a:latin typeface="Roboto"/>
              <a:ea typeface="Roboto"/>
              <a:cs typeface="Roboto"/>
              <a:sym typeface="Roboto"/>
            </a:endParaRPr>
          </a:p>
        </p:txBody>
      </p:sp>
      <p:grpSp>
        <p:nvGrpSpPr>
          <p:cNvPr id="522" name="Google Shape;522;p61"/>
          <p:cNvGrpSpPr/>
          <p:nvPr/>
        </p:nvGrpSpPr>
        <p:grpSpPr>
          <a:xfrm>
            <a:off x="2156663" y="4288375"/>
            <a:ext cx="435950" cy="435950"/>
            <a:chOff x="2690063" y="4288375"/>
            <a:chExt cx="435950" cy="435950"/>
          </a:xfrm>
        </p:grpSpPr>
        <p:pic>
          <p:nvPicPr>
            <p:cNvPr id="523" name="Google Shape;523;p61"/>
            <p:cNvPicPr preferRelativeResize="0"/>
            <p:nvPr/>
          </p:nvPicPr>
          <p:blipFill rotWithShape="1">
            <a:blip r:embed="rId5">
              <a:alphaModFix/>
            </a:blip>
            <a:srcRect/>
            <a:stretch/>
          </p:blipFill>
          <p:spPr>
            <a:xfrm>
              <a:off x="2690063" y="4288375"/>
              <a:ext cx="435950" cy="435950"/>
            </a:xfrm>
            <a:prstGeom prst="rect">
              <a:avLst/>
            </a:prstGeom>
            <a:noFill/>
            <a:ln>
              <a:noFill/>
            </a:ln>
          </p:spPr>
        </p:pic>
        <p:sp>
          <p:nvSpPr>
            <p:cNvPr id="524" name="Google Shape;524;p61"/>
            <p:cNvSpPr/>
            <p:nvPr/>
          </p:nvSpPr>
          <p:spPr>
            <a:xfrm rot="10800000">
              <a:off x="2816100" y="4325900"/>
              <a:ext cx="183900" cy="309000"/>
            </a:xfrm>
            <a:prstGeom prst="triangle">
              <a:avLst>
                <a:gd name="adj" fmla="val 50000"/>
              </a:avLst>
            </a:prstGeom>
            <a:solidFill>
              <a:srgbClr val="0D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62"/>
          <p:cNvSpPr txBox="1">
            <a:spLocks noGrp="1"/>
          </p:cNvSpPr>
          <p:nvPr>
            <p:ph type="title"/>
          </p:nvPr>
        </p:nvSpPr>
        <p:spPr>
          <a:xfrm>
            <a:off x="1360000" y="177925"/>
            <a:ext cx="7330800" cy="4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Lignes de Covoiturage à Haut Niveau de Service</a:t>
            </a:r>
            <a:endParaRPr/>
          </a:p>
        </p:txBody>
      </p:sp>
      <p:sp>
        <p:nvSpPr>
          <p:cNvPr id="530" name="Google Shape;530;p62"/>
          <p:cNvSpPr txBox="1">
            <a:spLocks noGrp="1"/>
          </p:cNvSpPr>
          <p:nvPr>
            <p:ph type="body" idx="2"/>
          </p:nvPr>
        </p:nvSpPr>
        <p:spPr>
          <a:xfrm>
            <a:off x="590675" y="1988425"/>
            <a:ext cx="3251400" cy="3173400"/>
          </a:xfrm>
          <a:prstGeom prst="rect">
            <a:avLst/>
          </a:prstGeom>
        </p:spPr>
        <p:txBody>
          <a:bodyPr spcFirstLastPara="1" wrap="square" lIns="91425" tIns="91425" rIns="91425" bIns="91425" anchor="t" anchorCtr="0">
            <a:noAutofit/>
          </a:bodyPr>
          <a:lstStyle/>
          <a:p>
            <a:pPr marL="0" lvl="0" indent="0" algn="l" rtl="0">
              <a:lnSpc>
                <a:spcPct val="50000"/>
              </a:lnSpc>
              <a:spcBef>
                <a:spcPts val="0"/>
              </a:spcBef>
              <a:spcAft>
                <a:spcPts val="0"/>
              </a:spcAft>
              <a:buNone/>
            </a:pPr>
            <a:r>
              <a:rPr lang="fr" b="1"/>
              <a:t>Un service performant</a:t>
            </a:r>
            <a:endParaRPr/>
          </a:p>
          <a:p>
            <a:pPr marL="457200" lvl="0" indent="-311150" algn="l" rtl="0">
              <a:spcBef>
                <a:spcPts val="1600"/>
              </a:spcBef>
              <a:spcAft>
                <a:spcPts val="0"/>
              </a:spcAft>
              <a:buSzPts val="1300"/>
              <a:buChar char="●"/>
            </a:pPr>
            <a:r>
              <a:rPr lang="fr"/>
              <a:t>Temps d’attente garanti</a:t>
            </a:r>
            <a:endParaRPr/>
          </a:p>
          <a:p>
            <a:pPr marL="457200" lvl="0" indent="-311150" algn="l" rtl="0">
              <a:spcBef>
                <a:spcPts val="0"/>
              </a:spcBef>
              <a:spcAft>
                <a:spcPts val="0"/>
              </a:spcAft>
              <a:buSzPts val="1300"/>
              <a:buChar char="●"/>
            </a:pPr>
            <a:r>
              <a:rPr lang="fr"/>
              <a:t>Information en temps réel</a:t>
            </a:r>
            <a:endParaRPr/>
          </a:p>
          <a:p>
            <a:pPr marL="0" lvl="0" indent="0" algn="l" rtl="0">
              <a:lnSpc>
                <a:spcPct val="50000"/>
              </a:lnSpc>
              <a:spcBef>
                <a:spcPts val="1600"/>
              </a:spcBef>
              <a:spcAft>
                <a:spcPts val="0"/>
              </a:spcAft>
              <a:buNone/>
            </a:pPr>
            <a:r>
              <a:rPr lang="fr" b="1"/>
              <a:t>Un service incitatif</a:t>
            </a:r>
            <a:endParaRPr/>
          </a:p>
          <a:p>
            <a:pPr marL="457200" lvl="0" indent="-311150" algn="l" rtl="0">
              <a:spcBef>
                <a:spcPts val="1600"/>
              </a:spcBef>
              <a:spcAft>
                <a:spcPts val="0"/>
              </a:spcAft>
              <a:buSzPts val="1300"/>
              <a:buChar char="●"/>
            </a:pPr>
            <a:r>
              <a:rPr lang="fr"/>
              <a:t>Partage des frais</a:t>
            </a:r>
            <a:endParaRPr/>
          </a:p>
          <a:p>
            <a:pPr marL="457200" lvl="0" indent="-311150" algn="l" rtl="0">
              <a:spcBef>
                <a:spcPts val="0"/>
              </a:spcBef>
              <a:spcAft>
                <a:spcPts val="0"/>
              </a:spcAft>
              <a:buSzPts val="1300"/>
              <a:buChar char="●"/>
            </a:pPr>
            <a:r>
              <a:rPr lang="fr"/>
              <a:t>Indemnisation “sièges libres”</a:t>
            </a:r>
            <a:endParaRPr/>
          </a:p>
          <a:p>
            <a:pPr marL="0" lvl="0" indent="0" algn="l" rtl="0">
              <a:lnSpc>
                <a:spcPct val="50000"/>
              </a:lnSpc>
              <a:spcBef>
                <a:spcPts val="1600"/>
              </a:spcBef>
              <a:spcAft>
                <a:spcPts val="0"/>
              </a:spcAft>
              <a:buNone/>
            </a:pPr>
            <a:r>
              <a:rPr lang="fr" b="1"/>
              <a:t>Intégration aux MaaS</a:t>
            </a:r>
            <a:endParaRPr b="1"/>
          </a:p>
          <a:p>
            <a:pPr marL="457200" lvl="0" indent="-311150" algn="l" rtl="0">
              <a:spcBef>
                <a:spcPts val="1600"/>
              </a:spcBef>
              <a:spcAft>
                <a:spcPts val="0"/>
              </a:spcAft>
              <a:buSzPts val="1300"/>
              <a:buChar char="●"/>
            </a:pPr>
            <a:r>
              <a:rPr lang="fr"/>
              <a:t>Parcours passager 100% intégrable</a:t>
            </a:r>
            <a:endParaRPr/>
          </a:p>
        </p:txBody>
      </p:sp>
      <p:sp>
        <p:nvSpPr>
          <p:cNvPr id="531" name="Google Shape;531;p62"/>
          <p:cNvSpPr/>
          <p:nvPr/>
        </p:nvSpPr>
        <p:spPr>
          <a:xfrm>
            <a:off x="690258" y="1096850"/>
            <a:ext cx="3382800" cy="314700"/>
          </a:xfrm>
          <a:prstGeom prst="roundRect">
            <a:avLst>
              <a:gd name="adj" fmla="val 16667"/>
            </a:avLst>
          </a:prstGeom>
          <a:solidFill>
            <a:srgbClr val="FBBD2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300">
                <a:solidFill>
                  <a:schemeClr val="lt1"/>
                </a:solidFill>
                <a:latin typeface="Exo 2 Medium"/>
                <a:ea typeface="Exo 2 Medium"/>
                <a:cs typeface="Exo 2 Medium"/>
                <a:sym typeface="Exo 2 Medium"/>
              </a:rPr>
              <a:t>Pénétrantes d’agglomérations</a:t>
            </a:r>
            <a:endParaRPr sz="1300">
              <a:solidFill>
                <a:schemeClr val="lt1"/>
              </a:solidFill>
              <a:latin typeface="Exo 2 Medium"/>
              <a:ea typeface="Exo 2 Medium"/>
              <a:cs typeface="Exo 2 Medium"/>
              <a:sym typeface="Exo 2 Medium"/>
            </a:endParaRPr>
          </a:p>
        </p:txBody>
      </p:sp>
      <p:sp>
        <p:nvSpPr>
          <p:cNvPr id="532" name="Google Shape;532;p62"/>
          <p:cNvSpPr/>
          <p:nvPr/>
        </p:nvSpPr>
        <p:spPr>
          <a:xfrm>
            <a:off x="690258" y="1515150"/>
            <a:ext cx="1787100" cy="314700"/>
          </a:xfrm>
          <a:prstGeom prst="roundRect">
            <a:avLst>
              <a:gd name="adj" fmla="val 16667"/>
            </a:avLst>
          </a:prstGeom>
          <a:solidFill>
            <a:srgbClr val="FBBD2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300">
                <a:solidFill>
                  <a:schemeClr val="lt1"/>
                </a:solidFill>
                <a:latin typeface="Exo 2 Medium"/>
                <a:ea typeface="Exo 2 Medium"/>
                <a:cs typeface="Exo 2 Medium"/>
                <a:sym typeface="Exo 2 Medium"/>
              </a:rPr>
              <a:t>Zones d’activités</a:t>
            </a:r>
            <a:endParaRPr sz="1300">
              <a:solidFill>
                <a:schemeClr val="lt1"/>
              </a:solidFill>
              <a:latin typeface="Exo 2 Medium"/>
              <a:ea typeface="Exo 2 Medium"/>
              <a:cs typeface="Exo 2 Medium"/>
              <a:sym typeface="Exo 2 Medium"/>
            </a:endParaRPr>
          </a:p>
        </p:txBody>
      </p:sp>
      <p:sp>
        <p:nvSpPr>
          <p:cNvPr id="533" name="Google Shape;533;p62"/>
          <p:cNvSpPr/>
          <p:nvPr/>
        </p:nvSpPr>
        <p:spPr>
          <a:xfrm>
            <a:off x="2606347" y="1515150"/>
            <a:ext cx="1466700" cy="314700"/>
          </a:xfrm>
          <a:prstGeom prst="roundRect">
            <a:avLst>
              <a:gd name="adj" fmla="val 16667"/>
            </a:avLst>
          </a:prstGeom>
          <a:solidFill>
            <a:srgbClr val="FBBD2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300">
                <a:solidFill>
                  <a:schemeClr val="lt1"/>
                </a:solidFill>
                <a:latin typeface="Exo 2 Medium"/>
                <a:ea typeface="Exo 2 Medium"/>
                <a:cs typeface="Exo 2 Medium"/>
                <a:sym typeface="Exo 2 Medium"/>
              </a:rPr>
              <a:t>Intermodalité</a:t>
            </a:r>
            <a:endParaRPr sz="1300">
              <a:solidFill>
                <a:schemeClr val="lt1"/>
              </a:solidFill>
              <a:latin typeface="Exo 2 Medium"/>
              <a:ea typeface="Exo 2 Medium"/>
              <a:cs typeface="Exo 2 Medium"/>
              <a:sym typeface="Exo 2 Medium"/>
            </a:endParaRPr>
          </a:p>
        </p:txBody>
      </p:sp>
      <p:pic>
        <p:nvPicPr>
          <p:cNvPr id="534" name="Google Shape;534;p62"/>
          <p:cNvPicPr preferRelativeResize="0"/>
          <p:nvPr/>
        </p:nvPicPr>
        <p:blipFill rotWithShape="1">
          <a:blip r:embed="rId3">
            <a:alphaModFix/>
          </a:blip>
          <a:srcRect l="43965" t="24265" r="43300" b="23808"/>
          <a:stretch/>
        </p:blipFill>
        <p:spPr>
          <a:xfrm>
            <a:off x="6357241" y="987000"/>
            <a:ext cx="629654" cy="1348051"/>
          </a:xfrm>
          <a:prstGeom prst="rect">
            <a:avLst/>
          </a:prstGeom>
          <a:noFill/>
          <a:ln>
            <a:noFill/>
          </a:ln>
        </p:spPr>
      </p:pic>
      <p:pic>
        <p:nvPicPr>
          <p:cNvPr id="535" name="Google Shape;535;p62"/>
          <p:cNvPicPr preferRelativeResize="0"/>
          <p:nvPr/>
        </p:nvPicPr>
        <p:blipFill rotWithShape="1">
          <a:blip r:embed="rId4">
            <a:alphaModFix/>
          </a:blip>
          <a:srcRect t="3772"/>
          <a:stretch/>
        </p:blipFill>
        <p:spPr>
          <a:xfrm>
            <a:off x="5044398" y="1015160"/>
            <a:ext cx="746338" cy="1348040"/>
          </a:xfrm>
          <a:prstGeom prst="rect">
            <a:avLst/>
          </a:prstGeom>
          <a:noFill/>
          <a:ln>
            <a:noFill/>
          </a:ln>
        </p:spPr>
      </p:pic>
      <p:sp>
        <p:nvSpPr>
          <p:cNvPr id="536" name="Google Shape;536;p62"/>
          <p:cNvSpPr txBox="1"/>
          <p:nvPr/>
        </p:nvSpPr>
        <p:spPr>
          <a:xfrm>
            <a:off x="4741953" y="2331225"/>
            <a:ext cx="12237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900">
                <a:solidFill>
                  <a:srgbClr val="595959"/>
                </a:solidFill>
                <a:latin typeface="Roboto"/>
                <a:ea typeface="Roboto"/>
                <a:cs typeface="Roboto"/>
                <a:sym typeface="Roboto"/>
              </a:rPr>
              <a:t>Application mobile</a:t>
            </a:r>
            <a:endParaRPr sz="900">
              <a:solidFill>
                <a:srgbClr val="595959"/>
              </a:solidFill>
              <a:latin typeface="Roboto"/>
              <a:ea typeface="Roboto"/>
              <a:cs typeface="Roboto"/>
              <a:sym typeface="Roboto"/>
            </a:endParaRPr>
          </a:p>
        </p:txBody>
      </p:sp>
      <p:sp>
        <p:nvSpPr>
          <p:cNvPr id="537" name="Google Shape;537;p62"/>
          <p:cNvSpPr txBox="1"/>
          <p:nvPr/>
        </p:nvSpPr>
        <p:spPr>
          <a:xfrm>
            <a:off x="6199159" y="2331225"/>
            <a:ext cx="9258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900">
                <a:solidFill>
                  <a:srgbClr val="595959"/>
                </a:solidFill>
                <a:latin typeface="Roboto"/>
                <a:ea typeface="Roboto"/>
                <a:cs typeface="Roboto"/>
                <a:sym typeface="Roboto"/>
              </a:rPr>
              <a:t>Parcours SMS</a:t>
            </a:r>
            <a:endParaRPr sz="900">
              <a:solidFill>
                <a:srgbClr val="595959"/>
              </a:solidFill>
              <a:latin typeface="Roboto"/>
              <a:ea typeface="Roboto"/>
              <a:cs typeface="Roboto"/>
              <a:sym typeface="Roboto"/>
            </a:endParaRPr>
          </a:p>
        </p:txBody>
      </p:sp>
      <p:sp>
        <p:nvSpPr>
          <p:cNvPr id="538" name="Google Shape;538;p62"/>
          <p:cNvSpPr txBox="1"/>
          <p:nvPr/>
        </p:nvSpPr>
        <p:spPr>
          <a:xfrm>
            <a:off x="7332036" y="2307791"/>
            <a:ext cx="11316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900">
                <a:solidFill>
                  <a:srgbClr val="595959"/>
                </a:solidFill>
                <a:latin typeface="Roboto"/>
                <a:ea typeface="Roboto"/>
                <a:cs typeface="Roboto"/>
                <a:sym typeface="Roboto"/>
              </a:rPr>
              <a:t>Assistance téléphonique</a:t>
            </a:r>
            <a:endParaRPr sz="900">
              <a:solidFill>
                <a:srgbClr val="595959"/>
              </a:solidFill>
              <a:latin typeface="Roboto"/>
              <a:ea typeface="Roboto"/>
              <a:cs typeface="Roboto"/>
              <a:sym typeface="Roboto"/>
            </a:endParaRPr>
          </a:p>
        </p:txBody>
      </p:sp>
      <p:pic>
        <p:nvPicPr>
          <p:cNvPr id="539" name="Google Shape;539;p62"/>
          <p:cNvPicPr preferRelativeResize="0"/>
          <p:nvPr/>
        </p:nvPicPr>
        <p:blipFill rotWithShape="1">
          <a:blip r:embed="rId5">
            <a:alphaModFix/>
          </a:blip>
          <a:srcRect/>
          <a:stretch/>
        </p:blipFill>
        <p:spPr>
          <a:xfrm>
            <a:off x="7385995" y="1198400"/>
            <a:ext cx="1001300" cy="974096"/>
          </a:xfrm>
          <a:prstGeom prst="rect">
            <a:avLst/>
          </a:prstGeom>
          <a:noFill/>
          <a:ln>
            <a:noFill/>
          </a:ln>
        </p:spPr>
      </p:pic>
      <p:pic>
        <p:nvPicPr>
          <p:cNvPr id="540" name="Google Shape;540;p62"/>
          <p:cNvPicPr preferRelativeResize="0"/>
          <p:nvPr/>
        </p:nvPicPr>
        <p:blipFill rotWithShape="1">
          <a:blip r:embed="rId6">
            <a:alphaModFix/>
          </a:blip>
          <a:srcRect t="2381" r="3016"/>
          <a:stretch/>
        </p:blipFill>
        <p:spPr>
          <a:xfrm>
            <a:off x="5308211" y="2718764"/>
            <a:ext cx="2707800" cy="1869300"/>
          </a:xfrm>
          <a:prstGeom prst="roundRect">
            <a:avLst>
              <a:gd name="adj" fmla="val 4676"/>
            </a:avLst>
          </a:prstGeom>
          <a:noFill/>
          <a:ln>
            <a:noFill/>
          </a:ln>
          <a:effectLst>
            <a:outerShdw dist="95250" dir="2400000" algn="bl" rotWithShape="0">
              <a:srgbClr val="FBBD2B"/>
            </a:outerShdw>
          </a:effectLst>
        </p:spPr>
      </p:pic>
      <p:sp>
        <p:nvSpPr>
          <p:cNvPr id="541" name="Google Shape;541;p62"/>
          <p:cNvSpPr txBox="1"/>
          <p:nvPr/>
        </p:nvSpPr>
        <p:spPr>
          <a:xfrm>
            <a:off x="6060224" y="4697825"/>
            <a:ext cx="1466700" cy="19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900">
                <a:solidFill>
                  <a:srgbClr val="595959"/>
                </a:solidFill>
                <a:latin typeface="Roboto"/>
                <a:ea typeface="Roboto"/>
                <a:cs typeface="Roboto"/>
                <a:sym typeface="Roboto"/>
              </a:rPr>
              <a:t>Arrêts connectés</a:t>
            </a:r>
            <a:endParaRPr sz="900">
              <a:solidFill>
                <a:srgbClr val="595959"/>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1283</Words>
  <Application>Microsoft Macintosh PowerPoint</Application>
  <PresentationFormat>Affichage à l'écran (16:9)</PresentationFormat>
  <Paragraphs>142</Paragraphs>
  <Slides>18</Slides>
  <Notes>18</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18</vt:i4>
      </vt:variant>
    </vt:vector>
  </HeadingPairs>
  <TitlesOfParts>
    <vt:vector size="28" baseType="lpstr">
      <vt:lpstr>Roboto Medium</vt:lpstr>
      <vt:lpstr>Roboto Light</vt:lpstr>
      <vt:lpstr>Roboto</vt:lpstr>
      <vt:lpstr>Calibri</vt:lpstr>
      <vt:lpstr>Exo 2 Medium</vt:lpstr>
      <vt:lpstr>Arial</vt:lpstr>
      <vt:lpstr>Exo 2 Light</vt:lpstr>
      <vt:lpstr>Exo 2</vt:lpstr>
      <vt:lpstr>Simple Light</vt:lpstr>
      <vt:lpstr>Simple Light</vt:lpstr>
      <vt:lpstr>Présentation PowerPoint</vt:lpstr>
      <vt:lpstr>Une offre de transports classique insuffisante</vt:lpstr>
      <vt:lpstr>Présentation PowerPoint</vt:lpstr>
      <vt:lpstr>Nos réseaux et études de covoiturage</vt:lpstr>
      <vt:lpstr>Lignes de covoiturage express</vt:lpstr>
      <vt:lpstr>Covoit’ici Vallée de Kaysersberg</vt:lpstr>
      <vt:lpstr>Parcours usagers des lignes de covoiturage  </vt:lpstr>
      <vt:lpstr>Un service modulaire qui s’adapte aux territoires </vt:lpstr>
      <vt:lpstr>Lignes de Covoiturage à Haut Niveau de Service</vt:lpstr>
      <vt:lpstr>Lignes sur des axes pénétrants d’agglomérations</vt:lpstr>
      <vt:lpstr>CoHNS : le report modal permis par la qualité de service</vt:lpstr>
      <vt:lpstr>Lane : amorçage d’une démotorisation</vt:lpstr>
      <vt:lpstr>Lignes en dessertes de villes médianes et zones d’activité</vt:lpstr>
      <vt:lpstr>Lignes de covoiturage spontané</vt:lpstr>
      <vt:lpstr>Covoiturage spontané : l’exemple du Pays du Sundgau</vt:lpstr>
      <vt:lpstr>Covoit’Go Pays du Sundgau</vt:lpstr>
      <vt:lpstr>Etudes de covoiturage</vt:lpstr>
      <vt:lpstr>Présentation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Microsoft Office User</cp:lastModifiedBy>
  <cp:revision>3</cp:revision>
  <dcterms:modified xsi:type="dcterms:W3CDTF">2023-07-07T10:07:09Z</dcterms:modified>
</cp:coreProperties>
</file>