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6"/>
  </p:notesMasterIdLst>
  <p:sldIdLst>
    <p:sldId id="256" r:id="rId2"/>
    <p:sldId id="258" r:id="rId3"/>
    <p:sldId id="303" r:id="rId4"/>
    <p:sldId id="339" r:id="rId5"/>
    <p:sldId id="340" r:id="rId6"/>
    <p:sldId id="371" r:id="rId7"/>
    <p:sldId id="260" r:id="rId8"/>
    <p:sldId id="364" r:id="rId9"/>
    <p:sldId id="365" r:id="rId10"/>
    <p:sldId id="366" r:id="rId11"/>
    <p:sldId id="368" r:id="rId12"/>
    <p:sldId id="369" r:id="rId13"/>
    <p:sldId id="370" r:id="rId14"/>
    <p:sldId id="281" r:id="rId1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tamaran Thin" panose="020B0604020202020204" charset="0"/>
      <p:regular r:id="rId21"/>
      <p:bold r:id="rId22"/>
    </p:embeddedFont>
    <p:embeddedFont>
      <p:font typeface="Fira Sans Extra Condensed Medium" panose="020B0604020202020204" charset="0"/>
      <p:regular r:id="rId23"/>
      <p:bold r:id="rId24"/>
      <p:italic r:id="rId25"/>
      <p:boldItalic r:id="rId26"/>
    </p:embeddedFont>
    <p:embeddedFont>
      <p:font typeface="Livvic" panose="020B0604020202020204" charset="0"/>
      <p:regular r:id="rId27"/>
      <p:bold r:id="rId28"/>
      <p:italic r:id="rId29"/>
      <p:boldItalic r:id="rId30"/>
    </p:embeddedFont>
    <p:embeddedFont>
      <p:font typeface="Roboto" panose="02000000000000000000" pitchFamily="2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CCFFCC"/>
    <a:srgbClr val="FFFF99"/>
    <a:srgbClr val="FFCC66"/>
    <a:srgbClr val="FE8882"/>
    <a:srgbClr val="FFCC99"/>
    <a:srgbClr val="9E9E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C30FE69-D06E-489D-B5C7-3828D3BDFFBD}">
  <a:tblStyle styleId="{2C30FE69-D06E-489D-B5C7-3828D3BDFFB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68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5522eb7919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5522eb7919_1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30326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5522eb7919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5522eb7919_1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55011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5465e7bc0b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5465e7bc0b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3e13d9a7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3e13d9a7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C404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93723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5522eb7919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5522eb7919_1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2994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5158d5a3ec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5158d5a3ec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5522eb7919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5522eb7919_1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33583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97708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5522eb7919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5522eb7919_1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492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5522eb7919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5522eb7919_1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5009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39575" y="1701225"/>
            <a:ext cx="45924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39575" y="3206400"/>
            <a:ext cx="240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3423902" y="387473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3423900" y="802521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2023007" y="654113"/>
            <a:ext cx="1739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ctrTitle" idx="3"/>
          </p:nvPr>
        </p:nvSpPr>
        <p:spPr>
          <a:xfrm>
            <a:off x="3425264" y="1224286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4"/>
          </p:nvPr>
        </p:nvSpPr>
        <p:spPr>
          <a:xfrm>
            <a:off x="3425259" y="1638859"/>
            <a:ext cx="19767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5" hasCustomPrompt="1"/>
          </p:nvPr>
        </p:nvSpPr>
        <p:spPr>
          <a:xfrm>
            <a:off x="2023007" y="1488788"/>
            <a:ext cx="16152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ctrTitle" idx="6"/>
          </p:nvPr>
        </p:nvSpPr>
        <p:spPr>
          <a:xfrm>
            <a:off x="3427999" y="2061098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7"/>
          </p:nvPr>
        </p:nvSpPr>
        <p:spPr>
          <a:xfrm>
            <a:off x="3427997" y="2475197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8" hasCustomPrompt="1"/>
          </p:nvPr>
        </p:nvSpPr>
        <p:spPr>
          <a:xfrm>
            <a:off x="2023007" y="2323463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ctrTitle" idx="9"/>
          </p:nvPr>
        </p:nvSpPr>
        <p:spPr>
          <a:xfrm rot="5400000">
            <a:off x="6601629" y="1646270"/>
            <a:ext cx="29133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 idx="13"/>
          </p:nvPr>
        </p:nvSpPr>
        <p:spPr>
          <a:xfrm>
            <a:off x="3427999" y="2897911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4"/>
          </p:nvPr>
        </p:nvSpPr>
        <p:spPr>
          <a:xfrm>
            <a:off x="3427997" y="3311534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15" hasCustomPrompt="1"/>
          </p:nvPr>
        </p:nvSpPr>
        <p:spPr>
          <a:xfrm>
            <a:off x="2023007" y="3158138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ctrTitle" idx="16"/>
          </p:nvPr>
        </p:nvSpPr>
        <p:spPr>
          <a:xfrm>
            <a:off x="3427999" y="3734723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7"/>
          </p:nvPr>
        </p:nvSpPr>
        <p:spPr>
          <a:xfrm>
            <a:off x="3427997" y="4147872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18" hasCustomPrompt="1"/>
          </p:nvPr>
        </p:nvSpPr>
        <p:spPr>
          <a:xfrm>
            <a:off x="2023007" y="3992813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CUSTOM_13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672375" y="1432475"/>
            <a:ext cx="34980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ubTitle" idx="1"/>
          </p:nvPr>
        </p:nvSpPr>
        <p:spPr>
          <a:xfrm flipH="1">
            <a:off x="1667175" y="2154225"/>
            <a:ext cx="25032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1">
  <p:cSld name="CUSTOM_27_1_1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ctrTitle"/>
          </p:nvPr>
        </p:nvSpPr>
        <p:spPr>
          <a:xfrm>
            <a:off x="631875" y="842025"/>
            <a:ext cx="287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631884" y="1410841"/>
            <a:ext cx="2480700" cy="5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ctrTitle" idx="2"/>
          </p:nvPr>
        </p:nvSpPr>
        <p:spPr>
          <a:xfrm>
            <a:off x="4213664" y="842025"/>
            <a:ext cx="26979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3"/>
          </p:nvPr>
        </p:nvSpPr>
        <p:spPr>
          <a:xfrm>
            <a:off x="4213664" y="1410841"/>
            <a:ext cx="25860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ctrTitle" idx="4"/>
          </p:nvPr>
        </p:nvSpPr>
        <p:spPr>
          <a:xfrm>
            <a:off x="631883" y="3331927"/>
            <a:ext cx="287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5"/>
          </p:nvPr>
        </p:nvSpPr>
        <p:spPr>
          <a:xfrm>
            <a:off x="631884" y="3914208"/>
            <a:ext cx="24807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ctrTitle" idx="6"/>
          </p:nvPr>
        </p:nvSpPr>
        <p:spPr>
          <a:xfrm rot="5400000">
            <a:off x="6685437" y="1646270"/>
            <a:ext cx="29133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ctrTitle" idx="7"/>
          </p:nvPr>
        </p:nvSpPr>
        <p:spPr>
          <a:xfrm>
            <a:off x="4213664" y="3331934"/>
            <a:ext cx="25860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8"/>
          </p:nvPr>
        </p:nvSpPr>
        <p:spPr>
          <a:xfrm>
            <a:off x="4213664" y="3914208"/>
            <a:ext cx="25860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CUSTOM_14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ctrTitle"/>
          </p:nvPr>
        </p:nvSpPr>
        <p:spPr>
          <a:xfrm>
            <a:off x="5432000" y="710675"/>
            <a:ext cx="28881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subTitle" idx="1"/>
          </p:nvPr>
        </p:nvSpPr>
        <p:spPr>
          <a:xfrm>
            <a:off x="5363550" y="2724625"/>
            <a:ext cx="29565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6">
  <p:cSld name="CUSTOM_11_1_2_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ctrTitle"/>
          </p:nvPr>
        </p:nvSpPr>
        <p:spPr>
          <a:xfrm>
            <a:off x="831200" y="376498"/>
            <a:ext cx="38673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ubTitle" idx="1"/>
          </p:nvPr>
        </p:nvSpPr>
        <p:spPr>
          <a:xfrm>
            <a:off x="831200" y="2314225"/>
            <a:ext cx="30816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CUSTOM_25_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>
            <a:spLocks noGrp="1"/>
          </p:cNvSpPr>
          <p:nvPr>
            <p:ph type="body" idx="1"/>
          </p:nvPr>
        </p:nvSpPr>
        <p:spPr>
          <a:xfrm>
            <a:off x="642050" y="1277550"/>
            <a:ext cx="5308200" cy="1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ctrTitle"/>
          </p:nvPr>
        </p:nvSpPr>
        <p:spPr>
          <a:xfrm rot="5400000">
            <a:off x="6923109" y="1407498"/>
            <a:ext cx="24498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subTitle" idx="2"/>
          </p:nvPr>
        </p:nvSpPr>
        <p:spPr>
          <a:xfrm>
            <a:off x="642050" y="540000"/>
            <a:ext cx="4655400" cy="9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085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●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○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■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●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○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■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●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○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Thin"/>
              <a:buChar char="■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65" r:id="rId6"/>
    <p:sldLayoutId id="2147483667" r:id="rId7"/>
    <p:sldLayoutId id="2147483671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microsoft.com/office/2007/relationships/hdphoto" Target="../media/hdphoto1.wdp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10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hyperlink" Target="mailto:Scot.paysdelachatreenberry@orange.fr" TargetMode="External"/><Relationship Id="rId9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CCFF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022" y="0"/>
            <a:ext cx="7636978" cy="5143500"/>
          </a:xfrm>
          <a:prstGeom prst="rect">
            <a:avLst/>
          </a:prstGeom>
          <a:ln>
            <a:solidFill>
              <a:srgbClr val="CCFFCC"/>
            </a:solidFill>
          </a:ln>
        </p:spPr>
      </p:pic>
      <p:sp>
        <p:nvSpPr>
          <p:cNvPr id="8" name="Google Shape;131;p26"/>
          <p:cNvSpPr/>
          <p:nvPr/>
        </p:nvSpPr>
        <p:spPr>
          <a:xfrm rot="-5400000" flipH="1">
            <a:off x="7188375" y="2568950"/>
            <a:ext cx="3358800" cy="2211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8;p26"/>
          <p:cNvSpPr/>
          <p:nvPr/>
        </p:nvSpPr>
        <p:spPr>
          <a:xfrm rot="5400000">
            <a:off x="1383515" y="3082"/>
            <a:ext cx="3358800" cy="5026500"/>
          </a:xfrm>
          <a:prstGeom prst="rect">
            <a:avLst/>
          </a:prstGeom>
          <a:solidFill>
            <a:srgbClr val="009900">
              <a:alpha val="85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30;p26"/>
          <p:cNvSpPr txBox="1">
            <a:spLocks/>
          </p:cNvSpPr>
          <p:nvPr/>
        </p:nvSpPr>
        <p:spPr>
          <a:xfrm>
            <a:off x="549665" y="2226471"/>
            <a:ext cx="5025917" cy="17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ivvic"/>
              <a:buNone/>
              <a:defRPr sz="4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ivvic"/>
              <a:buNone/>
              <a:defRPr sz="4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ivvic"/>
              <a:buNone/>
              <a:defRPr sz="4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ivvic"/>
              <a:buNone/>
              <a:defRPr sz="4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ivvic"/>
              <a:buNone/>
              <a:defRPr sz="4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ivvic"/>
              <a:buNone/>
              <a:defRPr sz="4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ivvic"/>
              <a:buNone/>
              <a:defRPr sz="4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ivvic"/>
              <a:buNone/>
              <a:defRPr sz="4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ivvic"/>
              <a:buNone/>
              <a:defRPr sz="4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r>
              <a:rPr lang="fr-FR" sz="4400" dirty="0">
                <a:solidFill>
                  <a:schemeClr val="lt1"/>
                </a:solidFill>
              </a:rPr>
              <a:t>Présentation du projet lauréat de l’AAP TUS</a:t>
            </a:r>
          </a:p>
          <a:p>
            <a:r>
              <a:rPr lang="fr-FR" sz="3600" dirty="0">
                <a:solidFill>
                  <a:schemeClr val="lt1"/>
                </a:solidFill>
              </a:rPr>
              <a:t>« Pays de La Châtre en Berry »</a:t>
            </a:r>
          </a:p>
        </p:txBody>
      </p:sp>
      <p:sp>
        <p:nvSpPr>
          <p:cNvPr id="17" name="Google Shape;129;p26"/>
          <p:cNvSpPr txBox="1">
            <a:spLocks/>
          </p:cNvSpPr>
          <p:nvPr/>
        </p:nvSpPr>
        <p:spPr>
          <a:xfrm>
            <a:off x="660815" y="3597218"/>
            <a:ext cx="2402100" cy="7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marL="0" indent="0"/>
            <a:r>
              <a:rPr lang="fr-FR" dirty="0">
                <a:solidFill>
                  <a:schemeClr val="accent4">
                    <a:lumMod val="75000"/>
                  </a:schemeClr>
                </a:solidFill>
              </a:rPr>
              <a:t>Mardi 29 juin 2021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1992"/>
            <a:ext cx="1507022" cy="65150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943" y="76200"/>
            <a:ext cx="805657" cy="95974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011" y="99385"/>
            <a:ext cx="1080655" cy="73754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632" y="76200"/>
            <a:ext cx="923900" cy="9239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E6B3543-B29D-4A4E-A959-F3B4C87ECB8D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3384000" y="80640"/>
            <a:ext cx="2197080" cy="495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9"/>
          <p:cNvSpPr txBox="1">
            <a:spLocks noGrp="1"/>
          </p:cNvSpPr>
          <p:nvPr>
            <p:ph type="title"/>
          </p:nvPr>
        </p:nvSpPr>
        <p:spPr>
          <a:xfrm>
            <a:off x="2830930" y="-290263"/>
            <a:ext cx="5225488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 projet déposé</a:t>
            </a:r>
            <a:endParaRPr dirty="0"/>
          </a:p>
        </p:txBody>
      </p:sp>
      <p:sp>
        <p:nvSpPr>
          <p:cNvPr id="171" name="Google Shape;171;p29"/>
          <p:cNvSpPr/>
          <p:nvPr/>
        </p:nvSpPr>
        <p:spPr>
          <a:xfrm>
            <a:off x="8781900" y="1515055"/>
            <a:ext cx="362100" cy="1988700"/>
          </a:xfrm>
          <a:prstGeom prst="rect">
            <a:avLst/>
          </a:prstGeom>
          <a:solidFill>
            <a:srgbClr val="00B050">
              <a:alpha val="58430"/>
            </a:srgbClr>
          </a:solidFill>
          <a:ln w="19050">
            <a:solidFill>
              <a:schemeClr val="accent4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821873" cy="5143500"/>
          </a:xfrm>
          <a:prstGeom prst="rect">
            <a:avLst/>
          </a:prstGeom>
          <a:solidFill>
            <a:srgbClr val="009900"/>
          </a:solidFill>
          <a:ln>
            <a:solidFill>
              <a:srgbClr val="CC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DAB3CE5-89F8-4E19-8DA4-93D214F9DDC7}"/>
              </a:ext>
            </a:extLst>
          </p:cNvPr>
          <p:cNvSpPr txBox="1"/>
          <p:nvPr/>
        </p:nvSpPr>
        <p:spPr>
          <a:xfrm>
            <a:off x="2001370" y="1113695"/>
            <a:ext cx="660103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9900"/>
                </a:solidFill>
              </a:rPr>
              <a:t>Etape 1 : </a:t>
            </a:r>
            <a:r>
              <a:rPr lang="fr-FR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Concertation préalable à la mise en place du transport solidaire.</a:t>
            </a:r>
          </a:p>
          <a:p>
            <a:endParaRPr lang="fr-FR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endParaRPr lang="fr-FR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Organisation d’une concertation avec les associations locales.</a:t>
            </a:r>
          </a:p>
          <a:p>
            <a:endParaRPr lang="fr-FR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Concertation plus large avec les personnes susceptibles d’utiliser le transport. </a:t>
            </a:r>
          </a:p>
          <a:p>
            <a:endParaRPr lang="fr-FR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Avoir une connaissance du public susceptible d’être bénéficiaire.</a:t>
            </a:r>
          </a:p>
          <a:p>
            <a:endParaRPr lang="fr-FR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Organisation d’entretiens avec des personnes susceptibles d’utiliser le futur transport.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>
              <a:solidFill>
                <a:schemeClr val="accent6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accent6"/>
                </a:solidFill>
                <a:latin typeface="+mn-lt"/>
              </a:rPr>
              <a:t>Se renseigner sur des services similaires déjà existant.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504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9"/>
          <p:cNvSpPr txBox="1">
            <a:spLocks noGrp="1"/>
          </p:cNvSpPr>
          <p:nvPr>
            <p:ph type="title"/>
          </p:nvPr>
        </p:nvSpPr>
        <p:spPr>
          <a:xfrm>
            <a:off x="1427018" y="-171610"/>
            <a:ext cx="5091546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 projet déposé</a:t>
            </a:r>
            <a:endParaRPr dirty="0"/>
          </a:p>
        </p:txBody>
      </p:sp>
      <p:sp>
        <p:nvSpPr>
          <p:cNvPr id="171" name="Google Shape;171;p29"/>
          <p:cNvSpPr/>
          <p:nvPr/>
        </p:nvSpPr>
        <p:spPr>
          <a:xfrm>
            <a:off x="68752" y="1700809"/>
            <a:ext cx="362100" cy="1988700"/>
          </a:xfrm>
          <a:prstGeom prst="rect">
            <a:avLst/>
          </a:prstGeom>
          <a:solidFill>
            <a:srgbClr val="00B050">
              <a:alpha val="58430"/>
            </a:srgbClr>
          </a:solidFill>
          <a:ln w="19050">
            <a:solidFill>
              <a:schemeClr val="accent4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7322127" y="-1"/>
            <a:ext cx="1821873" cy="5143500"/>
          </a:xfrm>
          <a:prstGeom prst="rect">
            <a:avLst/>
          </a:prstGeom>
          <a:solidFill>
            <a:srgbClr val="009900"/>
          </a:solidFill>
          <a:ln>
            <a:solidFill>
              <a:srgbClr val="CC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64225B3-490C-499D-A639-D1A627182F18}"/>
              </a:ext>
            </a:extLst>
          </p:cNvPr>
          <p:cNvSpPr txBox="1"/>
          <p:nvPr/>
        </p:nvSpPr>
        <p:spPr>
          <a:xfrm>
            <a:off x="672274" y="1220485"/>
            <a:ext cx="66010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9900"/>
                </a:solidFill>
              </a:rPr>
              <a:t>Etape 2 : </a:t>
            </a:r>
            <a:r>
              <a:rPr lang="fr-FR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mise en place du transport solidaire.</a:t>
            </a:r>
          </a:p>
          <a:p>
            <a:endParaRPr lang="fr-FR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définition des modalités de fonctionnement du service.</a:t>
            </a:r>
          </a:p>
          <a:p>
            <a:endParaRPr lang="fr-FR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Etudier la faisabilité technique.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Test du service.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Créer des animations pour « faire vivre le service ».</a:t>
            </a:r>
            <a:endParaRPr lang="fr-FR" dirty="0">
              <a:solidFill>
                <a:schemeClr val="accent6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868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9"/>
          <p:cNvSpPr txBox="1">
            <a:spLocks noGrp="1"/>
          </p:cNvSpPr>
          <p:nvPr>
            <p:ph type="title"/>
          </p:nvPr>
        </p:nvSpPr>
        <p:spPr>
          <a:xfrm>
            <a:off x="2603999" y="-130076"/>
            <a:ext cx="5225488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 projet déposé</a:t>
            </a:r>
            <a:endParaRPr dirty="0"/>
          </a:p>
        </p:txBody>
      </p:sp>
      <p:sp>
        <p:nvSpPr>
          <p:cNvPr id="171" name="Google Shape;171;p29"/>
          <p:cNvSpPr/>
          <p:nvPr/>
        </p:nvSpPr>
        <p:spPr>
          <a:xfrm>
            <a:off x="8781900" y="1515055"/>
            <a:ext cx="362100" cy="1988700"/>
          </a:xfrm>
          <a:prstGeom prst="rect">
            <a:avLst/>
          </a:prstGeom>
          <a:solidFill>
            <a:srgbClr val="00B050">
              <a:alpha val="58430"/>
            </a:srgbClr>
          </a:solidFill>
          <a:ln w="19050">
            <a:solidFill>
              <a:schemeClr val="accent4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821873" cy="5143500"/>
          </a:xfrm>
          <a:prstGeom prst="rect">
            <a:avLst/>
          </a:prstGeom>
          <a:solidFill>
            <a:srgbClr val="009900"/>
          </a:solidFill>
          <a:ln>
            <a:solidFill>
              <a:srgbClr val="CC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DAB3CE5-89F8-4E19-8DA4-93D214F9DDC7}"/>
              </a:ext>
            </a:extLst>
          </p:cNvPr>
          <p:cNvSpPr txBox="1"/>
          <p:nvPr/>
        </p:nvSpPr>
        <p:spPr>
          <a:xfrm>
            <a:off x="2001370" y="1113695"/>
            <a:ext cx="660103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9900"/>
                </a:solidFill>
              </a:rPr>
              <a:t>Etape 3: </a:t>
            </a:r>
            <a:r>
              <a:rPr lang="fr-FR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Mise en place d’une solution pérenne.</a:t>
            </a:r>
          </a:p>
          <a:p>
            <a:endParaRPr lang="fr-FR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effectLst/>
                <a:latin typeface="+mn-lt"/>
                <a:ea typeface="Times New Roman" panose="02020603050405020304" pitchFamily="18" charset="0"/>
              </a:rPr>
              <a:t>Définitions d’indicateurs de suivi.</a:t>
            </a:r>
          </a:p>
          <a:p>
            <a:endParaRPr lang="fr-FR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Réalisation d’une évaluation pour mesurer l’efficacité du système.</a:t>
            </a:r>
          </a:p>
          <a:p>
            <a:endParaRPr lang="fr-FR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Réalisation d’un court questionnaire à destinations des bénéficiaires.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>
              <a:solidFill>
                <a:schemeClr val="accent6">
                  <a:lumMod val="75000"/>
                </a:schemeClr>
              </a:solidFill>
              <a:latin typeface="+mn-lt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Recherche de financement pour pérenniser le système.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Mise en place d’une solution pérenne.</a:t>
            </a:r>
            <a:endParaRPr lang="fr-FR" dirty="0">
              <a:solidFill>
                <a:schemeClr val="accent6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065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9"/>
          <p:cNvSpPr txBox="1">
            <a:spLocks noGrp="1"/>
          </p:cNvSpPr>
          <p:nvPr>
            <p:ph type="title"/>
          </p:nvPr>
        </p:nvSpPr>
        <p:spPr>
          <a:xfrm>
            <a:off x="1133342" y="88694"/>
            <a:ext cx="5091546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Quels types de déplacements sont visés ?</a:t>
            </a:r>
            <a:endParaRPr dirty="0"/>
          </a:p>
        </p:txBody>
      </p:sp>
      <p:sp>
        <p:nvSpPr>
          <p:cNvPr id="171" name="Google Shape;171;p29"/>
          <p:cNvSpPr/>
          <p:nvPr/>
        </p:nvSpPr>
        <p:spPr>
          <a:xfrm>
            <a:off x="68752" y="1700809"/>
            <a:ext cx="362100" cy="1988700"/>
          </a:xfrm>
          <a:prstGeom prst="rect">
            <a:avLst/>
          </a:prstGeom>
          <a:solidFill>
            <a:srgbClr val="00B050">
              <a:alpha val="58430"/>
            </a:srgbClr>
          </a:solidFill>
          <a:ln w="19050">
            <a:solidFill>
              <a:schemeClr val="accent4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7322127" y="-1"/>
            <a:ext cx="1821873" cy="5143500"/>
          </a:xfrm>
          <a:prstGeom prst="rect">
            <a:avLst/>
          </a:prstGeom>
          <a:solidFill>
            <a:srgbClr val="009900"/>
          </a:solidFill>
          <a:ln>
            <a:solidFill>
              <a:srgbClr val="CC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64225B3-490C-499D-A639-D1A627182F18}"/>
              </a:ext>
            </a:extLst>
          </p:cNvPr>
          <p:cNvSpPr txBox="1"/>
          <p:nvPr/>
        </p:nvSpPr>
        <p:spPr>
          <a:xfrm>
            <a:off x="575973" y="1320602"/>
            <a:ext cx="6601033" cy="2872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0099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Domicile vers les services de santé. </a:t>
            </a:r>
            <a:r>
              <a:rPr lang="fr-FR" sz="16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il y a une grande vulnérabilité des habitants sur ce type de déplacements. C’est la priorité des élus du Syndicat Mixte du Pays de La Châtre en Berry)</a:t>
            </a:r>
            <a:endParaRPr lang="fr-FR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0099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Domicile vers les marchés. </a:t>
            </a:r>
            <a:r>
              <a:rPr lang="fr-FR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(Le territoire possèdent de nombreux marchés importants : La Châtre, Aigurande, Saint-Août, Sainte Sévère…)</a:t>
            </a:r>
            <a:endParaRPr lang="fr-FR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0099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Déplacement pour faire des achats</a:t>
            </a:r>
            <a:r>
              <a:rPr lang="fr-FR" sz="16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(super marché et autres commerçants)</a:t>
            </a:r>
            <a:endParaRPr lang="fr-FR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0099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Déplacement vers les services .</a:t>
            </a:r>
            <a:endParaRPr lang="fr-FR" sz="1600" b="1" dirty="0">
              <a:solidFill>
                <a:srgbClr val="009900"/>
              </a:solidFill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0099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Déplacement vers les équipements culturels</a:t>
            </a:r>
            <a:r>
              <a:rPr lang="fr-FR" sz="16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(Cinéma de La Châtre et d’Aigurande, Théâtre de la Châtre…)</a:t>
            </a:r>
            <a:endParaRPr lang="fr-FR" sz="16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677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51"/>
          <p:cNvSpPr txBox="1">
            <a:spLocks noGrp="1"/>
          </p:cNvSpPr>
          <p:nvPr>
            <p:ph type="subTitle" idx="1"/>
          </p:nvPr>
        </p:nvSpPr>
        <p:spPr>
          <a:xfrm>
            <a:off x="831200" y="2314225"/>
            <a:ext cx="28563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Does anyone have any questions?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Follow the project updates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addyouremail@freepik.com 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+91  620 421 838 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yourcompany.com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79" name="Google Shape;579;p51"/>
          <p:cNvSpPr txBox="1">
            <a:spLocks noGrp="1"/>
          </p:cNvSpPr>
          <p:nvPr>
            <p:ph type="ctrTitle"/>
          </p:nvPr>
        </p:nvSpPr>
        <p:spPr>
          <a:xfrm>
            <a:off x="831200" y="376500"/>
            <a:ext cx="26073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</a:rPr>
              <a:t>THANKS</a:t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580" name="Google Shape;580;p51"/>
          <p:cNvSpPr/>
          <p:nvPr/>
        </p:nvSpPr>
        <p:spPr>
          <a:xfrm>
            <a:off x="4582622" y="3122649"/>
            <a:ext cx="345674" cy="346056"/>
          </a:xfrm>
          <a:custGeom>
            <a:avLst/>
            <a:gdLst/>
            <a:ahLst/>
            <a:cxnLst/>
            <a:rect l="l" t="t" r="r" b="b"/>
            <a:pathLst>
              <a:path w="10860" h="10872" extrusionOk="0">
                <a:moveTo>
                  <a:pt x="5430" y="1"/>
                </a:moveTo>
                <a:cubicBezTo>
                  <a:pt x="3990" y="1"/>
                  <a:pt x="2608" y="560"/>
                  <a:pt x="1596" y="1584"/>
                </a:cubicBezTo>
                <a:cubicBezTo>
                  <a:pt x="561" y="2620"/>
                  <a:pt x="1" y="3989"/>
                  <a:pt x="1" y="5430"/>
                </a:cubicBezTo>
                <a:cubicBezTo>
                  <a:pt x="1" y="6561"/>
                  <a:pt x="346" y="7645"/>
                  <a:pt x="1001" y="8573"/>
                </a:cubicBezTo>
                <a:cubicBezTo>
                  <a:pt x="1632" y="9466"/>
                  <a:pt x="2513" y="10145"/>
                  <a:pt x="3537" y="10538"/>
                </a:cubicBezTo>
                <a:cubicBezTo>
                  <a:pt x="3559" y="10544"/>
                  <a:pt x="3579" y="10547"/>
                  <a:pt x="3599" y="10547"/>
                </a:cubicBezTo>
                <a:cubicBezTo>
                  <a:pt x="3656" y="10547"/>
                  <a:pt x="3704" y="10522"/>
                  <a:pt x="3740" y="10478"/>
                </a:cubicBezTo>
                <a:cubicBezTo>
                  <a:pt x="3763" y="10443"/>
                  <a:pt x="3763" y="10395"/>
                  <a:pt x="3763" y="10371"/>
                </a:cubicBezTo>
                <a:lnTo>
                  <a:pt x="3763" y="7275"/>
                </a:lnTo>
                <a:cubicBezTo>
                  <a:pt x="3763" y="7180"/>
                  <a:pt x="3692" y="7097"/>
                  <a:pt x="3585" y="7097"/>
                </a:cubicBezTo>
                <a:lnTo>
                  <a:pt x="2156" y="7097"/>
                </a:lnTo>
                <a:lnTo>
                  <a:pt x="2156" y="5835"/>
                </a:lnTo>
                <a:lnTo>
                  <a:pt x="3585" y="5835"/>
                </a:lnTo>
                <a:cubicBezTo>
                  <a:pt x="3680" y="5835"/>
                  <a:pt x="3763" y="5751"/>
                  <a:pt x="3763" y="5656"/>
                </a:cubicBezTo>
                <a:lnTo>
                  <a:pt x="3763" y="5430"/>
                </a:lnTo>
                <a:cubicBezTo>
                  <a:pt x="3763" y="3942"/>
                  <a:pt x="5180" y="2632"/>
                  <a:pt x="6799" y="2632"/>
                </a:cubicBezTo>
                <a:lnTo>
                  <a:pt x="7550" y="2632"/>
                </a:lnTo>
                <a:lnTo>
                  <a:pt x="7550" y="3894"/>
                </a:lnTo>
                <a:lnTo>
                  <a:pt x="6799" y="3894"/>
                </a:lnTo>
                <a:cubicBezTo>
                  <a:pt x="6311" y="3894"/>
                  <a:pt x="5883" y="4025"/>
                  <a:pt x="5561" y="4287"/>
                </a:cubicBezTo>
                <a:cubicBezTo>
                  <a:pt x="5228" y="4561"/>
                  <a:pt x="5025" y="4966"/>
                  <a:pt x="5025" y="5430"/>
                </a:cubicBezTo>
                <a:lnTo>
                  <a:pt x="5025" y="5656"/>
                </a:lnTo>
                <a:cubicBezTo>
                  <a:pt x="5025" y="5740"/>
                  <a:pt x="5109" y="5835"/>
                  <a:pt x="5204" y="5835"/>
                </a:cubicBezTo>
                <a:lnTo>
                  <a:pt x="5883" y="5835"/>
                </a:lnTo>
                <a:cubicBezTo>
                  <a:pt x="5966" y="5835"/>
                  <a:pt x="6061" y="5751"/>
                  <a:pt x="6061" y="5656"/>
                </a:cubicBezTo>
                <a:cubicBezTo>
                  <a:pt x="6061" y="5561"/>
                  <a:pt x="5978" y="5478"/>
                  <a:pt x="5883" y="5478"/>
                </a:cubicBezTo>
                <a:lnTo>
                  <a:pt x="5371" y="5478"/>
                </a:lnTo>
                <a:lnTo>
                  <a:pt x="5371" y="5418"/>
                </a:lnTo>
                <a:cubicBezTo>
                  <a:pt x="5371" y="4525"/>
                  <a:pt x="6145" y="4204"/>
                  <a:pt x="6799" y="4204"/>
                </a:cubicBezTo>
                <a:lnTo>
                  <a:pt x="7704" y="4204"/>
                </a:lnTo>
                <a:cubicBezTo>
                  <a:pt x="7800" y="4204"/>
                  <a:pt x="7883" y="4132"/>
                  <a:pt x="7883" y="4025"/>
                </a:cubicBezTo>
                <a:lnTo>
                  <a:pt x="7883" y="2418"/>
                </a:lnTo>
                <a:cubicBezTo>
                  <a:pt x="7883" y="2334"/>
                  <a:pt x="7811" y="2239"/>
                  <a:pt x="7704" y="2239"/>
                </a:cubicBezTo>
                <a:lnTo>
                  <a:pt x="6799" y="2239"/>
                </a:lnTo>
                <a:cubicBezTo>
                  <a:pt x="5966" y="2239"/>
                  <a:pt x="5121" y="2572"/>
                  <a:pt x="4466" y="3156"/>
                </a:cubicBezTo>
                <a:cubicBezTo>
                  <a:pt x="3799" y="3763"/>
                  <a:pt x="3418" y="4549"/>
                  <a:pt x="3418" y="5382"/>
                </a:cubicBezTo>
                <a:lnTo>
                  <a:pt x="3418" y="5442"/>
                </a:lnTo>
                <a:lnTo>
                  <a:pt x="1989" y="5442"/>
                </a:lnTo>
                <a:cubicBezTo>
                  <a:pt x="1906" y="5442"/>
                  <a:pt x="1811" y="5513"/>
                  <a:pt x="1811" y="5620"/>
                </a:cubicBezTo>
                <a:lnTo>
                  <a:pt x="1811" y="7228"/>
                </a:lnTo>
                <a:cubicBezTo>
                  <a:pt x="1811" y="7323"/>
                  <a:pt x="1894" y="7406"/>
                  <a:pt x="1989" y="7406"/>
                </a:cubicBezTo>
                <a:lnTo>
                  <a:pt x="3418" y="7406"/>
                </a:lnTo>
                <a:lnTo>
                  <a:pt x="3418" y="10085"/>
                </a:lnTo>
                <a:cubicBezTo>
                  <a:pt x="1561" y="9300"/>
                  <a:pt x="346" y="7442"/>
                  <a:pt x="346" y="5418"/>
                </a:cubicBezTo>
                <a:cubicBezTo>
                  <a:pt x="346" y="2596"/>
                  <a:pt x="2620" y="322"/>
                  <a:pt x="5430" y="322"/>
                </a:cubicBezTo>
                <a:cubicBezTo>
                  <a:pt x="8228" y="322"/>
                  <a:pt x="10526" y="2620"/>
                  <a:pt x="10526" y="5418"/>
                </a:cubicBezTo>
                <a:cubicBezTo>
                  <a:pt x="10526" y="8228"/>
                  <a:pt x="8240" y="10502"/>
                  <a:pt x="5430" y="10502"/>
                </a:cubicBezTo>
                <a:lnTo>
                  <a:pt x="5371" y="10502"/>
                </a:lnTo>
                <a:lnTo>
                  <a:pt x="5371" y="7418"/>
                </a:lnTo>
                <a:lnTo>
                  <a:pt x="7728" y="7418"/>
                </a:lnTo>
                <a:cubicBezTo>
                  <a:pt x="7811" y="7418"/>
                  <a:pt x="7907" y="7347"/>
                  <a:pt x="7907" y="7240"/>
                </a:cubicBezTo>
                <a:lnTo>
                  <a:pt x="7907" y="5656"/>
                </a:lnTo>
                <a:cubicBezTo>
                  <a:pt x="7907" y="5561"/>
                  <a:pt x="7823" y="5478"/>
                  <a:pt x="7728" y="5478"/>
                </a:cubicBezTo>
                <a:lnTo>
                  <a:pt x="6728" y="5478"/>
                </a:lnTo>
                <a:cubicBezTo>
                  <a:pt x="6633" y="5478"/>
                  <a:pt x="6549" y="5549"/>
                  <a:pt x="6549" y="5656"/>
                </a:cubicBezTo>
                <a:cubicBezTo>
                  <a:pt x="6549" y="5740"/>
                  <a:pt x="6621" y="5835"/>
                  <a:pt x="6728" y="5835"/>
                </a:cubicBezTo>
                <a:lnTo>
                  <a:pt x="7561" y="5835"/>
                </a:lnTo>
                <a:lnTo>
                  <a:pt x="7561" y="7097"/>
                </a:lnTo>
                <a:lnTo>
                  <a:pt x="5204" y="7097"/>
                </a:lnTo>
                <a:cubicBezTo>
                  <a:pt x="5121" y="7097"/>
                  <a:pt x="5025" y="7168"/>
                  <a:pt x="5025" y="7275"/>
                </a:cubicBezTo>
                <a:lnTo>
                  <a:pt x="5025" y="10693"/>
                </a:lnTo>
                <a:cubicBezTo>
                  <a:pt x="5025" y="10788"/>
                  <a:pt x="5109" y="10859"/>
                  <a:pt x="5192" y="10871"/>
                </a:cubicBezTo>
                <a:lnTo>
                  <a:pt x="5430" y="10871"/>
                </a:lnTo>
                <a:cubicBezTo>
                  <a:pt x="6871" y="10871"/>
                  <a:pt x="8240" y="10312"/>
                  <a:pt x="9276" y="9288"/>
                </a:cubicBezTo>
                <a:cubicBezTo>
                  <a:pt x="10300" y="8252"/>
                  <a:pt x="10859" y="6883"/>
                  <a:pt x="10859" y="5442"/>
                </a:cubicBezTo>
                <a:cubicBezTo>
                  <a:pt x="10859" y="3989"/>
                  <a:pt x="10300" y="2620"/>
                  <a:pt x="9276" y="1584"/>
                </a:cubicBezTo>
                <a:cubicBezTo>
                  <a:pt x="8240" y="560"/>
                  <a:pt x="6871" y="1"/>
                  <a:pt x="54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grpSp>
        <p:nvGrpSpPr>
          <p:cNvPr id="581" name="Google Shape;581;p51"/>
          <p:cNvGrpSpPr/>
          <p:nvPr/>
        </p:nvGrpSpPr>
        <p:grpSpPr>
          <a:xfrm>
            <a:off x="4582431" y="2545611"/>
            <a:ext cx="346056" cy="345674"/>
            <a:chOff x="3303268" y="3817349"/>
            <a:chExt cx="346056" cy="345674"/>
          </a:xfrm>
        </p:grpSpPr>
        <p:sp>
          <p:nvSpPr>
            <p:cNvPr id="582" name="Google Shape;582;p51"/>
            <p:cNvSpPr/>
            <p:nvPr/>
          </p:nvSpPr>
          <p:spPr>
            <a:xfrm>
              <a:off x="3303268" y="3817349"/>
              <a:ext cx="346056" cy="345674"/>
            </a:xfrm>
            <a:custGeom>
              <a:avLst/>
              <a:gdLst/>
              <a:ahLst/>
              <a:cxnLst/>
              <a:rect l="l" t="t" r="r" b="b"/>
              <a:pathLst>
                <a:path w="10872" h="10860" extrusionOk="0">
                  <a:moveTo>
                    <a:pt x="5418" y="334"/>
                  </a:moveTo>
                  <a:cubicBezTo>
                    <a:pt x="8228" y="334"/>
                    <a:pt x="10514" y="2608"/>
                    <a:pt x="10514" y="5430"/>
                  </a:cubicBezTo>
                  <a:cubicBezTo>
                    <a:pt x="10514" y="8240"/>
                    <a:pt x="8228" y="10514"/>
                    <a:pt x="5418" y="10514"/>
                  </a:cubicBezTo>
                  <a:cubicBezTo>
                    <a:pt x="2608" y="10514"/>
                    <a:pt x="334" y="8240"/>
                    <a:pt x="334" y="5430"/>
                  </a:cubicBezTo>
                  <a:cubicBezTo>
                    <a:pt x="334" y="2608"/>
                    <a:pt x="2608" y="334"/>
                    <a:pt x="5418" y="334"/>
                  </a:cubicBezTo>
                  <a:close/>
                  <a:moveTo>
                    <a:pt x="5430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1" y="3989"/>
                    <a:pt x="1" y="5430"/>
                  </a:cubicBezTo>
                  <a:cubicBezTo>
                    <a:pt x="1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30" y="10859"/>
                  </a:cubicBezTo>
                  <a:cubicBezTo>
                    <a:pt x="6883" y="10859"/>
                    <a:pt x="8252" y="10300"/>
                    <a:pt x="9276" y="9264"/>
                  </a:cubicBezTo>
                  <a:cubicBezTo>
                    <a:pt x="10300" y="8240"/>
                    <a:pt x="10871" y="6871"/>
                    <a:pt x="10871" y="5430"/>
                  </a:cubicBezTo>
                  <a:cubicBezTo>
                    <a:pt x="10871" y="3989"/>
                    <a:pt x="10300" y="2620"/>
                    <a:pt x="9276" y="1584"/>
                  </a:cubicBezTo>
                  <a:cubicBezTo>
                    <a:pt x="8252" y="560"/>
                    <a:pt x="6883" y="1"/>
                    <a:pt x="5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583" name="Google Shape;583;p51"/>
            <p:cNvSpPr/>
            <p:nvPr/>
          </p:nvSpPr>
          <p:spPr>
            <a:xfrm>
              <a:off x="3368074" y="3882537"/>
              <a:ext cx="215298" cy="215298"/>
            </a:xfrm>
            <a:custGeom>
              <a:avLst/>
              <a:gdLst/>
              <a:ahLst/>
              <a:cxnLst/>
              <a:rect l="l" t="t" r="r" b="b"/>
              <a:pathLst>
                <a:path w="6764" h="6764" extrusionOk="0">
                  <a:moveTo>
                    <a:pt x="5335" y="346"/>
                  </a:moveTo>
                  <a:cubicBezTo>
                    <a:pt x="5930" y="346"/>
                    <a:pt x="6418" y="834"/>
                    <a:pt x="6418" y="1429"/>
                  </a:cubicBezTo>
                  <a:lnTo>
                    <a:pt x="6418" y="5335"/>
                  </a:lnTo>
                  <a:cubicBezTo>
                    <a:pt x="6418" y="5930"/>
                    <a:pt x="5930" y="6418"/>
                    <a:pt x="5335" y="6418"/>
                  </a:cubicBezTo>
                  <a:lnTo>
                    <a:pt x="1429" y="6418"/>
                  </a:lnTo>
                  <a:cubicBezTo>
                    <a:pt x="834" y="6418"/>
                    <a:pt x="346" y="5930"/>
                    <a:pt x="346" y="5335"/>
                  </a:cubicBezTo>
                  <a:lnTo>
                    <a:pt x="346" y="1429"/>
                  </a:lnTo>
                  <a:cubicBezTo>
                    <a:pt x="346" y="834"/>
                    <a:pt x="834" y="346"/>
                    <a:pt x="1429" y="346"/>
                  </a:cubicBezTo>
                  <a:close/>
                  <a:moveTo>
                    <a:pt x="1429" y="1"/>
                  </a:moveTo>
                  <a:cubicBezTo>
                    <a:pt x="644" y="1"/>
                    <a:pt x="1" y="644"/>
                    <a:pt x="1" y="1429"/>
                  </a:cubicBezTo>
                  <a:lnTo>
                    <a:pt x="1" y="5335"/>
                  </a:lnTo>
                  <a:cubicBezTo>
                    <a:pt x="1" y="6120"/>
                    <a:pt x="644" y="6763"/>
                    <a:pt x="1429" y="6763"/>
                  </a:cubicBezTo>
                  <a:lnTo>
                    <a:pt x="5335" y="6763"/>
                  </a:lnTo>
                  <a:cubicBezTo>
                    <a:pt x="6121" y="6763"/>
                    <a:pt x="6763" y="6120"/>
                    <a:pt x="6763" y="5335"/>
                  </a:cubicBezTo>
                  <a:lnTo>
                    <a:pt x="6763" y="1429"/>
                  </a:lnTo>
                  <a:cubicBezTo>
                    <a:pt x="6763" y="644"/>
                    <a:pt x="6121" y="1"/>
                    <a:pt x="5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584" name="Google Shape;584;p51"/>
            <p:cNvSpPr/>
            <p:nvPr/>
          </p:nvSpPr>
          <p:spPr>
            <a:xfrm>
              <a:off x="3418143" y="3933656"/>
              <a:ext cx="114811" cy="112742"/>
            </a:xfrm>
            <a:custGeom>
              <a:avLst/>
              <a:gdLst/>
              <a:ahLst/>
              <a:cxnLst/>
              <a:rect l="l" t="t" r="r" b="b"/>
              <a:pathLst>
                <a:path w="3607" h="3542" extrusionOk="0">
                  <a:moveTo>
                    <a:pt x="1822" y="0"/>
                  </a:moveTo>
                  <a:cubicBezTo>
                    <a:pt x="812" y="0"/>
                    <a:pt x="1" y="851"/>
                    <a:pt x="59" y="1859"/>
                  </a:cubicBezTo>
                  <a:cubicBezTo>
                    <a:pt x="95" y="2776"/>
                    <a:pt x="833" y="3502"/>
                    <a:pt x="1726" y="3538"/>
                  </a:cubicBezTo>
                  <a:cubicBezTo>
                    <a:pt x="1764" y="3541"/>
                    <a:pt x="1802" y="3542"/>
                    <a:pt x="1840" y="3542"/>
                  </a:cubicBezTo>
                  <a:cubicBezTo>
                    <a:pt x="2178" y="3542"/>
                    <a:pt x="2494" y="3447"/>
                    <a:pt x="2762" y="3276"/>
                  </a:cubicBezTo>
                  <a:cubicBezTo>
                    <a:pt x="2857" y="3217"/>
                    <a:pt x="2869" y="3086"/>
                    <a:pt x="2797" y="3014"/>
                  </a:cubicBezTo>
                  <a:cubicBezTo>
                    <a:pt x="2761" y="2978"/>
                    <a:pt x="2711" y="2964"/>
                    <a:pt x="2664" y="2964"/>
                  </a:cubicBezTo>
                  <a:cubicBezTo>
                    <a:pt x="2634" y="2964"/>
                    <a:pt x="2606" y="2969"/>
                    <a:pt x="2583" y="2979"/>
                  </a:cubicBezTo>
                  <a:cubicBezTo>
                    <a:pt x="2380" y="3096"/>
                    <a:pt x="2149" y="3185"/>
                    <a:pt x="1897" y="3185"/>
                  </a:cubicBezTo>
                  <a:cubicBezTo>
                    <a:pt x="1868" y="3185"/>
                    <a:pt x="1839" y="3183"/>
                    <a:pt x="1809" y="3181"/>
                  </a:cubicBezTo>
                  <a:cubicBezTo>
                    <a:pt x="1023" y="3169"/>
                    <a:pt x="380" y="2514"/>
                    <a:pt x="392" y="1716"/>
                  </a:cubicBezTo>
                  <a:cubicBezTo>
                    <a:pt x="426" y="948"/>
                    <a:pt x="1028" y="330"/>
                    <a:pt x="1792" y="330"/>
                  </a:cubicBezTo>
                  <a:cubicBezTo>
                    <a:pt x="1833" y="330"/>
                    <a:pt x="1874" y="332"/>
                    <a:pt x="1916" y="335"/>
                  </a:cubicBezTo>
                  <a:cubicBezTo>
                    <a:pt x="2619" y="371"/>
                    <a:pt x="3190" y="943"/>
                    <a:pt x="3250" y="1633"/>
                  </a:cubicBezTo>
                  <a:cubicBezTo>
                    <a:pt x="3285" y="1919"/>
                    <a:pt x="3214" y="2193"/>
                    <a:pt x="3095" y="2431"/>
                  </a:cubicBezTo>
                  <a:cubicBezTo>
                    <a:pt x="3059" y="2490"/>
                    <a:pt x="3059" y="2574"/>
                    <a:pt x="3119" y="2633"/>
                  </a:cubicBezTo>
                  <a:cubicBezTo>
                    <a:pt x="3149" y="2663"/>
                    <a:pt x="3191" y="2678"/>
                    <a:pt x="3234" y="2678"/>
                  </a:cubicBezTo>
                  <a:cubicBezTo>
                    <a:pt x="3295" y="2678"/>
                    <a:pt x="3358" y="2648"/>
                    <a:pt x="3393" y="2586"/>
                  </a:cubicBezTo>
                  <a:cubicBezTo>
                    <a:pt x="3536" y="2324"/>
                    <a:pt x="3607" y="2014"/>
                    <a:pt x="3583" y="1669"/>
                  </a:cubicBezTo>
                  <a:cubicBezTo>
                    <a:pt x="3536" y="764"/>
                    <a:pt x="2797" y="50"/>
                    <a:pt x="1904" y="2"/>
                  </a:cubicBezTo>
                  <a:cubicBezTo>
                    <a:pt x="1877" y="1"/>
                    <a:pt x="1849" y="0"/>
                    <a:pt x="1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585" name="Google Shape;585;p51"/>
            <p:cNvSpPr/>
            <p:nvPr/>
          </p:nvSpPr>
          <p:spPr>
            <a:xfrm>
              <a:off x="3519298" y="3910197"/>
              <a:ext cx="29570" cy="29220"/>
            </a:xfrm>
            <a:custGeom>
              <a:avLst/>
              <a:gdLst/>
              <a:ahLst/>
              <a:cxnLst/>
              <a:rect l="l" t="t" r="r" b="b"/>
              <a:pathLst>
                <a:path w="929" h="918" extrusionOk="0">
                  <a:moveTo>
                    <a:pt x="465" y="1"/>
                  </a:moveTo>
                  <a:cubicBezTo>
                    <a:pt x="203" y="1"/>
                    <a:pt x="0" y="203"/>
                    <a:pt x="0" y="453"/>
                  </a:cubicBezTo>
                  <a:cubicBezTo>
                    <a:pt x="0" y="715"/>
                    <a:pt x="203" y="918"/>
                    <a:pt x="465" y="918"/>
                  </a:cubicBezTo>
                  <a:cubicBezTo>
                    <a:pt x="715" y="918"/>
                    <a:pt x="929" y="715"/>
                    <a:pt x="929" y="453"/>
                  </a:cubicBezTo>
                  <a:cubicBezTo>
                    <a:pt x="929" y="203"/>
                    <a:pt x="715" y="1"/>
                    <a:pt x="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</p:grpSp>
      <p:grpSp>
        <p:nvGrpSpPr>
          <p:cNvPr id="586" name="Google Shape;586;p51"/>
          <p:cNvGrpSpPr/>
          <p:nvPr/>
        </p:nvGrpSpPr>
        <p:grpSpPr>
          <a:xfrm>
            <a:off x="4582447" y="1968549"/>
            <a:ext cx="346024" cy="345674"/>
            <a:chOff x="4201447" y="3817349"/>
            <a:chExt cx="346024" cy="345674"/>
          </a:xfrm>
        </p:grpSpPr>
        <p:sp>
          <p:nvSpPr>
            <p:cNvPr id="587" name="Google Shape;587;p51"/>
            <p:cNvSpPr/>
            <p:nvPr/>
          </p:nvSpPr>
          <p:spPr>
            <a:xfrm>
              <a:off x="4201447" y="3817349"/>
              <a:ext cx="346024" cy="345674"/>
            </a:xfrm>
            <a:custGeom>
              <a:avLst/>
              <a:gdLst/>
              <a:ahLst/>
              <a:cxnLst/>
              <a:rect l="l" t="t" r="r" b="b"/>
              <a:pathLst>
                <a:path w="10871" h="10860" extrusionOk="0">
                  <a:moveTo>
                    <a:pt x="5430" y="334"/>
                  </a:moveTo>
                  <a:cubicBezTo>
                    <a:pt x="8252" y="334"/>
                    <a:pt x="10526" y="2608"/>
                    <a:pt x="10526" y="5430"/>
                  </a:cubicBezTo>
                  <a:cubicBezTo>
                    <a:pt x="10526" y="8240"/>
                    <a:pt x="8252" y="10514"/>
                    <a:pt x="5430" y="10514"/>
                  </a:cubicBezTo>
                  <a:cubicBezTo>
                    <a:pt x="2620" y="10514"/>
                    <a:pt x="346" y="8240"/>
                    <a:pt x="346" y="5430"/>
                  </a:cubicBezTo>
                  <a:cubicBezTo>
                    <a:pt x="346" y="2608"/>
                    <a:pt x="2620" y="334"/>
                    <a:pt x="5430" y="334"/>
                  </a:cubicBezTo>
                  <a:close/>
                  <a:moveTo>
                    <a:pt x="5430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1" y="3989"/>
                    <a:pt x="1" y="5430"/>
                  </a:cubicBezTo>
                  <a:cubicBezTo>
                    <a:pt x="1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30" y="10859"/>
                  </a:cubicBezTo>
                  <a:cubicBezTo>
                    <a:pt x="6882" y="10859"/>
                    <a:pt x="8252" y="10300"/>
                    <a:pt x="9276" y="9264"/>
                  </a:cubicBezTo>
                  <a:cubicBezTo>
                    <a:pt x="10299" y="8240"/>
                    <a:pt x="10871" y="6871"/>
                    <a:pt x="10871" y="5430"/>
                  </a:cubicBezTo>
                  <a:cubicBezTo>
                    <a:pt x="10871" y="3989"/>
                    <a:pt x="10299" y="2620"/>
                    <a:pt x="9276" y="1584"/>
                  </a:cubicBezTo>
                  <a:cubicBezTo>
                    <a:pt x="8252" y="560"/>
                    <a:pt x="6882" y="1"/>
                    <a:pt x="5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588" name="Google Shape;588;p51"/>
            <p:cNvSpPr/>
            <p:nvPr/>
          </p:nvSpPr>
          <p:spPr>
            <a:xfrm>
              <a:off x="4271569" y="3904531"/>
              <a:ext cx="227394" cy="185728"/>
            </a:xfrm>
            <a:custGeom>
              <a:avLst/>
              <a:gdLst/>
              <a:ahLst/>
              <a:cxnLst/>
              <a:rect l="l" t="t" r="r" b="b"/>
              <a:pathLst>
                <a:path w="7144" h="5835" extrusionOk="0">
                  <a:moveTo>
                    <a:pt x="4620" y="0"/>
                  </a:moveTo>
                  <a:cubicBezTo>
                    <a:pt x="3727" y="0"/>
                    <a:pt x="2977" y="691"/>
                    <a:pt x="2905" y="1572"/>
                  </a:cubicBezTo>
                  <a:cubicBezTo>
                    <a:pt x="2727" y="1548"/>
                    <a:pt x="2358" y="1441"/>
                    <a:pt x="2262" y="1405"/>
                  </a:cubicBezTo>
                  <a:cubicBezTo>
                    <a:pt x="1643" y="1203"/>
                    <a:pt x="1072" y="810"/>
                    <a:pt x="631" y="322"/>
                  </a:cubicBezTo>
                  <a:cubicBezTo>
                    <a:pt x="596" y="298"/>
                    <a:pt x="572" y="274"/>
                    <a:pt x="524" y="262"/>
                  </a:cubicBezTo>
                  <a:cubicBezTo>
                    <a:pt x="517" y="261"/>
                    <a:pt x="509" y="260"/>
                    <a:pt x="501" y="260"/>
                  </a:cubicBezTo>
                  <a:cubicBezTo>
                    <a:pt x="436" y="260"/>
                    <a:pt x="367" y="304"/>
                    <a:pt x="346" y="357"/>
                  </a:cubicBezTo>
                  <a:cubicBezTo>
                    <a:pt x="238" y="572"/>
                    <a:pt x="179" y="810"/>
                    <a:pt x="179" y="1048"/>
                  </a:cubicBezTo>
                  <a:cubicBezTo>
                    <a:pt x="179" y="1393"/>
                    <a:pt x="286" y="1727"/>
                    <a:pt x="476" y="1977"/>
                  </a:cubicBezTo>
                  <a:cubicBezTo>
                    <a:pt x="466" y="1975"/>
                    <a:pt x="456" y="1974"/>
                    <a:pt x="446" y="1974"/>
                  </a:cubicBezTo>
                  <a:cubicBezTo>
                    <a:pt x="397" y="1974"/>
                    <a:pt x="349" y="1997"/>
                    <a:pt x="310" y="2036"/>
                  </a:cubicBezTo>
                  <a:cubicBezTo>
                    <a:pt x="286" y="2060"/>
                    <a:pt x="286" y="2108"/>
                    <a:pt x="274" y="2143"/>
                  </a:cubicBezTo>
                  <a:lnTo>
                    <a:pt x="274" y="2203"/>
                  </a:lnTo>
                  <a:cubicBezTo>
                    <a:pt x="274" y="2655"/>
                    <a:pt x="476" y="3072"/>
                    <a:pt x="822" y="3358"/>
                  </a:cubicBezTo>
                  <a:cubicBezTo>
                    <a:pt x="786" y="3370"/>
                    <a:pt x="774" y="3405"/>
                    <a:pt x="762" y="3417"/>
                  </a:cubicBezTo>
                  <a:cubicBezTo>
                    <a:pt x="750" y="3465"/>
                    <a:pt x="727" y="3513"/>
                    <a:pt x="750" y="3548"/>
                  </a:cubicBezTo>
                  <a:cubicBezTo>
                    <a:pt x="893" y="4024"/>
                    <a:pt x="1262" y="4405"/>
                    <a:pt x="1727" y="4548"/>
                  </a:cubicBezTo>
                  <a:cubicBezTo>
                    <a:pt x="1310" y="4798"/>
                    <a:pt x="834" y="4941"/>
                    <a:pt x="334" y="4941"/>
                  </a:cubicBezTo>
                  <a:lnTo>
                    <a:pt x="191" y="4941"/>
                  </a:lnTo>
                  <a:cubicBezTo>
                    <a:pt x="107" y="4941"/>
                    <a:pt x="36" y="5001"/>
                    <a:pt x="12" y="5084"/>
                  </a:cubicBezTo>
                  <a:cubicBezTo>
                    <a:pt x="0" y="5156"/>
                    <a:pt x="48" y="5239"/>
                    <a:pt x="107" y="5263"/>
                  </a:cubicBezTo>
                  <a:cubicBezTo>
                    <a:pt x="727" y="5632"/>
                    <a:pt x="1465" y="5834"/>
                    <a:pt x="2191" y="5834"/>
                  </a:cubicBezTo>
                  <a:cubicBezTo>
                    <a:pt x="3072" y="5834"/>
                    <a:pt x="3905" y="5560"/>
                    <a:pt x="4596" y="5060"/>
                  </a:cubicBezTo>
                  <a:cubicBezTo>
                    <a:pt x="4691" y="5001"/>
                    <a:pt x="4691" y="4858"/>
                    <a:pt x="4620" y="4786"/>
                  </a:cubicBezTo>
                  <a:cubicBezTo>
                    <a:pt x="4587" y="4754"/>
                    <a:pt x="4544" y="4735"/>
                    <a:pt x="4499" y="4735"/>
                  </a:cubicBezTo>
                  <a:cubicBezTo>
                    <a:pt x="4463" y="4735"/>
                    <a:pt x="4426" y="4748"/>
                    <a:pt x="4394" y="4775"/>
                  </a:cubicBezTo>
                  <a:cubicBezTo>
                    <a:pt x="3763" y="5215"/>
                    <a:pt x="3013" y="5489"/>
                    <a:pt x="2191" y="5489"/>
                  </a:cubicBezTo>
                  <a:cubicBezTo>
                    <a:pt x="1727" y="5489"/>
                    <a:pt x="1262" y="5394"/>
                    <a:pt x="846" y="5239"/>
                  </a:cubicBezTo>
                  <a:cubicBezTo>
                    <a:pt x="1369" y="5144"/>
                    <a:pt x="1846" y="4917"/>
                    <a:pt x="2262" y="4584"/>
                  </a:cubicBezTo>
                  <a:cubicBezTo>
                    <a:pt x="2310" y="4536"/>
                    <a:pt x="2334" y="4477"/>
                    <a:pt x="2322" y="4417"/>
                  </a:cubicBezTo>
                  <a:cubicBezTo>
                    <a:pt x="2310" y="4346"/>
                    <a:pt x="2239" y="4286"/>
                    <a:pt x="2155" y="4286"/>
                  </a:cubicBezTo>
                  <a:cubicBezTo>
                    <a:pt x="1739" y="4263"/>
                    <a:pt x="1369" y="4048"/>
                    <a:pt x="1167" y="3691"/>
                  </a:cubicBezTo>
                  <a:cubicBezTo>
                    <a:pt x="1250" y="3691"/>
                    <a:pt x="1358" y="3667"/>
                    <a:pt x="1441" y="3643"/>
                  </a:cubicBezTo>
                  <a:cubicBezTo>
                    <a:pt x="1524" y="3632"/>
                    <a:pt x="1584" y="3572"/>
                    <a:pt x="1584" y="3489"/>
                  </a:cubicBezTo>
                  <a:cubicBezTo>
                    <a:pt x="1596" y="3405"/>
                    <a:pt x="1536" y="3334"/>
                    <a:pt x="1441" y="3298"/>
                  </a:cubicBezTo>
                  <a:cubicBezTo>
                    <a:pt x="1000" y="3191"/>
                    <a:pt x="667" y="2822"/>
                    <a:pt x="596" y="2381"/>
                  </a:cubicBezTo>
                  <a:lnTo>
                    <a:pt x="596" y="2381"/>
                  </a:lnTo>
                  <a:cubicBezTo>
                    <a:pt x="727" y="2405"/>
                    <a:pt x="869" y="2417"/>
                    <a:pt x="1000" y="2417"/>
                  </a:cubicBezTo>
                  <a:cubicBezTo>
                    <a:pt x="1084" y="2417"/>
                    <a:pt x="1143" y="2358"/>
                    <a:pt x="1167" y="2274"/>
                  </a:cubicBezTo>
                  <a:cubicBezTo>
                    <a:pt x="1179" y="2203"/>
                    <a:pt x="1131" y="2143"/>
                    <a:pt x="1072" y="2108"/>
                  </a:cubicBezTo>
                  <a:cubicBezTo>
                    <a:pt x="703" y="1881"/>
                    <a:pt x="476" y="1488"/>
                    <a:pt x="476" y="1048"/>
                  </a:cubicBezTo>
                  <a:cubicBezTo>
                    <a:pt x="476" y="953"/>
                    <a:pt x="488" y="846"/>
                    <a:pt x="524" y="738"/>
                  </a:cubicBezTo>
                  <a:cubicBezTo>
                    <a:pt x="965" y="1191"/>
                    <a:pt x="1524" y="1524"/>
                    <a:pt x="2120" y="1727"/>
                  </a:cubicBezTo>
                  <a:cubicBezTo>
                    <a:pt x="2120" y="1727"/>
                    <a:pt x="2715" y="1905"/>
                    <a:pt x="2929" y="1917"/>
                  </a:cubicBezTo>
                  <a:lnTo>
                    <a:pt x="3024" y="1917"/>
                  </a:lnTo>
                  <a:cubicBezTo>
                    <a:pt x="3096" y="1917"/>
                    <a:pt x="3167" y="1869"/>
                    <a:pt x="3191" y="1798"/>
                  </a:cubicBezTo>
                  <a:cubicBezTo>
                    <a:pt x="3203" y="1786"/>
                    <a:pt x="3203" y="1750"/>
                    <a:pt x="3203" y="1738"/>
                  </a:cubicBezTo>
                  <a:lnTo>
                    <a:pt x="3203" y="1703"/>
                  </a:lnTo>
                  <a:cubicBezTo>
                    <a:pt x="3203" y="953"/>
                    <a:pt x="3810" y="334"/>
                    <a:pt x="4572" y="334"/>
                  </a:cubicBezTo>
                  <a:cubicBezTo>
                    <a:pt x="4941" y="334"/>
                    <a:pt x="5287" y="488"/>
                    <a:pt x="5549" y="750"/>
                  </a:cubicBezTo>
                  <a:cubicBezTo>
                    <a:pt x="5585" y="787"/>
                    <a:pt x="5621" y="802"/>
                    <a:pt x="5663" y="802"/>
                  </a:cubicBezTo>
                  <a:cubicBezTo>
                    <a:pt x="5676" y="802"/>
                    <a:pt x="5689" y="801"/>
                    <a:pt x="5703" y="798"/>
                  </a:cubicBezTo>
                  <a:cubicBezTo>
                    <a:pt x="5882" y="762"/>
                    <a:pt x="6049" y="738"/>
                    <a:pt x="6203" y="679"/>
                  </a:cubicBezTo>
                  <a:lnTo>
                    <a:pt x="6203" y="679"/>
                  </a:lnTo>
                  <a:cubicBezTo>
                    <a:pt x="6120" y="762"/>
                    <a:pt x="6013" y="857"/>
                    <a:pt x="5894" y="917"/>
                  </a:cubicBezTo>
                  <a:cubicBezTo>
                    <a:pt x="5822" y="965"/>
                    <a:pt x="5787" y="1048"/>
                    <a:pt x="5822" y="1143"/>
                  </a:cubicBezTo>
                  <a:cubicBezTo>
                    <a:pt x="5846" y="1203"/>
                    <a:pt x="5930" y="1250"/>
                    <a:pt x="6001" y="1250"/>
                  </a:cubicBezTo>
                  <a:cubicBezTo>
                    <a:pt x="6144" y="1227"/>
                    <a:pt x="6287" y="1215"/>
                    <a:pt x="6418" y="1167"/>
                  </a:cubicBezTo>
                  <a:lnTo>
                    <a:pt x="6418" y="1167"/>
                  </a:lnTo>
                  <a:cubicBezTo>
                    <a:pt x="6299" y="1286"/>
                    <a:pt x="6168" y="1405"/>
                    <a:pt x="6013" y="1512"/>
                  </a:cubicBezTo>
                  <a:cubicBezTo>
                    <a:pt x="5965" y="1548"/>
                    <a:pt x="5941" y="1608"/>
                    <a:pt x="5941" y="1655"/>
                  </a:cubicBezTo>
                  <a:lnTo>
                    <a:pt x="5941" y="1679"/>
                  </a:lnTo>
                  <a:lnTo>
                    <a:pt x="5941" y="1703"/>
                  </a:lnTo>
                  <a:lnTo>
                    <a:pt x="5941" y="1727"/>
                  </a:lnTo>
                  <a:cubicBezTo>
                    <a:pt x="5941" y="2691"/>
                    <a:pt x="5572" y="3572"/>
                    <a:pt x="4977" y="4227"/>
                  </a:cubicBezTo>
                  <a:cubicBezTo>
                    <a:pt x="4918" y="4298"/>
                    <a:pt x="4918" y="4405"/>
                    <a:pt x="4977" y="4465"/>
                  </a:cubicBezTo>
                  <a:cubicBezTo>
                    <a:pt x="5011" y="4499"/>
                    <a:pt x="5053" y="4514"/>
                    <a:pt x="5096" y="4514"/>
                  </a:cubicBezTo>
                  <a:cubicBezTo>
                    <a:pt x="5143" y="4514"/>
                    <a:pt x="5190" y="4496"/>
                    <a:pt x="5227" y="4465"/>
                  </a:cubicBezTo>
                  <a:cubicBezTo>
                    <a:pt x="5894" y="3715"/>
                    <a:pt x="6263" y="2762"/>
                    <a:pt x="6287" y="1750"/>
                  </a:cubicBezTo>
                  <a:cubicBezTo>
                    <a:pt x="6596" y="1524"/>
                    <a:pt x="6846" y="1250"/>
                    <a:pt x="7061" y="917"/>
                  </a:cubicBezTo>
                  <a:cubicBezTo>
                    <a:pt x="7144" y="857"/>
                    <a:pt x="7132" y="750"/>
                    <a:pt x="7061" y="715"/>
                  </a:cubicBezTo>
                  <a:cubicBezTo>
                    <a:pt x="7029" y="683"/>
                    <a:pt x="6987" y="667"/>
                    <a:pt x="6937" y="667"/>
                  </a:cubicBezTo>
                  <a:cubicBezTo>
                    <a:pt x="6912" y="667"/>
                    <a:pt x="6886" y="671"/>
                    <a:pt x="6858" y="679"/>
                  </a:cubicBezTo>
                  <a:cubicBezTo>
                    <a:pt x="6775" y="726"/>
                    <a:pt x="6680" y="750"/>
                    <a:pt x="6596" y="786"/>
                  </a:cubicBezTo>
                  <a:cubicBezTo>
                    <a:pt x="6680" y="667"/>
                    <a:pt x="6763" y="512"/>
                    <a:pt x="6823" y="369"/>
                  </a:cubicBezTo>
                  <a:cubicBezTo>
                    <a:pt x="6834" y="310"/>
                    <a:pt x="6834" y="238"/>
                    <a:pt x="6787" y="191"/>
                  </a:cubicBezTo>
                  <a:cubicBezTo>
                    <a:pt x="6750" y="153"/>
                    <a:pt x="6703" y="135"/>
                    <a:pt x="6659" y="135"/>
                  </a:cubicBezTo>
                  <a:cubicBezTo>
                    <a:pt x="6632" y="135"/>
                    <a:pt x="6607" y="142"/>
                    <a:pt x="6584" y="155"/>
                  </a:cubicBezTo>
                  <a:cubicBezTo>
                    <a:pt x="6322" y="310"/>
                    <a:pt x="6061" y="393"/>
                    <a:pt x="5775" y="441"/>
                  </a:cubicBezTo>
                  <a:cubicBezTo>
                    <a:pt x="5465" y="143"/>
                    <a:pt x="5048" y="0"/>
                    <a:pt x="46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CCFFC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322" y="-48492"/>
            <a:ext cx="7999514" cy="5191992"/>
          </a:xfrm>
          <a:prstGeom prst="rect">
            <a:avLst/>
          </a:prstGeom>
        </p:spPr>
      </p:pic>
      <p:sp>
        <p:nvSpPr>
          <p:cNvPr id="16" name="Google Shape;577;p51"/>
          <p:cNvSpPr/>
          <p:nvPr/>
        </p:nvSpPr>
        <p:spPr>
          <a:xfrm rot="5400000">
            <a:off x="1331893" y="32361"/>
            <a:ext cx="3358800" cy="5026500"/>
          </a:xfrm>
          <a:prstGeom prst="rect">
            <a:avLst/>
          </a:prstGeom>
          <a:solidFill>
            <a:srgbClr val="00B050">
              <a:alpha val="617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30;p26"/>
          <p:cNvSpPr txBox="1">
            <a:spLocks/>
          </p:cNvSpPr>
          <p:nvPr/>
        </p:nvSpPr>
        <p:spPr>
          <a:xfrm>
            <a:off x="1444611" y="1788350"/>
            <a:ext cx="4592400" cy="17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ivvic"/>
              <a:buNone/>
              <a:defRPr sz="4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ivvic"/>
              <a:buNone/>
              <a:defRPr sz="4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ivvic"/>
              <a:buNone/>
              <a:defRPr sz="4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ivvic"/>
              <a:buNone/>
              <a:defRPr sz="4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ivvic"/>
              <a:buNone/>
              <a:defRPr sz="4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ivvic"/>
              <a:buNone/>
              <a:defRPr sz="4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ivvic"/>
              <a:buNone/>
              <a:defRPr sz="4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ivvic"/>
              <a:buNone/>
              <a:defRPr sz="4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ivvic"/>
              <a:buNone/>
              <a:defRPr sz="4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r>
              <a:rPr lang="fr-FR" dirty="0">
                <a:solidFill>
                  <a:schemeClr val="lt1"/>
                </a:solidFill>
              </a:rPr>
              <a:t>Merci</a:t>
            </a:r>
          </a:p>
          <a:p>
            <a:r>
              <a:rPr lang="fr-FR" sz="1200" dirty="0">
                <a:solidFill>
                  <a:schemeClr val="bg1"/>
                </a:solidFill>
              </a:rPr>
              <a:t>Nicolas </a:t>
            </a:r>
            <a:r>
              <a:rPr lang="fr-FR" sz="1200" dirty="0" err="1">
                <a:solidFill>
                  <a:schemeClr val="bg1"/>
                </a:solidFill>
              </a:rPr>
              <a:t>Thepault</a:t>
            </a:r>
            <a:endParaRPr lang="fr-FR" sz="1200" dirty="0">
              <a:solidFill>
                <a:schemeClr val="bg1"/>
              </a:solidFill>
            </a:endParaRPr>
          </a:p>
          <a:p>
            <a:r>
              <a:rPr lang="fr-FR" sz="1200" dirty="0">
                <a:solidFill>
                  <a:schemeClr val="bg1"/>
                </a:solidFill>
                <a:hlinkClick r:id="rId4"/>
              </a:rPr>
              <a:t>Scot.paysdelachatreenberry@orange.fr</a:t>
            </a:r>
            <a:endParaRPr lang="fr-FR" sz="1200" dirty="0">
              <a:solidFill>
                <a:schemeClr val="bg1"/>
              </a:solidFill>
            </a:endParaRPr>
          </a:p>
          <a:p>
            <a:r>
              <a:rPr lang="fr-FR" sz="1200" dirty="0">
                <a:solidFill>
                  <a:schemeClr val="bg1"/>
                </a:solidFill>
              </a:rPr>
              <a:t>02.54.62.16.14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5642"/>
            <a:ext cx="1507022" cy="651508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943" y="76200"/>
            <a:ext cx="805657" cy="959744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757" y="94121"/>
            <a:ext cx="1080655" cy="737547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293" y="94121"/>
            <a:ext cx="923900" cy="9239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6D141B6-673F-4C9E-AE3B-796714E63B9B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2541697" y="99009"/>
            <a:ext cx="2889646" cy="65150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8"/>
          <p:cNvSpPr txBox="1">
            <a:spLocks noGrp="1"/>
          </p:cNvSpPr>
          <p:nvPr>
            <p:ph type="ctrTitle" idx="9"/>
          </p:nvPr>
        </p:nvSpPr>
        <p:spPr>
          <a:xfrm rot="5400000">
            <a:off x="6565894" y="2326650"/>
            <a:ext cx="3168812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Ordre du jour </a:t>
            </a:r>
            <a:endParaRPr sz="2400" dirty="0"/>
          </a:p>
        </p:txBody>
      </p:sp>
      <p:sp>
        <p:nvSpPr>
          <p:cNvPr id="146" name="Google Shape;146;p28"/>
          <p:cNvSpPr/>
          <p:nvPr/>
        </p:nvSpPr>
        <p:spPr>
          <a:xfrm rot="-5400000" flipH="1">
            <a:off x="-945558" y="957900"/>
            <a:ext cx="5140800" cy="32250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9900"/>
              </a:solidFill>
            </a:endParaRPr>
          </a:p>
        </p:txBody>
      </p:sp>
      <p:sp>
        <p:nvSpPr>
          <p:cNvPr id="148" name="Google Shape;148;p28"/>
          <p:cNvSpPr txBox="1">
            <a:spLocks noGrp="1"/>
          </p:cNvSpPr>
          <p:nvPr>
            <p:ph type="ctrTitle" idx="6"/>
          </p:nvPr>
        </p:nvSpPr>
        <p:spPr>
          <a:xfrm>
            <a:off x="3376097" y="3370565"/>
            <a:ext cx="4172643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/>
              <a:t>Le projet de transport solidaire porté par le Pays de La Châtre en Berry.</a:t>
            </a:r>
            <a:endParaRPr sz="2400" dirty="0"/>
          </a:p>
        </p:txBody>
      </p:sp>
      <p:sp>
        <p:nvSpPr>
          <p:cNvPr id="150" name="Google Shape;150;p28"/>
          <p:cNvSpPr txBox="1">
            <a:spLocks noGrp="1"/>
          </p:cNvSpPr>
          <p:nvPr>
            <p:ph type="ctrTitle"/>
          </p:nvPr>
        </p:nvSpPr>
        <p:spPr>
          <a:xfrm>
            <a:off x="3445618" y="1696005"/>
            <a:ext cx="3460873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Elements de contexte  sur Le Pays de La Châtre en Berry.</a:t>
            </a:r>
            <a:endParaRPr sz="2400" dirty="0"/>
          </a:p>
        </p:txBody>
      </p:sp>
      <p:sp>
        <p:nvSpPr>
          <p:cNvPr id="152" name="Google Shape;152;p28"/>
          <p:cNvSpPr txBox="1">
            <a:spLocks noGrp="1"/>
          </p:cNvSpPr>
          <p:nvPr>
            <p:ph type="title" idx="2"/>
          </p:nvPr>
        </p:nvSpPr>
        <p:spPr>
          <a:xfrm>
            <a:off x="1918003" y="1262655"/>
            <a:ext cx="1739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01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4" name="Google Shape;155;p28"/>
          <p:cNvSpPr txBox="1">
            <a:spLocks/>
          </p:cNvSpPr>
          <p:nvPr/>
        </p:nvSpPr>
        <p:spPr>
          <a:xfrm>
            <a:off x="1979953" y="3081665"/>
            <a:ext cx="16152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ivvic"/>
              <a:buNone/>
              <a:defRPr sz="4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dirty="0">
                <a:solidFill>
                  <a:schemeClr val="bg1"/>
                </a:solidFill>
              </a:rPr>
              <a:t>02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07;p32"/>
          <p:cNvSpPr/>
          <p:nvPr/>
        </p:nvSpPr>
        <p:spPr>
          <a:xfrm rot="-5400000">
            <a:off x="4254573" y="-2230868"/>
            <a:ext cx="1023939" cy="5623786"/>
          </a:xfrm>
          <a:prstGeom prst="rect">
            <a:avLst/>
          </a:prstGeom>
          <a:solidFill>
            <a:srgbClr val="009900"/>
          </a:solidFill>
          <a:ln w="19050">
            <a:solidFill>
              <a:srgbClr val="00206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007522" y="138888"/>
            <a:ext cx="536236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" sz="2800" b="1" dirty="0">
                <a:solidFill>
                  <a:schemeClr val="lt1"/>
                </a:solidFill>
                <a:latin typeface="Livvic" panose="020B0604020202020204" charset="0"/>
              </a:rPr>
              <a:t>Le Pays de La Châtre en Berry</a:t>
            </a:r>
          </a:p>
          <a:p>
            <a:pPr algn="ctr"/>
            <a:r>
              <a:rPr lang="en" sz="2800" b="1" dirty="0">
                <a:solidFill>
                  <a:schemeClr val="lt1"/>
                </a:solidFill>
                <a:latin typeface="Livvic" panose="020B0604020202020204" charset="0"/>
              </a:rPr>
              <a:t> élements de contexte</a:t>
            </a:r>
            <a:endParaRPr lang="fr-FR" sz="2800" b="1" dirty="0">
              <a:latin typeface="Livvic" panose="020B060402020202020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472113" y="1314450"/>
            <a:ext cx="347186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rgbClr val="009900"/>
                </a:solidFill>
              </a:rPr>
              <a:t>51 communes</a:t>
            </a:r>
            <a:r>
              <a:rPr lang="fr-FR" dirty="0"/>
              <a:t> dont 34 ont moins</a:t>
            </a:r>
          </a:p>
          <a:p>
            <a:r>
              <a:rPr lang="fr-FR" dirty="0"/>
              <a:t>de 500 habitants (66%).</a:t>
            </a:r>
          </a:p>
          <a:p>
            <a:endParaRPr lang="fr-FR" b="1" dirty="0">
              <a:solidFill>
                <a:srgbClr val="0099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rgbClr val="009900"/>
                </a:solidFill>
              </a:rPr>
              <a:t>28 831 </a:t>
            </a:r>
            <a:r>
              <a:rPr lang="fr-FR" dirty="0"/>
              <a:t>habitants.</a:t>
            </a:r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Territoire rural et très peu dense : </a:t>
            </a:r>
            <a:r>
              <a:rPr lang="fr-FR" b="1" dirty="0">
                <a:solidFill>
                  <a:srgbClr val="009900"/>
                </a:solidFill>
              </a:rPr>
              <a:t>24 habitants/km².</a:t>
            </a:r>
            <a:endParaRPr lang="fr-FR" dirty="0">
              <a:solidFill>
                <a:srgbClr val="0099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rgbClr val="009900"/>
                </a:solidFill>
              </a:rPr>
              <a:t>Ville Centre: </a:t>
            </a:r>
            <a:r>
              <a:rPr lang="fr-FR" dirty="0">
                <a:solidFill>
                  <a:schemeClr val="tx2">
                    <a:lumMod val="10000"/>
                  </a:schemeClr>
                </a:solidFill>
              </a:rPr>
              <a:t>La Châtre (4040 habitants)</a:t>
            </a:r>
          </a:p>
          <a:p>
            <a:endParaRPr lang="fr-FR" dirty="0">
              <a:solidFill>
                <a:schemeClr val="tx2">
                  <a:lumMod val="1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sur la période 2012-2017 le taux d’évolution annuel de la population est de -</a:t>
            </a:r>
            <a:r>
              <a:rPr lang="fr-FR" b="1" dirty="0">
                <a:solidFill>
                  <a:srgbClr val="009900"/>
                </a:solidFill>
              </a:rPr>
              <a:t>0,6%/an.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b="1" dirty="0">
              <a:solidFill>
                <a:srgbClr val="0099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rgbClr val="009900"/>
                </a:solidFill>
              </a:rPr>
              <a:t>30% </a:t>
            </a:r>
            <a:r>
              <a:rPr lang="fr-FR" dirty="0"/>
              <a:t>des habitants  ont plus de </a:t>
            </a:r>
            <a:r>
              <a:rPr lang="fr-FR" b="1" dirty="0">
                <a:solidFill>
                  <a:srgbClr val="009900"/>
                </a:solidFill>
              </a:rPr>
              <a:t>65 ans.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b="1" dirty="0">
              <a:solidFill>
                <a:srgbClr val="00B05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>
              <a:solidFill>
                <a:schemeClr val="tx2">
                  <a:lumMod val="1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4" y="1314450"/>
            <a:ext cx="5407759" cy="369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880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9"/>
          <p:cNvSpPr txBox="1">
            <a:spLocks noGrp="1"/>
          </p:cNvSpPr>
          <p:nvPr>
            <p:ph type="title"/>
          </p:nvPr>
        </p:nvSpPr>
        <p:spPr>
          <a:xfrm>
            <a:off x="2082785" y="36208"/>
            <a:ext cx="4248742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Eléments de contexte</a:t>
            </a:r>
            <a:endParaRPr dirty="0"/>
          </a:p>
        </p:txBody>
      </p:sp>
      <p:sp>
        <p:nvSpPr>
          <p:cNvPr id="171" name="Google Shape;171;p29"/>
          <p:cNvSpPr/>
          <p:nvPr/>
        </p:nvSpPr>
        <p:spPr>
          <a:xfrm>
            <a:off x="68752" y="1700809"/>
            <a:ext cx="362100" cy="1988700"/>
          </a:xfrm>
          <a:prstGeom prst="rect">
            <a:avLst/>
          </a:prstGeom>
          <a:solidFill>
            <a:srgbClr val="00B050">
              <a:alpha val="58430"/>
            </a:srgbClr>
          </a:solidFill>
          <a:ln w="19050">
            <a:solidFill>
              <a:schemeClr val="accent4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7322127" y="-1"/>
            <a:ext cx="1821873" cy="5143500"/>
          </a:xfrm>
          <a:prstGeom prst="rect">
            <a:avLst/>
          </a:prstGeom>
          <a:solidFill>
            <a:srgbClr val="009900"/>
          </a:solidFill>
          <a:ln>
            <a:solidFill>
              <a:srgbClr val="CC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597604"/>
              </p:ext>
            </p:extLst>
          </p:nvPr>
        </p:nvGraphicFramePr>
        <p:xfrm>
          <a:off x="611657" y="1048868"/>
          <a:ext cx="2942256" cy="2199335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471128">
                  <a:extLst>
                    <a:ext uri="{9D8B030D-6E8A-4147-A177-3AD203B41FA5}">
                      <a16:colId xmlns:a16="http://schemas.microsoft.com/office/drawing/2014/main" val="785728072"/>
                    </a:ext>
                  </a:extLst>
                </a:gridCol>
                <a:gridCol w="1471128">
                  <a:extLst>
                    <a:ext uri="{9D8B030D-6E8A-4147-A177-3AD203B41FA5}">
                      <a16:colId xmlns:a16="http://schemas.microsoft.com/office/drawing/2014/main" val="2408772312"/>
                    </a:ext>
                  </a:extLst>
                </a:gridCol>
              </a:tblGrid>
              <a:tr h="375137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Territoire</a:t>
                      </a:r>
                    </a:p>
                  </a:txBody>
                  <a:tcPr marL="66201" marR="66201" marT="33100" marB="33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Revenu médian en 2014</a:t>
                      </a:r>
                      <a:r>
                        <a:rPr lang="fr-FR" sz="1000" baseline="0" dirty="0"/>
                        <a:t> (</a:t>
                      </a:r>
                      <a:r>
                        <a:rPr lang="fr-FR" sz="1000" baseline="0" dirty="0" err="1"/>
                        <a:t>insee</a:t>
                      </a:r>
                      <a:r>
                        <a:rPr lang="fr-FR" sz="1000" baseline="0" dirty="0"/>
                        <a:t>)</a:t>
                      </a:r>
                      <a:endParaRPr lang="fr-FR" sz="1000" dirty="0"/>
                    </a:p>
                  </a:txBody>
                  <a:tcPr marL="66201" marR="66201" marT="33100" marB="33100"/>
                </a:tc>
                <a:extLst>
                  <a:ext uri="{0D108BD9-81ED-4DB2-BD59-A6C34878D82A}">
                    <a16:rowId xmlns:a16="http://schemas.microsoft.com/office/drawing/2014/main" val="1670393920"/>
                  </a:ext>
                </a:extLst>
              </a:tr>
              <a:tr h="375137">
                <a:tc>
                  <a:txBody>
                    <a:bodyPr/>
                    <a:lstStyle/>
                    <a:p>
                      <a:r>
                        <a:rPr lang="fr-FR" sz="1000" dirty="0"/>
                        <a:t>CC La Marche Berrichonne</a:t>
                      </a:r>
                    </a:p>
                  </a:txBody>
                  <a:tcPr marL="66201" marR="66201" marT="33100" marB="3310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17 161€</a:t>
                      </a:r>
                    </a:p>
                  </a:txBody>
                  <a:tcPr marL="66201" marR="66201" marT="33100" marB="33100"/>
                </a:tc>
                <a:extLst>
                  <a:ext uri="{0D108BD9-81ED-4DB2-BD59-A6C34878D82A}">
                    <a16:rowId xmlns:a16="http://schemas.microsoft.com/office/drawing/2014/main" val="2888086066"/>
                  </a:ext>
                </a:extLst>
              </a:tr>
              <a:tr h="375137">
                <a:tc>
                  <a:txBody>
                    <a:bodyPr/>
                    <a:lstStyle/>
                    <a:p>
                      <a:r>
                        <a:rPr lang="fr-FR" sz="1000" dirty="0"/>
                        <a:t>CC La Châtre Sainte Sévère</a:t>
                      </a:r>
                    </a:p>
                  </a:txBody>
                  <a:tcPr marL="66201" marR="66201" marT="33100" marB="3310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18 847€</a:t>
                      </a:r>
                    </a:p>
                  </a:txBody>
                  <a:tcPr marL="66201" marR="66201" marT="33100" marB="33100"/>
                </a:tc>
                <a:extLst>
                  <a:ext uri="{0D108BD9-81ED-4DB2-BD59-A6C34878D82A}">
                    <a16:rowId xmlns:a16="http://schemas.microsoft.com/office/drawing/2014/main" val="2846044204"/>
                  </a:ext>
                </a:extLst>
              </a:tr>
              <a:tr h="268481">
                <a:tc>
                  <a:txBody>
                    <a:bodyPr/>
                    <a:lstStyle/>
                    <a:p>
                      <a:r>
                        <a:rPr lang="fr-FR" sz="1000" dirty="0"/>
                        <a:t>CC Val de </a:t>
                      </a:r>
                      <a:r>
                        <a:rPr lang="fr-FR" sz="1000" dirty="0" err="1"/>
                        <a:t>Bouzanne</a:t>
                      </a:r>
                      <a:endParaRPr lang="fr-FR" sz="1000" dirty="0"/>
                    </a:p>
                  </a:txBody>
                  <a:tcPr marL="66201" marR="66201" marT="33100" marB="3310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19 009€</a:t>
                      </a:r>
                    </a:p>
                  </a:txBody>
                  <a:tcPr marL="66201" marR="66201" marT="33100" marB="33100"/>
                </a:tc>
                <a:extLst>
                  <a:ext uri="{0D108BD9-81ED-4DB2-BD59-A6C34878D82A}">
                    <a16:rowId xmlns:a16="http://schemas.microsoft.com/office/drawing/2014/main" val="2460722070"/>
                  </a:ext>
                </a:extLst>
              </a:tr>
              <a:tr h="268481">
                <a:tc>
                  <a:txBody>
                    <a:bodyPr/>
                    <a:lstStyle/>
                    <a:p>
                      <a:r>
                        <a:rPr lang="fr-FR" sz="1000" dirty="0"/>
                        <a:t>Indre</a:t>
                      </a:r>
                    </a:p>
                  </a:txBody>
                  <a:tcPr marL="66201" marR="66201" marT="33100" marB="3310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19 072€</a:t>
                      </a:r>
                    </a:p>
                  </a:txBody>
                  <a:tcPr marL="66201" marR="66201" marT="33100" marB="33100"/>
                </a:tc>
                <a:extLst>
                  <a:ext uri="{0D108BD9-81ED-4DB2-BD59-A6C34878D82A}">
                    <a16:rowId xmlns:a16="http://schemas.microsoft.com/office/drawing/2014/main" val="1763946831"/>
                  </a:ext>
                </a:extLst>
              </a:tr>
              <a:tr h="268481">
                <a:tc>
                  <a:txBody>
                    <a:bodyPr/>
                    <a:lstStyle/>
                    <a:p>
                      <a:r>
                        <a:rPr lang="fr-FR" sz="1000" dirty="0"/>
                        <a:t>Centre-Val-de-Loire</a:t>
                      </a:r>
                    </a:p>
                  </a:txBody>
                  <a:tcPr marL="66201" marR="66201" marT="33100" marB="3310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20 338€</a:t>
                      </a:r>
                    </a:p>
                  </a:txBody>
                  <a:tcPr marL="66201" marR="66201" marT="33100" marB="33100"/>
                </a:tc>
                <a:extLst>
                  <a:ext uri="{0D108BD9-81ED-4DB2-BD59-A6C34878D82A}">
                    <a16:rowId xmlns:a16="http://schemas.microsoft.com/office/drawing/2014/main" val="2884626586"/>
                  </a:ext>
                </a:extLst>
              </a:tr>
              <a:tr h="268481">
                <a:tc>
                  <a:txBody>
                    <a:bodyPr/>
                    <a:lstStyle/>
                    <a:p>
                      <a:r>
                        <a:rPr lang="fr-FR" sz="1000" dirty="0"/>
                        <a:t>France Métropolitaine</a:t>
                      </a:r>
                    </a:p>
                  </a:txBody>
                  <a:tcPr marL="66201" marR="66201" marT="33100" marB="3310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30 369€</a:t>
                      </a:r>
                    </a:p>
                  </a:txBody>
                  <a:tcPr marL="66201" marR="66201" marT="33100" marB="33100"/>
                </a:tc>
                <a:extLst>
                  <a:ext uri="{0D108BD9-81ED-4DB2-BD59-A6C34878D82A}">
                    <a16:rowId xmlns:a16="http://schemas.microsoft.com/office/drawing/2014/main" val="1033197931"/>
                  </a:ext>
                </a:extLst>
              </a:tr>
            </a:tbl>
          </a:graphicData>
        </a:graphic>
      </p:graphicFrame>
      <p:pic>
        <p:nvPicPr>
          <p:cNvPr id="9" name="Image 8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28B8D6AC-BE3D-4D7D-8388-3D31C122398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069" y="784757"/>
            <a:ext cx="3647902" cy="257940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11658" y="3519055"/>
            <a:ext cx="29422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Un revenu médian inférieure à la moyenne départementale, régionale…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734719" y="3519055"/>
            <a:ext cx="32687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8  communes de la collectivité présentent un taux de motorisation des ménages inférieur à 75% : Saint Août, La Châtre, Sainte Sévère sur Indre, Vijon, Lignerolles, Aigurande, La </a:t>
            </a:r>
            <a:r>
              <a:rPr lang="fr-FR" dirty="0" err="1"/>
              <a:t>Buxerette</a:t>
            </a:r>
            <a:r>
              <a:rPr lang="fr-FR" dirty="0"/>
              <a:t> et </a:t>
            </a:r>
            <a:r>
              <a:rPr lang="fr-FR" dirty="0" err="1"/>
              <a:t>Lourdoueix</a:t>
            </a:r>
            <a:r>
              <a:rPr lang="fr-FR" dirty="0"/>
              <a:t> Saint Michel. </a:t>
            </a:r>
          </a:p>
        </p:txBody>
      </p:sp>
    </p:spTree>
    <p:extLst>
      <p:ext uri="{BB962C8B-B14F-4D97-AF65-F5344CB8AC3E}">
        <p14:creationId xmlns:p14="http://schemas.microsoft.com/office/powerpoint/2010/main" val="559045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07;p32"/>
          <p:cNvSpPr/>
          <p:nvPr/>
        </p:nvSpPr>
        <p:spPr>
          <a:xfrm rot="-5400000">
            <a:off x="4298843" y="-2275138"/>
            <a:ext cx="935400" cy="5623786"/>
          </a:xfrm>
          <a:prstGeom prst="rect">
            <a:avLst/>
          </a:prstGeom>
          <a:solidFill>
            <a:srgbClr val="009900"/>
          </a:solidFill>
          <a:ln w="19050">
            <a:solidFill>
              <a:schemeClr val="accent5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09;p32"/>
          <p:cNvSpPr txBox="1">
            <a:spLocks noGrp="1"/>
          </p:cNvSpPr>
          <p:nvPr>
            <p:ph type="ctrTitle"/>
          </p:nvPr>
        </p:nvSpPr>
        <p:spPr>
          <a:xfrm>
            <a:off x="694559" y="-60745"/>
            <a:ext cx="6060650" cy="9564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Eléments de contexte</a:t>
            </a:r>
            <a:endParaRPr sz="2800" dirty="0">
              <a:solidFill>
                <a:schemeClr val="lt1"/>
              </a:solidFill>
            </a:endParaRPr>
          </a:p>
        </p:txBody>
      </p:sp>
      <p:pic>
        <p:nvPicPr>
          <p:cNvPr id="22" name="Image 2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4"/>
          <a:stretch/>
        </p:blipFill>
        <p:spPr bwMode="auto">
          <a:xfrm>
            <a:off x="165099" y="1233515"/>
            <a:ext cx="2986809" cy="37818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ZoneTexte 22"/>
          <p:cNvSpPr txBox="1"/>
          <p:nvPr/>
        </p:nvSpPr>
        <p:spPr>
          <a:xfrm>
            <a:off x="3276600" y="1510606"/>
            <a:ext cx="558338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Un territoire à l’écart des axes de communications.</a:t>
            </a:r>
            <a:endParaRPr lang="fr-FR" b="1" dirty="0">
              <a:solidFill>
                <a:srgbClr val="00B050"/>
              </a:solidFill>
            </a:endParaRPr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Pas de gare sur le territoire (35 minutes : Argenton sur Creuse ou Châteauroux).</a:t>
            </a:r>
            <a:endParaRPr lang="fr-FR" b="1" dirty="0">
              <a:solidFill>
                <a:srgbClr val="00B050"/>
              </a:solidFill>
            </a:endParaRPr>
          </a:p>
          <a:p>
            <a:endParaRPr lang="fr-FR" b="1" dirty="0">
              <a:solidFill>
                <a:srgbClr val="00B05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rgbClr val="00B050"/>
                </a:solidFill>
              </a:rPr>
              <a:t>2 lignes 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</a:rPr>
              <a:t>de bus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</a:rPr>
              <a:t>rémi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</a:rPr>
              <a:t> régulières et </a:t>
            </a:r>
            <a:r>
              <a:rPr lang="fr-FR" b="1" dirty="0">
                <a:solidFill>
                  <a:srgbClr val="00B050"/>
                </a:solidFill>
              </a:rPr>
              <a:t>5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</a:rPr>
              <a:t> lignes à la demande.</a:t>
            </a:r>
            <a:endParaRPr lang="fr-FR" b="1" dirty="0">
              <a:solidFill>
                <a:schemeClr val="tx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b="1" dirty="0">
              <a:solidFill>
                <a:srgbClr val="00B05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Pas d’aire de covoiturage formalisée</a:t>
            </a:r>
            <a:r>
              <a:rPr lang="fr-FR" dirty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En ce qui concerne les infrastructures cyclables, il n’existe pas d’aménagements dédiés aux vélos de type bande cyclable et pistes cyclables.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315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CustomShape 1"/>
          <p:cNvSpPr/>
          <p:nvPr/>
        </p:nvSpPr>
        <p:spPr>
          <a:xfrm rot="16200000">
            <a:off x="912773" y="2091051"/>
            <a:ext cx="784080" cy="2118960"/>
          </a:xfrm>
          <a:prstGeom prst="rect">
            <a:avLst/>
          </a:prstGeom>
          <a:solidFill>
            <a:srgbClr val="CCFFCC"/>
          </a:solidFill>
          <a:ln w="19080">
            <a:solidFill>
              <a:schemeClr val="accent4">
                <a:lumMod val="5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5" name="CustomShape 2"/>
          <p:cNvSpPr/>
          <p:nvPr/>
        </p:nvSpPr>
        <p:spPr>
          <a:xfrm rot="16200000">
            <a:off x="4155285" y="-2504379"/>
            <a:ext cx="1018096" cy="6118373"/>
          </a:xfrm>
          <a:prstGeom prst="rect">
            <a:avLst/>
          </a:prstGeom>
          <a:solidFill>
            <a:srgbClr val="009900"/>
          </a:solidFill>
          <a:ln w="19080">
            <a:solidFill>
              <a:schemeClr val="accent5">
                <a:lumMod val="5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6" name="TextShape 3"/>
          <p:cNvSpPr txBox="1"/>
          <p:nvPr/>
        </p:nvSpPr>
        <p:spPr>
          <a:xfrm>
            <a:off x="1556932" y="250"/>
            <a:ext cx="6060240" cy="956160"/>
          </a:xfrm>
          <a:prstGeom prst="rect">
            <a:avLst/>
          </a:prstGeom>
          <a:noFill/>
          <a:ln>
            <a:noFill/>
          </a:ln>
        </p:spPr>
        <p:txBody>
          <a:bodyPr tIns="91440" bIns="9144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400" b="1" strike="noStrike" spc="-1" dirty="0">
                <a:solidFill>
                  <a:srgbClr val="FFFFFF"/>
                </a:solidFill>
                <a:latin typeface="Livvic"/>
                <a:ea typeface="Livvic"/>
              </a:rPr>
              <a:t>Etude </a:t>
            </a:r>
            <a:r>
              <a:rPr lang="fr-FR" sz="2400" b="1" spc="-1" dirty="0">
                <a:solidFill>
                  <a:srgbClr val="FFFFFF"/>
                </a:solidFill>
                <a:latin typeface="Livvic"/>
                <a:ea typeface="Livvic"/>
              </a:rPr>
              <a:t>de la </a:t>
            </a:r>
            <a:r>
              <a:rPr lang="fr-FR" sz="2400" b="1" spc="-1" dirty="0" err="1">
                <a:solidFill>
                  <a:srgbClr val="FFFFFF"/>
                </a:solidFill>
                <a:latin typeface="Livvic"/>
                <a:ea typeface="Livvic"/>
              </a:rPr>
              <a:t>DREAl</a:t>
            </a:r>
            <a:r>
              <a:rPr lang="fr-FR" sz="2400" b="1" spc="-1" dirty="0">
                <a:solidFill>
                  <a:srgbClr val="FFFFFF"/>
                </a:solidFill>
                <a:latin typeface="Livvic"/>
                <a:ea typeface="Livvic"/>
              </a:rPr>
              <a:t> « besoins de mobilité durable dans les zones rurales</a:t>
            </a:r>
            <a:endParaRPr lang="fr-FR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7" name="CustomShape 4"/>
          <p:cNvSpPr/>
          <p:nvPr/>
        </p:nvSpPr>
        <p:spPr>
          <a:xfrm rot="16200000">
            <a:off x="3123893" y="2091051"/>
            <a:ext cx="784080" cy="2118960"/>
          </a:xfrm>
          <a:prstGeom prst="rect">
            <a:avLst/>
          </a:prstGeom>
          <a:solidFill>
            <a:srgbClr val="CCFFCC"/>
          </a:solidFill>
          <a:ln w="19080">
            <a:solidFill>
              <a:schemeClr val="accent4">
                <a:lumMod val="5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8" name="CustomShape 5"/>
          <p:cNvSpPr/>
          <p:nvPr/>
        </p:nvSpPr>
        <p:spPr>
          <a:xfrm rot="16200000">
            <a:off x="5335013" y="2091051"/>
            <a:ext cx="784080" cy="2118960"/>
          </a:xfrm>
          <a:prstGeom prst="rect">
            <a:avLst/>
          </a:prstGeom>
          <a:solidFill>
            <a:srgbClr val="CCFFCC"/>
          </a:solidFill>
          <a:ln w="19080">
            <a:solidFill>
              <a:schemeClr val="accent4">
                <a:lumMod val="5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9" name="CustomShape 6"/>
          <p:cNvSpPr/>
          <p:nvPr/>
        </p:nvSpPr>
        <p:spPr>
          <a:xfrm rot="16200000">
            <a:off x="7544693" y="2091051"/>
            <a:ext cx="784080" cy="2118960"/>
          </a:xfrm>
          <a:prstGeom prst="rect">
            <a:avLst/>
          </a:prstGeom>
          <a:solidFill>
            <a:srgbClr val="CCFFCC"/>
          </a:solidFill>
          <a:ln w="19080">
            <a:solidFill>
              <a:schemeClr val="accent4">
                <a:lumMod val="5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0" name="CustomShape 7"/>
          <p:cNvSpPr/>
          <p:nvPr/>
        </p:nvSpPr>
        <p:spPr>
          <a:xfrm>
            <a:off x="1729253" y="1895571"/>
            <a:ext cx="608184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2800" b="1" strike="noStrike" spc="-1">
                <a:solidFill>
                  <a:srgbClr val="434343"/>
                </a:solidFill>
                <a:latin typeface="Arial"/>
                <a:ea typeface="Arial"/>
              </a:rPr>
              <a:t>4 étapes :</a:t>
            </a:r>
            <a:endParaRPr lang="fr-FR" sz="2800" b="0" strike="noStrike" spc="-1">
              <a:latin typeface="Arial"/>
            </a:endParaRPr>
          </a:p>
        </p:txBody>
      </p:sp>
      <p:sp>
        <p:nvSpPr>
          <p:cNvPr id="881" name="CustomShape 8"/>
          <p:cNvSpPr/>
          <p:nvPr/>
        </p:nvSpPr>
        <p:spPr>
          <a:xfrm>
            <a:off x="156773" y="2866851"/>
            <a:ext cx="2299320" cy="60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700" b="0" strike="noStrike" spc="-1">
                <a:solidFill>
                  <a:srgbClr val="000000"/>
                </a:solidFill>
                <a:latin typeface="Arial"/>
                <a:ea typeface="Arial"/>
              </a:rPr>
              <a:t>Questionnaire diffusé aux habitants</a:t>
            </a:r>
            <a:endParaRPr lang="fr-FR" sz="1700" b="0" strike="noStrike" spc="-1">
              <a:latin typeface="Arial"/>
            </a:endParaRPr>
          </a:p>
        </p:txBody>
      </p:sp>
      <p:sp>
        <p:nvSpPr>
          <p:cNvPr id="882" name="CustomShape 9"/>
          <p:cNvSpPr/>
          <p:nvPr/>
        </p:nvSpPr>
        <p:spPr>
          <a:xfrm>
            <a:off x="2365013" y="2842371"/>
            <a:ext cx="2299320" cy="60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700" b="0" strike="noStrike" spc="-1">
                <a:solidFill>
                  <a:srgbClr val="000000"/>
                </a:solidFill>
                <a:latin typeface="Arial"/>
                <a:ea typeface="Arial"/>
              </a:rPr>
              <a:t>Atelier mobilité</a:t>
            </a:r>
            <a:endParaRPr lang="fr-FR" sz="17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700" b="0" strike="noStrike" spc="-1">
                <a:solidFill>
                  <a:srgbClr val="000000"/>
                </a:solidFill>
                <a:latin typeface="Arial"/>
                <a:ea typeface="Arial"/>
              </a:rPr>
              <a:t>Avec les partenaires</a:t>
            </a:r>
            <a:endParaRPr lang="fr-FR" sz="1700" b="0" strike="noStrike" spc="-1">
              <a:latin typeface="Arial"/>
            </a:endParaRPr>
          </a:p>
        </p:txBody>
      </p:sp>
      <p:sp>
        <p:nvSpPr>
          <p:cNvPr id="883" name="CustomShape 10"/>
          <p:cNvSpPr/>
          <p:nvPr/>
        </p:nvSpPr>
        <p:spPr>
          <a:xfrm>
            <a:off x="4575773" y="2818251"/>
            <a:ext cx="2299320" cy="60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700" b="0" strike="noStrike" spc="-1">
                <a:solidFill>
                  <a:srgbClr val="000000"/>
                </a:solidFill>
                <a:latin typeface="Arial"/>
                <a:ea typeface="Arial"/>
              </a:rPr>
              <a:t>Groupe de discussion</a:t>
            </a:r>
            <a:endParaRPr lang="fr-FR" sz="17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700" b="0" strike="noStrike" spc="-1">
                <a:solidFill>
                  <a:srgbClr val="000000"/>
                </a:solidFill>
                <a:latin typeface="Arial"/>
                <a:ea typeface="Arial"/>
              </a:rPr>
              <a:t>avec des habitants</a:t>
            </a:r>
            <a:endParaRPr lang="fr-FR" sz="1700" b="0" strike="noStrike" spc="-1">
              <a:latin typeface="Arial"/>
            </a:endParaRPr>
          </a:p>
        </p:txBody>
      </p:sp>
      <p:sp>
        <p:nvSpPr>
          <p:cNvPr id="884" name="CustomShape 11"/>
          <p:cNvSpPr/>
          <p:nvPr/>
        </p:nvSpPr>
        <p:spPr>
          <a:xfrm>
            <a:off x="6787253" y="2830851"/>
            <a:ext cx="2299320" cy="60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7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Séminaire avec</a:t>
            </a:r>
            <a:endParaRPr lang="fr-FR" sz="17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7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les élus</a:t>
            </a:r>
            <a:endParaRPr lang="fr-FR" sz="1700" b="0" strike="noStrike" spc="-1" dirty="0">
              <a:latin typeface="Arial"/>
            </a:endParaRPr>
          </a:p>
        </p:txBody>
      </p:sp>
      <p:sp>
        <p:nvSpPr>
          <p:cNvPr id="885" name="CustomShape 12"/>
          <p:cNvSpPr/>
          <p:nvPr/>
        </p:nvSpPr>
        <p:spPr>
          <a:xfrm flipH="1">
            <a:off x="1304453" y="3542571"/>
            <a:ext cx="360" cy="920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990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86" name="CustomShape 13"/>
          <p:cNvSpPr/>
          <p:nvPr/>
        </p:nvSpPr>
        <p:spPr>
          <a:xfrm>
            <a:off x="774533" y="4590171"/>
            <a:ext cx="186300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400" b="1" strike="noStrike" spc="-1">
                <a:solidFill>
                  <a:srgbClr val="434343"/>
                </a:solidFill>
                <a:latin typeface="Arial"/>
                <a:ea typeface="Arial"/>
              </a:rPr>
              <a:t>330 réponses</a:t>
            </a:r>
            <a:endParaRPr lang="fr-FR" sz="1400" b="0" strike="noStrike" spc="-1">
              <a:latin typeface="Arial"/>
            </a:endParaRPr>
          </a:p>
        </p:txBody>
      </p:sp>
      <p:sp>
        <p:nvSpPr>
          <p:cNvPr id="887" name="CustomShape 14"/>
          <p:cNvSpPr/>
          <p:nvPr/>
        </p:nvSpPr>
        <p:spPr>
          <a:xfrm flipH="1">
            <a:off x="5724893" y="3549051"/>
            <a:ext cx="360" cy="920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990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88" name="CustomShape 15"/>
          <p:cNvSpPr/>
          <p:nvPr/>
        </p:nvSpPr>
        <p:spPr>
          <a:xfrm>
            <a:off x="5125133" y="4575771"/>
            <a:ext cx="200664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400" b="1" strike="noStrike" spc="-1">
                <a:solidFill>
                  <a:srgbClr val="434343"/>
                </a:solidFill>
                <a:latin typeface="Arial"/>
                <a:ea typeface="Arial"/>
              </a:rPr>
              <a:t>6 habitants présents</a:t>
            </a:r>
            <a:endParaRPr lang="fr-FR" sz="1400" b="0" strike="noStrike" spc="-1">
              <a:latin typeface="Arial"/>
            </a:endParaRPr>
          </a:p>
        </p:txBody>
      </p:sp>
      <p:sp>
        <p:nvSpPr>
          <p:cNvPr id="889" name="CustomShape 16"/>
          <p:cNvSpPr/>
          <p:nvPr/>
        </p:nvSpPr>
        <p:spPr>
          <a:xfrm flipH="1">
            <a:off x="8073173" y="3549051"/>
            <a:ext cx="360" cy="920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990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90" name="CustomShape 17"/>
          <p:cNvSpPr/>
          <p:nvPr/>
        </p:nvSpPr>
        <p:spPr>
          <a:xfrm>
            <a:off x="7248290" y="4590171"/>
            <a:ext cx="200664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400" b="1" strike="noStrike" spc="-1" dirty="0">
                <a:solidFill>
                  <a:srgbClr val="434343"/>
                </a:solidFill>
                <a:latin typeface="Arial"/>
                <a:ea typeface="Arial"/>
              </a:rPr>
              <a:t>6 idées priorisées</a:t>
            </a:r>
            <a:endParaRPr lang="fr-FR" sz="1400" b="0" strike="noStrike" spc="-1" dirty="0">
              <a:latin typeface="Arial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1443780-1D49-4AC3-90C8-4DD3ABD7F58A}"/>
              </a:ext>
            </a:extLst>
          </p:cNvPr>
          <p:cNvSpPr txBox="1"/>
          <p:nvPr/>
        </p:nvSpPr>
        <p:spPr>
          <a:xfrm>
            <a:off x="0" y="1362130"/>
            <a:ext cx="7617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Le Pays de La Châtre en Berry a été territoire d’expérimentation de cette étude en 2019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0"/>
          <p:cNvSpPr/>
          <p:nvPr/>
        </p:nvSpPr>
        <p:spPr>
          <a:xfrm>
            <a:off x="0" y="0"/>
            <a:ext cx="3607500" cy="263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0"/>
          <p:cNvSpPr/>
          <p:nvPr/>
        </p:nvSpPr>
        <p:spPr>
          <a:xfrm>
            <a:off x="3607486" y="-25500"/>
            <a:ext cx="3607500" cy="2632200"/>
          </a:xfrm>
          <a:prstGeom prst="rect">
            <a:avLst/>
          </a:prstGeom>
          <a:solidFill>
            <a:srgbClr val="009900"/>
          </a:solidFill>
          <a:ln w="12700">
            <a:solidFill>
              <a:srgbClr val="00206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0"/>
          <p:cNvSpPr/>
          <p:nvPr/>
        </p:nvSpPr>
        <p:spPr>
          <a:xfrm>
            <a:off x="0" y="2632200"/>
            <a:ext cx="3607500" cy="2511300"/>
          </a:xfrm>
          <a:prstGeom prst="rect">
            <a:avLst/>
          </a:prstGeom>
          <a:solidFill>
            <a:srgbClr val="009900"/>
          </a:solidFill>
          <a:ln w="12700">
            <a:solidFill>
              <a:srgbClr val="00206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0"/>
          <p:cNvSpPr/>
          <p:nvPr/>
        </p:nvSpPr>
        <p:spPr>
          <a:xfrm>
            <a:off x="3607473" y="2632200"/>
            <a:ext cx="3607500" cy="251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30"/>
          <p:cNvSpPr txBox="1">
            <a:spLocks noGrp="1"/>
          </p:cNvSpPr>
          <p:nvPr>
            <p:ph type="ctrTitle" idx="2"/>
          </p:nvPr>
        </p:nvSpPr>
        <p:spPr>
          <a:xfrm>
            <a:off x="4213664" y="968250"/>
            <a:ext cx="26979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2/ Mettre en place un transport solidaire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85" name="Google Shape;185;p30"/>
          <p:cNvSpPr txBox="1">
            <a:spLocks noGrp="1"/>
          </p:cNvSpPr>
          <p:nvPr>
            <p:ph type="ctrTitle" idx="4"/>
          </p:nvPr>
        </p:nvSpPr>
        <p:spPr>
          <a:xfrm>
            <a:off x="624286" y="3654284"/>
            <a:ext cx="28713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3/ Faciliter les déplacements vers les écoles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86" name="Google Shape;186;p30"/>
          <p:cNvSpPr txBox="1">
            <a:spLocks noGrp="1"/>
          </p:cNvSpPr>
          <p:nvPr>
            <p:ph type="ctrTitle"/>
          </p:nvPr>
        </p:nvSpPr>
        <p:spPr>
          <a:xfrm>
            <a:off x="624286" y="1182055"/>
            <a:ext cx="28713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dirty="0"/>
            </a:br>
            <a:br>
              <a:rPr lang="en" dirty="0"/>
            </a:br>
            <a:r>
              <a:rPr lang="en" dirty="0"/>
              <a:t>1 / Créer un service de location de vélos électriques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187" name="Google Shape;187;p30"/>
          <p:cNvSpPr txBox="1">
            <a:spLocks noGrp="1"/>
          </p:cNvSpPr>
          <p:nvPr>
            <p:ph type="ctrTitle" idx="7"/>
          </p:nvPr>
        </p:nvSpPr>
        <p:spPr>
          <a:xfrm>
            <a:off x="4325564" y="3565500"/>
            <a:ext cx="25860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4/ Agir sur les déplacements domicile-travail</a:t>
            </a:r>
            <a:endParaRPr dirty="0"/>
          </a:p>
        </p:txBody>
      </p:sp>
      <p:sp>
        <p:nvSpPr>
          <p:cNvPr id="2" name="Titre 1"/>
          <p:cNvSpPr>
            <a:spLocks noGrp="1"/>
          </p:cNvSpPr>
          <p:nvPr>
            <p:ph type="ctrTitle" idx="6"/>
          </p:nvPr>
        </p:nvSpPr>
        <p:spPr>
          <a:xfrm rot="5400000">
            <a:off x="6040976" y="2040210"/>
            <a:ext cx="4277175" cy="1132982"/>
          </a:xfrm>
        </p:spPr>
        <p:txBody>
          <a:bodyPr/>
          <a:lstStyle/>
          <a:p>
            <a:pPr algn="ctr"/>
            <a:r>
              <a:rPr lang="fr-FR" dirty="0"/>
              <a:t>Les 4 actions de l’appel à projet « territoire de nouvelle mobilité durables »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9"/>
          <p:cNvSpPr txBox="1">
            <a:spLocks noGrp="1"/>
          </p:cNvSpPr>
          <p:nvPr>
            <p:ph type="title"/>
          </p:nvPr>
        </p:nvSpPr>
        <p:spPr>
          <a:xfrm>
            <a:off x="727793" y="2173693"/>
            <a:ext cx="34980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/>
            <a:r>
              <a:rPr lang="fr-FR" dirty="0"/>
              <a:t>Le projet porté par le Pays de La Châtre en Berry</a:t>
            </a:r>
          </a:p>
        </p:txBody>
      </p:sp>
      <p:sp>
        <p:nvSpPr>
          <p:cNvPr id="171" name="Google Shape;171;p29"/>
          <p:cNvSpPr/>
          <p:nvPr/>
        </p:nvSpPr>
        <p:spPr>
          <a:xfrm>
            <a:off x="0" y="1577400"/>
            <a:ext cx="362100" cy="1988700"/>
          </a:xfrm>
          <a:prstGeom prst="rect">
            <a:avLst/>
          </a:prstGeom>
          <a:solidFill>
            <a:srgbClr val="009900">
              <a:alpha val="58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37564" y="0"/>
            <a:ext cx="3006436" cy="5143500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Google Shape;167;p29"/>
          <p:cNvSpPr/>
          <p:nvPr/>
        </p:nvSpPr>
        <p:spPr>
          <a:xfrm>
            <a:off x="4916632" y="1577400"/>
            <a:ext cx="2991000" cy="1988700"/>
          </a:xfrm>
          <a:prstGeom prst="rect">
            <a:avLst/>
          </a:prstGeom>
          <a:solidFill>
            <a:srgbClr val="CCFFCC">
              <a:alpha val="58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148" y="1968246"/>
            <a:ext cx="2791968" cy="120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96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07;p32"/>
          <p:cNvSpPr/>
          <p:nvPr/>
        </p:nvSpPr>
        <p:spPr>
          <a:xfrm rot="-5400000">
            <a:off x="4254573" y="-2230868"/>
            <a:ext cx="1023939" cy="5623786"/>
          </a:xfrm>
          <a:prstGeom prst="rect">
            <a:avLst/>
          </a:prstGeom>
          <a:solidFill>
            <a:srgbClr val="009900"/>
          </a:solidFill>
          <a:ln w="19050">
            <a:solidFill>
              <a:srgbClr val="00206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478811" y="138888"/>
            <a:ext cx="441980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" sz="2800" b="1" dirty="0">
                <a:solidFill>
                  <a:schemeClr val="lt1"/>
                </a:solidFill>
                <a:latin typeface="Livvic" panose="020B0604020202020204" charset="0"/>
              </a:rPr>
              <a:t>L’appel à projet mobilité</a:t>
            </a:r>
          </a:p>
          <a:p>
            <a:pPr algn="ctr"/>
            <a:r>
              <a:rPr lang="en" sz="2800" b="1" dirty="0">
                <a:solidFill>
                  <a:schemeClr val="lt1"/>
                </a:solidFill>
                <a:latin typeface="Livvic" panose="020B0604020202020204" charset="0"/>
              </a:rPr>
              <a:t> solidaire</a:t>
            </a:r>
            <a:endParaRPr lang="fr-FR" sz="2800" b="1" dirty="0">
              <a:latin typeface="Livvic" panose="020B060402020202020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37600" y="1339200"/>
            <a:ext cx="8712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Cette appel à projet est porté par la fondation MACIF et le CEREMA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endParaRPr lang="fr-FR" dirty="0"/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Cet appel à projet vise </a:t>
            </a:r>
            <a:r>
              <a:rPr lang="fr-FR" b="1" dirty="0">
                <a:solidFill>
                  <a:srgbClr val="00B050"/>
                </a:solidFill>
              </a:rPr>
              <a:t>à encourager l’amélioration des mobilités du quotidiens , en particulier des personnes vulnérables qui rencontrent des difficultés </a:t>
            </a:r>
            <a:r>
              <a:rPr lang="fr-FR" dirty="0"/>
              <a:t>pour avoir accéder à l’emplois, aux services et aux biens et loisirs disponibles à proximité.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Le 14 avril 2021 </a:t>
            </a:r>
            <a:r>
              <a:rPr lang="fr-FR" b="1" dirty="0">
                <a:solidFill>
                  <a:srgbClr val="00B050"/>
                </a:solidFill>
              </a:rPr>
              <a:t>le Pays de La Châtre en Berry est désigné lauréat </a:t>
            </a:r>
            <a:r>
              <a:rPr lang="fr-FR" dirty="0"/>
              <a:t>de l’appel à projet.110 projets ont été déposés, 11 ont été retenus</a:t>
            </a:r>
          </a:p>
          <a:p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37" y="1645315"/>
            <a:ext cx="1207512" cy="120751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2E1B812-63D8-4A7D-A988-85DACCE6A771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886682" y="1856044"/>
            <a:ext cx="2811894" cy="77369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4213483"/>
      </p:ext>
    </p:extLst>
  </p:cSld>
  <p:clrMapOvr>
    <a:masterClrMapping/>
  </p:clrMapOvr>
</p:sld>
</file>

<file path=ppt/theme/theme1.xml><?xml version="1.0" encoding="utf-8"?>
<a:theme xmlns:a="http://schemas.openxmlformats.org/drawingml/2006/main" name="Engineering Project Proposal by Slidesgo">
  <a:themeElements>
    <a:clrScheme name="Simple Light">
      <a:dk1>
        <a:srgbClr val="434343"/>
      </a:dk1>
      <a:lt1>
        <a:srgbClr val="FFFFFF"/>
      </a:lt1>
      <a:dk2>
        <a:srgbClr val="595959"/>
      </a:dk2>
      <a:lt2>
        <a:srgbClr val="EEEEEE"/>
      </a:lt2>
      <a:accent1>
        <a:srgbClr val="556D96"/>
      </a:accent1>
      <a:accent2>
        <a:srgbClr val="212121"/>
      </a:accent2>
      <a:accent3>
        <a:srgbClr val="A9B9D3"/>
      </a:accent3>
      <a:accent4>
        <a:srgbClr val="26529E"/>
      </a:accent4>
      <a:accent5>
        <a:srgbClr val="62779B"/>
      </a:accent5>
      <a:accent6>
        <a:srgbClr val="363F4C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1502</TotalTime>
  <Words>798</Words>
  <Application>Microsoft Office PowerPoint</Application>
  <PresentationFormat>Affichage à l'écran (16:9)</PresentationFormat>
  <Paragraphs>136</Paragraphs>
  <Slides>14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3" baseType="lpstr">
      <vt:lpstr>Roboto</vt:lpstr>
      <vt:lpstr>Arial</vt:lpstr>
      <vt:lpstr>Wingdings</vt:lpstr>
      <vt:lpstr>Times New Roman</vt:lpstr>
      <vt:lpstr>Catamaran Thin</vt:lpstr>
      <vt:lpstr>Fira Sans Extra Condensed Medium</vt:lpstr>
      <vt:lpstr>Livvic</vt:lpstr>
      <vt:lpstr>Calibri</vt:lpstr>
      <vt:lpstr>Engineering Project Proposal by Slidesgo</vt:lpstr>
      <vt:lpstr>Présentation PowerPoint</vt:lpstr>
      <vt:lpstr>Ordre du jour </vt:lpstr>
      <vt:lpstr>Présentation PowerPoint</vt:lpstr>
      <vt:lpstr>Eléments de contexte</vt:lpstr>
      <vt:lpstr>Eléments de contexte</vt:lpstr>
      <vt:lpstr>Présentation PowerPoint</vt:lpstr>
      <vt:lpstr>2/ Mettre en place un transport solidaire</vt:lpstr>
      <vt:lpstr>Le projet porté par le Pays de La Châtre en Berry</vt:lpstr>
      <vt:lpstr>Présentation PowerPoint</vt:lpstr>
      <vt:lpstr>Le projet déposé</vt:lpstr>
      <vt:lpstr>Le projet déposé</vt:lpstr>
      <vt:lpstr>Le projet déposé</vt:lpstr>
      <vt:lpstr>Quels types de déplacements sont visés ?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COMITE DE PILOTAGE MOBILITE</dc:title>
  <dc:creator>Admin</dc:creator>
  <cp:lastModifiedBy>utilisateur</cp:lastModifiedBy>
  <cp:revision>111</cp:revision>
  <dcterms:modified xsi:type="dcterms:W3CDTF">2021-06-24T12:43:04Z</dcterms:modified>
</cp:coreProperties>
</file>