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handoutMasterIdLst>
    <p:handoutMasterId r:id="rId12"/>
  </p:handoutMasterIdLst>
  <p:sldIdLst>
    <p:sldId id="511" r:id="rId2"/>
    <p:sldId id="514" r:id="rId3"/>
    <p:sldId id="558" r:id="rId4"/>
    <p:sldId id="559" r:id="rId5"/>
    <p:sldId id="561" r:id="rId6"/>
    <p:sldId id="562" r:id="rId7"/>
    <p:sldId id="563" r:id="rId8"/>
    <p:sldId id="564" r:id="rId9"/>
    <p:sldId id="565" r:id="rId1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BCB3"/>
    <a:srgbClr val="066E6E"/>
    <a:srgbClr val="78C6BF"/>
    <a:srgbClr val="508680"/>
    <a:srgbClr val="4FB5AB"/>
    <a:srgbClr val="114A63"/>
    <a:srgbClr val="1B4659"/>
    <a:srgbClr val="283B4C"/>
    <a:srgbClr val="3B3838"/>
    <a:srgbClr val="3F9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3" autoAdjust="0"/>
    <p:restoredTop sz="94660"/>
  </p:normalViewPr>
  <p:slideViewPr>
    <p:cSldViewPr snapToGrid="0">
      <p:cViewPr varScale="1">
        <p:scale>
          <a:sx n="83" d="100"/>
          <a:sy n="83" d="100"/>
        </p:scale>
        <p:origin x="57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AFB741F-730E-4DBA-A8E2-8EB786902B6B}" type="datetimeFigureOut">
              <a:rPr lang="fr-FR" smtClean="0"/>
              <a:t>28/06/2021</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EF4533F-8D6F-49DE-969F-A6B25C51BB49}" type="slidenum">
              <a:rPr lang="fr-FR" smtClean="0"/>
              <a:t>‹N°›</a:t>
            </a:fld>
            <a:endParaRPr lang="fr-FR"/>
          </a:p>
        </p:txBody>
      </p:sp>
    </p:spTree>
    <p:extLst>
      <p:ext uri="{BB962C8B-B14F-4D97-AF65-F5344CB8AC3E}">
        <p14:creationId xmlns:p14="http://schemas.microsoft.com/office/powerpoint/2010/main" val="1808837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2532E48-D2FC-484F-AE3F-5B3947236C45}" type="datetimeFigureOut">
              <a:rPr lang="fr-FR" smtClean="0"/>
              <a:t>28/06/2021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EA5728E-AF16-49DB-A5BA-17340083AD51}" type="slidenum">
              <a:rPr lang="fr-FR" smtClean="0"/>
              <a:t>‹N°›</a:t>
            </a:fld>
            <a:endParaRPr lang="fr-FR"/>
          </a:p>
        </p:txBody>
      </p:sp>
    </p:spTree>
    <p:extLst>
      <p:ext uri="{BB962C8B-B14F-4D97-AF65-F5344CB8AC3E}">
        <p14:creationId xmlns:p14="http://schemas.microsoft.com/office/powerpoint/2010/main" val="3085338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12CEE4-FA20-1949-A172-439ECA33FED8}"/>
              </a:ext>
            </a:extLst>
          </p:cNvPr>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C7A4702C-4DD4-4241-9186-29C123D5896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a:extLst>
              <a:ext uri="{FF2B5EF4-FFF2-40B4-BE49-F238E27FC236}">
                <a16:creationId xmlns:a16="http://schemas.microsoft.com/office/drawing/2014/main" id="{89E166CD-F06C-C948-8D8A-FCE864727C10}"/>
              </a:ext>
            </a:extLst>
          </p:cNvPr>
          <p:cNvSpPr>
            <a:spLocks noGrp="1"/>
          </p:cNvSpPr>
          <p:nvPr>
            <p:ph type="dt" sz="half" idx="10"/>
          </p:nvPr>
        </p:nvSpPr>
        <p:spPr>
          <a:xfrm>
            <a:off x="838200" y="6356352"/>
            <a:ext cx="2743200" cy="365125"/>
          </a:xfrm>
          <a:prstGeom prst="rect">
            <a:avLst/>
          </a:prstGeom>
        </p:spPr>
        <p:txBody>
          <a:bodyPr/>
          <a:lstStyle/>
          <a:p>
            <a:fld id="{1D5F886F-5085-4BFB-8CC3-E993AB50D7B1}" type="datetime1">
              <a:rPr lang="fr-FR" smtClean="0"/>
              <a:t>28/06/2021</a:t>
            </a:fld>
            <a:endParaRPr lang="fr-FR"/>
          </a:p>
        </p:txBody>
      </p:sp>
      <p:sp>
        <p:nvSpPr>
          <p:cNvPr id="5" name="Espace réservé du pied de page 4">
            <a:extLst>
              <a:ext uri="{FF2B5EF4-FFF2-40B4-BE49-F238E27FC236}">
                <a16:creationId xmlns:a16="http://schemas.microsoft.com/office/drawing/2014/main" id="{20049F6B-861E-2745-913F-CBA979FE0401}"/>
              </a:ext>
            </a:extLst>
          </p:cNvPr>
          <p:cNvSpPr>
            <a:spLocks noGrp="1"/>
          </p:cNvSpPr>
          <p:nvPr>
            <p:ph type="ftr" sz="quarter" idx="11"/>
          </p:nvPr>
        </p:nvSpPr>
        <p:spPr>
          <a:xfrm>
            <a:off x="4038600" y="6356352"/>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AAA18373-7AB2-F64E-B276-C99058E8F74A}"/>
              </a:ext>
            </a:extLst>
          </p:cNvPr>
          <p:cNvSpPr>
            <a:spLocks noGrp="1"/>
          </p:cNvSpPr>
          <p:nvPr>
            <p:ph type="sldNum" sz="quarter" idx="12"/>
          </p:nvPr>
        </p:nvSpPr>
        <p:spPr>
          <a:xfrm>
            <a:off x="8610600" y="6356352"/>
            <a:ext cx="2743200" cy="365125"/>
          </a:xfrm>
          <a:prstGeom prst="rect">
            <a:avLst/>
          </a:prstGeom>
        </p:spPr>
        <p:txBody>
          <a:bodyPr/>
          <a:lstStyle/>
          <a:p>
            <a:fld id="{CA39F875-7C3D-429A-87DC-7AEE331941E2}" type="slidenum">
              <a:rPr lang="fr-FR" smtClean="0"/>
              <a:t>‹N°›</a:t>
            </a:fld>
            <a:endParaRPr lang="fr-FR"/>
          </a:p>
        </p:txBody>
      </p:sp>
    </p:spTree>
    <p:extLst>
      <p:ext uri="{BB962C8B-B14F-4D97-AF65-F5344CB8AC3E}">
        <p14:creationId xmlns:p14="http://schemas.microsoft.com/office/powerpoint/2010/main" val="545775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1AC7FB-7F00-7548-8F9E-93FBA4D4C40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6383EA3-A0AF-D74B-A1AC-318E6A40E0BF}"/>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7F4F44-A9E6-F640-91F4-6E6C1CA29006}"/>
              </a:ext>
            </a:extLst>
          </p:cNvPr>
          <p:cNvSpPr>
            <a:spLocks noGrp="1"/>
          </p:cNvSpPr>
          <p:nvPr>
            <p:ph type="dt" sz="half" idx="10"/>
          </p:nvPr>
        </p:nvSpPr>
        <p:spPr>
          <a:xfrm>
            <a:off x="838200" y="6356352"/>
            <a:ext cx="2743200" cy="365125"/>
          </a:xfrm>
          <a:prstGeom prst="rect">
            <a:avLst/>
          </a:prstGeom>
        </p:spPr>
        <p:txBody>
          <a:bodyPr/>
          <a:lstStyle/>
          <a:p>
            <a:fld id="{C6B851B9-D5A4-43E9-86C4-A1D52704367F}" type="datetime1">
              <a:rPr lang="fr-FR" smtClean="0"/>
              <a:t>28/06/2021</a:t>
            </a:fld>
            <a:endParaRPr lang="fr-FR"/>
          </a:p>
        </p:txBody>
      </p:sp>
      <p:sp>
        <p:nvSpPr>
          <p:cNvPr id="5" name="Espace réservé du pied de page 4">
            <a:extLst>
              <a:ext uri="{FF2B5EF4-FFF2-40B4-BE49-F238E27FC236}">
                <a16:creationId xmlns:a16="http://schemas.microsoft.com/office/drawing/2014/main" id="{DA600B4F-2A28-2448-B5C0-F340CE8066CB}"/>
              </a:ext>
            </a:extLst>
          </p:cNvPr>
          <p:cNvSpPr>
            <a:spLocks noGrp="1"/>
          </p:cNvSpPr>
          <p:nvPr>
            <p:ph type="ftr" sz="quarter" idx="11"/>
          </p:nvPr>
        </p:nvSpPr>
        <p:spPr>
          <a:xfrm>
            <a:off x="4038600" y="6356352"/>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9FDEB35-720D-B047-B43B-7AE257B1F2AF}"/>
              </a:ext>
            </a:extLst>
          </p:cNvPr>
          <p:cNvSpPr>
            <a:spLocks noGrp="1"/>
          </p:cNvSpPr>
          <p:nvPr>
            <p:ph type="sldNum" sz="quarter" idx="12"/>
          </p:nvPr>
        </p:nvSpPr>
        <p:spPr>
          <a:xfrm>
            <a:off x="8610600" y="6356352"/>
            <a:ext cx="2743200" cy="365125"/>
          </a:xfrm>
          <a:prstGeom prst="rect">
            <a:avLst/>
          </a:prstGeom>
        </p:spPr>
        <p:txBody>
          <a:bodyPr/>
          <a:lstStyle/>
          <a:p>
            <a:fld id="{CA39F875-7C3D-429A-87DC-7AEE331941E2}" type="slidenum">
              <a:rPr lang="fr-FR" smtClean="0"/>
              <a:t>‹N°›</a:t>
            </a:fld>
            <a:endParaRPr lang="fr-FR"/>
          </a:p>
        </p:txBody>
      </p:sp>
    </p:spTree>
    <p:extLst>
      <p:ext uri="{BB962C8B-B14F-4D97-AF65-F5344CB8AC3E}">
        <p14:creationId xmlns:p14="http://schemas.microsoft.com/office/powerpoint/2010/main" val="255002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46192FC-4802-F646-B423-DD8F7FF21EE1}"/>
              </a:ext>
            </a:extLst>
          </p:cNvPr>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4EEB795-594B-B54A-ABF4-B80846C64142}"/>
              </a:ext>
            </a:extLst>
          </p:cNvPr>
          <p:cNvSpPr>
            <a:spLocks noGrp="1"/>
          </p:cNvSpPr>
          <p:nvPr>
            <p:ph type="body" orient="vert" idx="1"/>
          </p:nvPr>
        </p:nvSpPr>
        <p:spPr>
          <a:xfrm>
            <a:off x="838201"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CD566B-CE5B-4347-BE61-EF4805BA5DBC}"/>
              </a:ext>
            </a:extLst>
          </p:cNvPr>
          <p:cNvSpPr>
            <a:spLocks noGrp="1"/>
          </p:cNvSpPr>
          <p:nvPr>
            <p:ph type="dt" sz="half" idx="10"/>
          </p:nvPr>
        </p:nvSpPr>
        <p:spPr>
          <a:xfrm>
            <a:off x="838200" y="6356352"/>
            <a:ext cx="2743200" cy="365125"/>
          </a:xfrm>
          <a:prstGeom prst="rect">
            <a:avLst/>
          </a:prstGeom>
        </p:spPr>
        <p:txBody>
          <a:bodyPr/>
          <a:lstStyle/>
          <a:p>
            <a:fld id="{016F3753-EB36-4008-AF72-570B5CC7EE82}" type="datetime1">
              <a:rPr lang="fr-FR" smtClean="0"/>
              <a:t>28/06/2021</a:t>
            </a:fld>
            <a:endParaRPr lang="fr-FR"/>
          </a:p>
        </p:txBody>
      </p:sp>
      <p:sp>
        <p:nvSpPr>
          <p:cNvPr id="5" name="Espace réservé du pied de page 4">
            <a:extLst>
              <a:ext uri="{FF2B5EF4-FFF2-40B4-BE49-F238E27FC236}">
                <a16:creationId xmlns:a16="http://schemas.microsoft.com/office/drawing/2014/main" id="{C04F7412-F73D-5B4A-A814-DC278EC2C088}"/>
              </a:ext>
            </a:extLst>
          </p:cNvPr>
          <p:cNvSpPr>
            <a:spLocks noGrp="1"/>
          </p:cNvSpPr>
          <p:nvPr>
            <p:ph type="ftr" sz="quarter" idx="11"/>
          </p:nvPr>
        </p:nvSpPr>
        <p:spPr>
          <a:xfrm>
            <a:off x="4038600" y="6356352"/>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45794836-AE98-5C41-8B7D-94A77782610B}"/>
              </a:ext>
            </a:extLst>
          </p:cNvPr>
          <p:cNvSpPr>
            <a:spLocks noGrp="1"/>
          </p:cNvSpPr>
          <p:nvPr>
            <p:ph type="sldNum" sz="quarter" idx="12"/>
          </p:nvPr>
        </p:nvSpPr>
        <p:spPr>
          <a:xfrm>
            <a:off x="8610600" y="6356352"/>
            <a:ext cx="2743200" cy="365125"/>
          </a:xfrm>
          <a:prstGeom prst="rect">
            <a:avLst/>
          </a:prstGeom>
        </p:spPr>
        <p:txBody>
          <a:bodyPr/>
          <a:lstStyle/>
          <a:p>
            <a:fld id="{CA39F875-7C3D-429A-87DC-7AEE331941E2}" type="slidenum">
              <a:rPr lang="fr-FR" smtClean="0"/>
              <a:t>‹N°›</a:t>
            </a:fld>
            <a:endParaRPr lang="fr-FR"/>
          </a:p>
        </p:txBody>
      </p:sp>
    </p:spTree>
    <p:extLst>
      <p:ext uri="{BB962C8B-B14F-4D97-AF65-F5344CB8AC3E}">
        <p14:creationId xmlns:p14="http://schemas.microsoft.com/office/powerpoint/2010/main" val="1482154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01006-6445-644A-9D4D-6A6651B91F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66AD16-D88C-3E4A-BD83-67AFEC185EF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42F8FA2-463F-1943-92AA-DC31DCA61618}"/>
              </a:ext>
            </a:extLst>
          </p:cNvPr>
          <p:cNvSpPr>
            <a:spLocks noGrp="1"/>
          </p:cNvSpPr>
          <p:nvPr>
            <p:ph type="dt" sz="half" idx="10"/>
          </p:nvPr>
        </p:nvSpPr>
        <p:spPr>
          <a:xfrm>
            <a:off x="838200" y="6356352"/>
            <a:ext cx="2743200" cy="365125"/>
          </a:xfrm>
          <a:prstGeom prst="rect">
            <a:avLst/>
          </a:prstGeom>
        </p:spPr>
        <p:txBody>
          <a:bodyPr/>
          <a:lstStyle/>
          <a:p>
            <a:fld id="{D2BF42F3-E9FF-4585-9F85-2708204F48EB}" type="datetime1">
              <a:rPr lang="fr-FR" smtClean="0"/>
              <a:t>28/06/2021</a:t>
            </a:fld>
            <a:endParaRPr lang="fr-FR"/>
          </a:p>
        </p:txBody>
      </p:sp>
      <p:sp>
        <p:nvSpPr>
          <p:cNvPr id="5" name="Espace réservé du pied de page 4">
            <a:extLst>
              <a:ext uri="{FF2B5EF4-FFF2-40B4-BE49-F238E27FC236}">
                <a16:creationId xmlns:a16="http://schemas.microsoft.com/office/drawing/2014/main" id="{CD35DC9B-C611-4B45-8EB4-3CC511A07548}"/>
              </a:ext>
            </a:extLst>
          </p:cNvPr>
          <p:cNvSpPr>
            <a:spLocks noGrp="1"/>
          </p:cNvSpPr>
          <p:nvPr>
            <p:ph type="ftr" sz="quarter" idx="11"/>
          </p:nvPr>
        </p:nvSpPr>
        <p:spPr>
          <a:xfrm>
            <a:off x="4038600" y="6356352"/>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3ABCFD80-FD77-0447-8008-976EB54CDDBA}"/>
              </a:ext>
            </a:extLst>
          </p:cNvPr>
          <p:cNvSpPr>
            <a:spLocks noGrp="1"/>
          </p:cNvSpPr>
          <p:nvPr>
            <p:ph type="sldNum" sz="quarter" idx="12"/>
          </p:nvPr>
        </p:nvSpPr>
        <p:spPr>
          <a:xfrm>
            <a:off x="8610600" y="6356352"/>
            <a:ext cx="2743200" cy="365125"/>
          </a:xfrm>
          <a:prstGeom prst="rect">
            <a:avLst/>
          </a:prstGeom>
        </p:spPr>
        <p:txBody>
          <a:bodyPr/>
          <a:lstStyle/>
          <a:p>
            <a:fld id="{CA39F875-7C3D-429A-87DC-7AEE331941E2}" type="slidenum">
              <a:rPr lang="fr-FR" smtClean="0"/>
              <a:t>‹N°›</a:t>
            </a:fld>
            <a:endParaRPr lang="fr-FR"/>
          </a:p>
        </p:txBody>
      </p:sp>
    </p:spTree>
    <p:extLst>
      <p:ext uri="{BB962C8B-B14F-4D97-AF65-F5344CB8AC3E}">
        <p14:creationId xmlns:p14="http://schemas.microsoft.com/office/powerpoint/2010/main" val="276879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25EA43-C495-774A-914D-29D209101CC2}"/>
              </a:ext>
            </a:extLst>
          </p:cNvPr>
          <p:cNvSpPr>
            <a:spLocks noGrp="1"/>
          </p:cNvSpPr>
          <p:nvPr>
            <p:ph type="title"/>
          </p:nvPr>
        </p:nvSpPr>
        <p:spPr>
          <a:xfrm>
            <a:off x="831851" y="1709740"/>
            <a:ext cx="10515600" cy="2852737"/>
          </a:xfrm>
        </p:spPr>
        <p:txBody>
          <a:bodyPr anchor="b"/>
          <a:lstStyle>
            <a:lvl1pPr>
              <a:defRPr sz="4500"/>
            </a:lvl1pPr>
          </a:lstStyle>
          <a:p>
            <a:r>
              <a:rPr lang="fr-FR"/>
              <a:t>Modifiez le style du titre</a:t>
            </a:r>
          </a:p>
        </p:txBody>
      </p:sp>
      <p:sp>
        <p:nvSpPr>
          <p:cNvPr id="3" name="Espace réservé du texte 2">
            <a:extLst>
              <a:ext uri="{FF2B5EF4-FFF2-40B4-BE49-F238E27FC236}">
                <a16:creationId xmlns:a16="http://schemas.microsoft.com/office/drawing/2014/main" id="{58E7B222-9CE3-754C-9DF1-9630E22577D5}"/>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B57EA482-3596-8341-BAD9-52FEA77DCC29}"/>
              </a:ext>
            </a:extLst>
          </p:cNvPr>
          <p:cNvSpPr>
            <a:spLocks noGrp="1"/>
          </p:cNvSpPr>
          <p:nvPr>
            <p:ph type="dt" sz="half" idx="10"/>
          </p:nvPr>
        </p:nvSpPr>
        <p:spPr>
          <a:xfrm>
            <a:off x="838200" y="6356352"/>
            <a:ext cx="2743200" cy="365125"/>
          </a:xfrm>
          <a:prstGeom prst="rect">
            <a:avLst/>
          </a:prstGeom>
        </p:spPr>
        <p:txBody>
          <a:bodyPr/>
          <a:lstStyle/>
          <a:p>
            <a:fld id="{229F6351-1A6F-4EBC-932C-60D46B01C06D}" type="datetime1">
              <a:rPr lang="fr-FR" smtClean="0"/>
              <a:t>28/06/2021</a:t>
            </a:fld>
            <a:endParaRPr lang="fr-FR"/>
          </a:p>
        </p:txBody>
      </p:sp>
      <p:sp>
        <p:nvSpPr>
          <p:cNvPr id="5" name="Espace réservé du pied de page 4">
            <a:extLst>
              <a:ext uri="{FF2B5EF4-FFF2-40B4-BE49-F238E27FC236}">
                <a16:creationId xmlns:a16="http://schemas.microsoft.com/office/drawing/2014/main" id="{10199DBD-D8AE-5E4B-8DE3-5A20D998EB7F}"/>
              </a:ext>
            </a:extLst>
          </p:cNvPr>
          <p:cNvSpPr>
            <a:spLocks noGrp="1"/>
          </p:cNvSpPr>
          <p:nvPr>
            <p:ph type="ftr" sz="quarter" idx="11"/>
          </p:nvPr>
        </p:nvSpPr>
        <p:spPr>
          <a:xfrm>
            <a:off x="4038600" y="6356352"/>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2D1A8F2-B22E-A54D-9B15-53B3F06CF53D}"/>
              </a:ext>
            </a:extLst>
          </p:cNvPr>
          <p:cNvSpPr>
            <a:spLocks noGrp="1"/>
          </p:cNvSpPr>
          <p:nvPr>
            <p:ph type="sldNum" sz="quarter" idx="12"/>
          </p:nvPr>
        </p:nvSpPr>
        <p:spPr>
          <a:xfrm>
            <a:off x="8610600" y="6356352"/>
            <a:ext cx="2743200" cy="365125"/>
          </a:xfrm>
          <a:prstGeom prst="rect">
            <a:avLst/>
          </a:prstGeom>
        </p:spPr>
        <p:txBody>
          <a:bodyPr/>
          <a:lstStyle/>
          <a:p>
            <a:fld id="{CA39F875-7C3D-429A-87DC-7AEE331941E2}" type="slidenum">
              <a:rPr lang="fr-FR" smtClean="0"/>
              <a:t>‹N°›</a:t>
            </a:fld>
            <a:endParaRPr lang="fr-FR"/>
          </a:p>
        </p:txBody>
      </p:sp>
    </p:spTree>
    <p:extLst>
      <p:ext uri="{BB962C8B-B14F-4D97-AF65-F5344CB8AC3E}">
        <p14:creationId xmlns:p14="http://schemas.microsoft.com/office/powerpoint/2010/main" val="133628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FE6102-B6DA-D149-8CCC-38F3C71D22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304B9F4-633E-1340-BB27-2CDBC70017FD}"/>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2B65EF7-9FBA-4E45-977D-6CF7D5AD0A19}"/>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1922251-98B3-CD4C-B28E-2468BC98C047}"/>
              </a:ext>
            </a:extLst>
          </p:cNvPr>
          <p:cNvSpPr>
            <a:spLocks noGrp="1"/>
          </p:cNvSpPr>
          <p:nvPr>
            <p:ph type="dt" sz="half" idx="10"/>
          </p:nvPr>
        </p:nvSpPr>
        <p:spPr>
          <a:xfrm>
            <a:off x="838200" y="6356352"/>
            <a:ext cx="2743200" cy="365125"/>
          </a:xfrm>
          <a:prstGeom prst="rect">
            <a:avLst/>
          </a:prstGeom>
        </p:spPr>
        <p:txBody>
          <a:bodyPr/>
          <a:lstStyle/>
          <a:p>
            <a:fld id="{188B0234-EC1D-472F-8CC3-6D018C4F620B}" type="datetime1">
              <a:rPr lang="fr-FR" smtClean="0"/>
              <a:t>28/06/2021</a:t>
            </a:fld>
            <a:endParaRPr lang="fr-FR"/>
          </a:p>
        </p:txBody>
      </p:sp>
      <p:sp>
        <p:nvSpPr>
          <p:cNvPr id="6" name="Espace réservé du pied de page 5">
            <a:extLst>
              <a:ext uri="{FF2B5EF4-FFF2-40B4-BE49-F238E27FC236}">
                <a16:creationId xmlns:a16="http://schemas.microsoft.com/office/drawing/2014/main" id="{4D1CF756-A088-054D-93B9-5979729FE262}"/>
              </a:ext>
            </a:extLst>
          </p:cNvPr>
          <p:cNvSpPr>
            <a:spLocks noGrp="1"/>
          </p:cNvSpPr>
          <p:nvPr>
            <p:ph type="ftr" sz="quarter" idx="11"/>
          </p:nvPr>
        </p:nvSpPr>
        <p:spPr>
          <a:xfrm>
            <a:off x="4038600" y="6356352"/>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C94C7581-24E1-CE4B-9342-3D84F80A2807}"/>
              </a:ext>
            </a:extLst>
          </p:cNvPr>
          <p:cNvSpPr>
            <a:spLocks noGrp="1"/>
          </p:cNvSpPr>
          <p:nvPr>
            <p:ph type="sldNum" sz="quarter" idx="12"/>
          </p:nvPr>
        </p:nvSpPr>
        <p:spPr>
          <a:xfrm>
            <a:off x="8610600" y="6356352"/>
            <a:ext cx="2743200" cy="365125"/>
          </a:xfrm>
          <a:prstGeom prst="rect">
            <a:avLst/>
          </a:prstGeom>
        </p:spPr>
        <p:txBody>
          <a:bodyPr/>
          <a:lstStyle/>
          <a:p>
            <a:fld id="{CA39F875-7C3D-429A-87DC-7AEE331941E2}" type="slidenum">
              <a:rPr lang="fr-FR" smtClean="0"/>
              <a:t>‹N°›</a:t>
            </a:fld>
            <a:endParaRPr lang="fr-FR"/>
          </a:p>
        </p:txBody>
      </p:sp>
    </p:spTree>
    <p:extLst>
      <p:ext uri="{BB962C8B-B14F-4D97-AF65-F5344CB8AC3E}">
        <p14:creationId xmlns:p14="http://schemas.microsoft.com/office/powerpoint/2010/main" val="2436990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46D6E-3E25-024E-8099-74E1AE9F7A1A}"/>
              </a:ext>
            </a:extLst>
          </p:cNvPr>
          <p:cNvSpPr>
            <a:spLocks noGrp="1"/>
          </p:cNvSpPr>
          <p:nvPr>
            <p:ph type="title"/>
          </p:nvPr>
        </p:nvSpPr>
        <p:spPr>
          <a:xfrm>
            <a:off x="839788" y="365127"/>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14DAAF0-108F-3145-818D-5BFFA6047105}"/>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BA075810-5092-F849-8633-1057D44B10A3}"/>
              </a:ext>
            </a:extLst>
          </p:cNvPr>
          <p:cNvSpPr>
            <a:spLocks noGrp="1"/>
          </p:cNvSpPr>
          <p:nvPr>
            <p:ph sz="half" idx="2"/>
          </p:nvPr>
        </p:nvSpPr>
        <p:spPr>
          <a:xfrm>
            <a:off x="839789"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C192EE6-DCF6-1F49-B4C3-B7476F82C68B}"/>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58A0FBA4-8A58-D84B-896E-C56D24952157}"/>
              </a:ext>
            </a:extLst>
          </p:cNvPr>
          <p:cNvSpPr>
            <a:spLocks noGrp="1"/>
          </p:cNvSpPr>
          <p:nvPr>
            <p:ph sz="quarter" idx="4"/>
          </p:nvPr>
        </p:nvSpPr>
        <p:spPr>
          <a:xfrm>
            <a:off x="6172201"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C59FA13-75E4-DC48-9FBB-55F037535B91}"/>
              </a:ext>
            </a:extLst>
          </p:cNvPr>
          <p:cNvSpPr>
            <a:spLocks noGrp="1"/>
          </p:cNvSpPr>
          <p:nvPr>
            <p:ph type="dt" sz="half" idx="10"/>
          </p:nvPr>
        </p:nvSpPr>
        <p:spPr>
          <a:xfrm>
            <a:off x="838200" y="6356352"/>
            <a:ext cx="2743200" cy="365125"/>
          </a:xfrm>
          <a:prstGeom prst="rect">
            <a:avLst/>
          </a:prstGeom>
        </p:spPr>
        <p:txBody>
          <a:bodyPr/>
          <a:lstStyle/>
          <a:p>
            <a:fld id="{08C56027-4E7F-48A6-BA0C-C44F6E77EC5B}" type="datetime1">
              <a:rPr lang="fr-FR" smtClean="0"/>
              <a:t>28/06/2021</a:t>
            </a:fld>
            <a:endParaRPr lang="fr-FR"/>
          </a:p>
        </p:txBody>
      </p:sp>
      <p:sp>
        <p:nvSpPr>
          <p:cNvPr id="8" name="Espace réservé du pied de page 7">
            <a:extLst>
              <a:ext uri="{FF2B5EF4-FFF2-40B4-BE49-F238E27FC236}">
                <a16:creationId xmlns:a16="http://schemas.microsoft.com/office/drawing/2014/main" id="{03E3BA9E-95E4-5741-9401-323CF955BCAA}"/>
              </a:ext>
            </a:extLst>
          </p:cNvPr>
          <p:cNvSpPr>
            <a:spLocks noGrp="1"/>
          </p:cNvSpPr>
          <p:nvPr>
            <p:ph type="ftr" sz="quarter" idx="11"/>
          </p:nvPr>
        </p:nvSpPr>
        <p:spPr>
          <a:xfrm>
            <a:off x="4038600" y="6356352"/>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951C17B0-8E21-3345-BE07-77EE41851308}"/>
              </a:ext>
            </a:extLst>
          </p:cNvPr>
          <p:cNvSpPr>
            <a:spLocks noGrp="1"/>
          </p:cNvSpPr>
          <p:nvPr>
            <p:ph type="sldNum" sz="quarter" idx="12"/>
          </p:nvPr>
        </p:nvSpPr>
        <p:spPr>
          <a:xfrm>
            <a:off x="8610600" y="6356352"/>
            <a:ext cx="2743200" cy="365125"/>
          </a:xfrm>
          <a:prstGeom prst="rect">
            <a:avLst/>
          </a:prstGeom>
        </p:spPr>
        <p:txBody>
          <a:bodyPr/>
          <a:lstStyle/>
          <a:p>
            <a:fld id="{CA39F875-7C3D-429A-87DC-7AEE331941E2}" type="slidenum">
              <a:rPr lang="fr-FR" smtClean="0"/>
              <a:t>‹N°›</a:t>
            </a:fld>
            <a:endParaRPr lang="fr-FR"/>
          </a:p>
        </p:txBody>
      </p:sp>
    </p:spTree>
    <p:extLst>
      <p:ext uri="{BB962C8B-B14F-4D97-AF65-F5344CB8AC3E}">
        <p14:creationId xmlns:p14="http://schemas.microsoft.com/office/powerpoint/2010/main" val="1506753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F538C-FF27-464B-BEEE-BF8750D6B45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FAE05BF-DC12-154B-9FB0-B4306A6A5984}"/>
              </a:ext>
            </a:extLst>
          </p:cNvPr>
          <p:cNvSpPr>
            <a:spLocks noGrp="1"/>
          </p:cNvSpPr>
          <p:nvPr>
            <p:ph type="dt" sz="half" idx="10"/>
          </p:nvPr>
        </p:nvSpPr>
        <p:spPr>
          <a:xfrm>
            <a:off x="838200" y="6356352"/>
            <a:ext cx="2743200" cy="365125"/>
          </a:xfrm>
          <a:prstGeom prst="rect">
            <a:avLst/>
          </a:prstGeom>
        </p:spPr>
        <p:txBody>
          <a:bodyPr/>
          <a:lstStyle/>
          <a:p>
            <a:fld id="{2A3A9D4C-7928-4A7E-8D78-97C2F98B0544}" type="datetime1">
              <a:rPr lang="fr-FR" smtClean="0"/>
              <a:t>28/06/2021</a:t>
            </a:fld>
            <a:endParaRPr lang="fr-FR"/>
          </a:p>
        </p:txBody>
      </p:sp>
      <p:sp>
        <p:nvSpPr>
          <p:cNvPr id="4" name="Espace réservé du pied de page 3">
            <a:extLst>
              <a:ext uri="{FF2B5EF4-FFF2-40B4-BE49-F238E27FC236}">
                <a16:creationId xmlns:a16="http://schemas.microsoft.com/office/drawing/2014/main" id="{1D1C1C7E-1227-9846-BA93-F38F41C0A923}"/>
              </a:ext>
            </a:extLst>
          </p:cNvPr>
          <p:cNvSpPr>
            <a:spLocks noGrp="1"/>
          </p:cNvSpPr>
          <p:nvPr>
            <p:ph type="ftr" sz="quarter" idx="11"/>
          </p:nvPr>
        </p:nvSpPr>
        <p:spPr>
          <a:xfrm>
            <a:off x="4038600" y="6356352"/>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D80FA6CC-284D-6242-8DE4-9E25EEA7CDF3}"/>
              </a:ext>
            </a:extLst>
          </p:cNvPr>
          <p:cNvSpPr>
            <a:spLocks noGrp="1"/>
          </p:cNvSpPr>
          <p:nvPr>
            <p:ph type="sldNum" sz="quarter" idx="12"/>
          </p:nvPr>
        </p:nvSpPr>
        <p:spPr>
          <a:xfrm>
            <a:off x="8610600" y="6356352"/>
            <a:ext cx="2743200" cy="365125"/>
          </a:xfrm>
          <a:prstGeom prst="rect">
            <a:avLst/>
          </a:prstGeom>
        </p:spPr>
        <p:txBody>
          <a:bodyPr/>
          <a:lstStyle/>
          <a:p>
            <a:fld id="{CA39F875-7C3D-429A-87DC-7AEE331941E2}" type="slidenum">
              <a:rPr lang="fr-FR" smtClean="0"/>
              <a:t>‹N°›</a:t>
            </a:fld>
            <a:endParaRPr lang="fr-FR"/>
          </a:p>
        </p:txBody>
      </p:sp>
    </p:spTree>
    <p:extLst>
      <p:ext uri="{BB962C8B-B14F-4D97-AF65-F5344CB8AC3E}">
        <p14:creationId xmlns:p14="http://schemas.microsoft.com/office/powerpoint/2010/main" val="82523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13C344A-335E-EA48-A4B5-690506A427D5}"/>
              </a:ext>
            </a:extLst>
          </p:cNvPr>
          <p:cNvSpPr>
            <a:spLocks noGrp="1"/>
          </p:cNvSpPr>
          <p:nvPr>
            <p:ph type="dt" sz="half" idx="10"/>
          </p:nvPr>
        </p:nvSpPr>
        <p:spPr>
          <a:xfrm>
            <a:off x="838200" y="6356352"/>
            <a:ext cx="2743200" cy="365125"/>
          </a:xfrm>
          <a:prstGeom prst="rect">
            <a:avLst/>
          </a:prstGeom>
        </p:spPr>
        <p:txBody>
          <a:bodyPr/>
          <a:lstStyle/>
          <a:p>
            <a:fld id="{80C74C2F-0DC8-49B4-A053-5E42C6C45AEB}" type="datetime1">
              <a:rPr lang="fr-FR" smtClean="0"/>
              <a:t>28/06/2021</a:t>
            </a:fld>
            <a:endParaRPr lang="fr-FR"/>
          </a:p>
        </p:txBody>
      </p:sp>
      <p:sp>
        <p:nvSpPr>
          <p:cNvPr id="3" name="Espace réservé du pied de page 2">
            <a:extLst>
              <a:ext uri="{FF2B5EF4-FFF2-40B4-BE49-F238E27FC236}">
                <a16:creationId xmlns:a16="http://schemas.microsoft.com/office/drawing/2014/main" id="{45EB09A3-CFDF-7D4F-A649-B4767CBFC7A9}"/>
              </a:ext>
            </a:extLst>
          </p:cNvPr>
          <p:cNvSpPr>
            <a:spLocks noGrp="1"/>
          </p:cNvSpPr>
          <p:nvPr>
            <p:ph type="ftr" sz="quarter" idx="11"/>
          </p:nvPr>
        </p:nvSpPr>
        <p:spPr>
          <a:xfrm>
            <a:off x="4038600" y="6356352"/>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F9CE4D76-53EA-7049-AD91-EB968DAA3737}"/>
              </a:ext>
            </a:extLst>
          </p:cNvPr>
          <p:cNvSpPr>
            <a:spLocks noGrp="1"/>
          </p:cNvSpPr>
          <p:nvPr>
            <p:ph type="sldNum" sz="quarter" idx="12"/>
          </p:nvPr>
        </p:nvSpPr>
        <p:spPr>
          <a:xfrm>
            <a:off x="8610600" y="6356352"/>
            <a:ext cx="2743200" cy="365125"/>
          </a:xfrm>
          <a:prstGeom prst="rect">
            <a:avLst/>
          </a:prstGeom>
        </p:spPr>
        <p:txBody>
          <a:bodyPr/>
          <a:lstStyle/>
          <a:p>
            <a:fld id="{CA39F875-7C3D-429A-87DC-7AEE331941E2}" type="slidenum">
              <a:rPr lang="fr-FR" smtClean="0"/>
              <a:t>‹N°›</a:t>
            </a:fld>
            <a:endParaRPr lang="fr-FR"/>
          </a:p>
        </p:txBody>
      </p:sp>
    </p:spTree>
    <p:extLst>
      <p:ext uri="{BB962C8B-B14F-4D97-AF65-F5344CB8AC3E}">
        <p14:creationId xmlns:p14="http://schemas.microsoft.com/office/powerpoint/2010/main" val="1171659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0881DA-2178-3C4E-BAE7-055B18122E7E}"/>
              </a:ext>
            </a:extLst>
          </p:cNvPr>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du contenu 2">
            <a:extLst>
              <a:ext uri="{FF2B5EF4-FFF2-40B4-BE49-F238E27FC236}">
                <a16:creationId xmlns:a16="http://schemas.microsoft.com/office/drawing/2014/main" id="{BB80E223-F9A5-7640-BC64-B38385EDA76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4F552F7-D344-6040-8C1F-4F66D9789BFC}"/>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D2E71218-A1EF-A54C-A6C2-292A03B1B7B1}"/>
              </a:ext>
            </a:extLst>
          </p:cNvPr>
          <p:cNvSpPr>
            <a:spLocks noGrp="1"/>
          </p:cNvSpPr>
          <p:nvPr>
            <p:ph type="dt" sz="half" idx="10"/>
          </p:nvPr>
        </p:nvSpPr>
        <p:spPr>
          <a:xfrm>
            <a:off x="838200" y="6356352"/>
            <a:ext cx="2743200" cy="365125"/>
          </a:xfrm>
          <a:prstGeom prst="rect">
            <a:avLst/>
          </a:prstGeom>
        </p:spPr>
        <p:txBody>
          <a:bodyPr/>
          <a:lstStyle/>
          <a:p>
            <a:fld id="{8AA9CCBA-B915-46CB-90BA-07EB2A0E2CA9}" type="datetime1">
              <a:rPr lang="fr-FR" smtClean="0"/>
              <a:t>28/06/2021</a:t>
            </a:fld>
            <a:endParaRPr lang="fr-FR"/>
          </a:p>
        </p:txBody>
      </p:sp>
      <p:sp>
        <p:nvSpPr>
          <p:cNvPr id="6" name="Espace réservé du pied de page 5">
            <a:extLst>
              <a:ext uri="{FF2B5EF4-FFF2-40B4-BE49-F238E27FC236}">
                <a16:creationId xmlns:a16="http://schemas.microsoft.com/office/drawing/2014/main" id="{4CF6154E-B9C5-F54D-AC11-4062E6793684}"/>
              </a:ext>
            </a:extLst>
          </p:cNvPr>
          <p:cNvSpPr>
            <a:spLocks noGrp="1"/>
          </p:cNvSpPr>
          <p:nvPr>
            <p:ph type="ftr" sz="quarter" idx="11"/>
          </p:nvPr>
        </p:nvSpPr>
        <p:spPr>
          <a:xfrm>
            <a:off x="4038600" y="6356352"/>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A7199CE2-A1FC-4E4F-9852-ED0890DC1B66}"/>
              </a:ext>
            </a:extLst>
          </p:cNvPr>
          <p:cNvSpPr>
            <a:spLocks noGrp="1"/>
          </p:cNvSpPr>
          <p:nvPr>
            <p:ph type="sldNum" sz="quarter" idx="12"/>
          </p:nvPr>
        </p:nvSpPr>
        <p:spPr>
          <a:xfrm>
            <a:off x="8610600" y="6356352"/>
            <a:ext cx="2743200" cy="365125"/>
          </a:xfrm>
          <a:prstGeom prst="rect">
            <a:avLst/>
          </a:prstGeom>
        </p:spPr>
        <p:txBody>
          <a:bodyPr/>
          <a:lstStyle/>
          <a:p>
            <a:fld id="{CA39F875-7C3D-429A-87DC-7AEE331941E2}" type="slidenum">
              <a:rPr lang="fr-FR" smtClean="0"/>
              <a:t>‹N°›</a:t>
            </a:fld>
            <a:endParaRPr lang="fr-FR"/>
          </a:p>
        </p:txBody>
      </p:sp>
    </p:spTree>
    <p:extLst>
      <p:ext uri="{BB962C8B-B14F-4D97-AF65-F5344CB8AC3E}">
        <p14:creationId xmlns:p14="http://schemas.microsoft.com/office/powerpoint/2010/main" val="103406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394D14-8B3E-9B4B-AA69-EA0C1124977A}"/>
              </a:ext>
            </a:extLst>
          </p:cNvPr>
          <p:cNvSpPr>
            <a:spLocks noGrp="1"/>
          </p:cNvSpPr>
          <p:nvPr>
            <p:ph type="title"/>
          </p:nvPr>
        </p:nvSpPr>
        <p:spPr>
          <a:xfrm>
            <a:off x="839788" y="457200"/>
            <a:ext cx="3932237" cy="1600200"/>
          </a:xfrm>
        </p:spPr>
        <p:txBody>
          <a:bodyPr anchor="b"/>
          <a:lstStyle>
            <a:lvl1pPr>
              <a:defRPr sz="2400"/>
            </a:lvl1pPr>
          </a:lstStyle>
          <a:p>
            <a:r>
              <a:rPr lang="fr-FR"/>
              <a:t>Modifiez le style du titre</a:t>
            </a:r>
          </a:p>
        </p:txBody>
      </p:sp>
      <p:sp>
        <p:nvSpPr>
          <p:cNvPr id="3" name="Espace réservé de l’image 2">
            <a:extLst>
              <a:ext uri="{FF2B5EF4-FFF2-40B4-BE49-F238E27FC236}">
                <a16:creationId xmlns:a16="http://schemas.microsoft.com/office/drawing/2014/main" id="{5ED0397C-F4CD-704C-BECE-D64AFF9BA898}"/>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ABDD1751-8BDF-A74B-BB1A-54FA3580026D}"/>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D81446B-AEC5-3E42-98BF-78FACB9D63DF}"/>
              </a:ext>
            </a:extLst>
          </p:cNvPr>
          <p:cNvSpPr>
            <a:spLocks noGrp="1"/>
          </p:cNvSpPr>
          <p:nvPr>
            <p:ph type="dt" sz="half" idx="10"/>
          </p:nvPr>
        </p:nvSpPr>
        <p:spPr>
          <a:xfrm>
            <a:off x="838200" y="6356352"/>
            <a:ext cx="2743200" cy="365125"/>
          </a:xfrm>
          <a:prstGeom prst="rect">
            <a:avLst/>
          </a:prstGeom>
        </p:spPr>
        <p:txBody>
          <a:bodyPr/>
          <a:lstStyle/>
          <a:p>
            <a:fld id="{BAC931A4-3563-46B0-BB7C-AB3F276527EB}" type="datetime1">
              <a:rPr lang="fr-FR" smtClean="0"/>
              <a:t>28/06/2021</a:t>
            </a:fld>
            <a:endParaRPr lang="fr-FR"/>
          </a:p>
        </p:txBody>
      </p:sp>
      <p:sp>
        <p:nvSpPr>
          <p:cNvPr id="6" name="Espace réservé du pied de page 5">
            <a:extLst>
              <a:ext uri="{FF2B5EF4-FFF2-40B4-BE49-F238E27FC236}">
                <a16:creationId xmlns:a16="http://schemas.microsoft.com/office/drawing/2014/main" id="{31ADC295-6C66-C845-9ACA-74F345C3D70A}"/>
              </a:ext>
            </a:extLst>
          </p:cNvPr>
          <p:cNvSpPr>
            <a:spLocks noGrp="1"/>
          </p:cNvSpPr>
          <p:nvPr>
            <p:ph type="ftr" sz="quarter" idx="11"/>
          </p:nvPr>
        </p:nvSpPr>
        <p:spPr>
          <a:xfrm>
            <a:off x="4038600" y="6356352"/>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94D2A912-4148-0840-B7C9-FA50A118CC93}"/>
              </a:ext>
            </a:extLst>
          </p:cNvPr>
          <p:cNvSpPr>
            <a:spLocks noGrp="1"/>
          </p:cNvSpPr>
          <p:nvPr>
            <p:ph type="sldNum" sz="quarter" idx="12"/>
          </p:nvPr>
        </p:nvSpPr>
        <p:spPr>
          <a:xfrm>
            <a:off x="8610600" y="6356352"/>
            <a:ext cx="2743200" cy="365125"/>
          </a:xfrm>
          <a:prstGeom prst="rect">
            <a:avLst/>
          </a:prstGeom>
        </p:spPr>
        <p:txBody>
          <a:bodyPr/>
          <a:lstStyle/>
          <a:p>
            <a:fld id="{CA39F875-7C3D-429A-87DC-7AEE331941E2}" type="slidenum">
              <a:rPr lang="fr-FR" smtClean="0"/>
              <a:t>‹N°›</a:t>
            </a:fld>
            <a:endParaRPr lang="fr-FR"/>
          </a:p>
        </p:txBody>
      </p:sp>
    </p:spTree>
    <p:extLst>
      <p:ext uri="{BB962C8B-B14F-4D97-AF65-F5344CB8AC3E}">
        <p14:creationId xmlns:p14="http://schemas.microsoft.com/office/powerpoint/2010/main" val="280867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07F9CB1-EE7B-354C-A398-3FB4753BDAD9}"/>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E761865-2280-DC41-B616-58CA7B2F0290}"/>
              </a:ext>
            </a:extLst>
          </p:cNvPr>
          <p:cNvSpPr>
            <a:spLocks noGrp="1"/>
          </p:cNvSpPr>
          <p:nvPr>
            <p:ph type="body" idx="1"/>
          </p:nvPr>
        </p:nvSpPr>
        <p:spPr>
          <a:xfrm>
            <a:off x="838200" y="1825625"/>
            <a:ext cx="10515600" cy="413857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7" name="Groupe 6">
            <a:extLst>
              <a:ext uri="{FF2B5EF4-FFF2-40B4-BE49-F238E27FC236}">
                <a16:creationId xmlns:a16="http://schemas.microsoft.com/office/drawing/2014/main" id="{29D0597C-0F7A-A44D-9D4C-C89C1784E192}"/>
              </a:ext>
            </a:extLst>
          </p:cNvPr>
          <p:cNvGrpSpPr/>
          <p:nvPr/>
        </p:nvGrpSpPr>
        <p:grpSpPr>
          <a:xfrm>
            <a:off x="0" y="6099132"/>
            <a:ext cx="12192000" cy="596900"/>
            <a:chOff x="0" y="6022837"/>
            <a:chExt cx="12192000" cy="596900"/>
          </a:xfrm>
        </p:grpSpPr>
        <p:pic>
          <p:nvPicPr>
            <p:cNvPr id="8" name="Image 7">
              <a:extLst>
                <a:ext uri="{FF2B5EF4-FFF2-40B4-BE49-F238E27FC236}">
                  <a16:creationId xmlns:a16="http://schemas.microsoft.com/office/drawing/2014/main" id="{7E41D6CF-F9C4-584D-ACE1-F8695F41B743}"/>
                </a:ext>
              </a:extLst>
            </p:cNvPr>
            <p:cNvPicPr>
              <a:picLocks noChangeAspect="1"/>
            </p:cNvPicPr>
            <p:nvPr/>
          </p:nvPicPr>
          <p:blipFill>
            <a:blip r:embed="rId13"/>
            <a:stretch>
              <a:fillRect/>
            </a:stretch>
          </p:blipFill>
          <p:spPr>
            <a:xfrm>
              <a:off x="7340600" y="6022837"/>
              <a:ext cx="4851400" cy="596900"/>
            </a:xfrm>
            <a:prstGeom prst="rect">
              <a:avLst/>
            </a:prstGeom>
          </p:spPr>
        </p:pic>
        <p:pic>
          <p:nvPicPr>
            <p:cNvPr id="9" name="Image 8">
              <a:extLst>
                <a:ext uri="{FF2B5EF4-FFF2-40B4-BE49-F238E27FC236}">
                  <a16:creationId xmlns:a16="http://schemas.microsoft.com/office/drawing/2014/main" id="{6D2211B7-DBED-1849-ADB2-92C83DC795FD}"/>
                </a:ext>
              </a:extLst>
            </p:cNvPr>
            <p:cNvPicPr>
              <a:picLocks noChangeAspect="1"/>
            </p:cNvPicPr>
            <p:nvPr/>
          </p:nvPicPr>
          <p:blipFill>
            <a:blip r:embed="rId14"/>
            <a:stretch>
              <a:fillRect/>
            </a:stretch>
          </p:blipFill>
          <p:spPr>
            <a:xfrm>
              <a:off x="0" y="6022837"/>
              <a:ext cx="7899400" cy="469900"/>
            </a:xfrm>
            <a:prstGeom prst="rect">
              <a:avLst/>
            </a:prstGeom>
          </p:spPr>
        </p:pic>
      </p:grpSp>
    </p:spTree>
    <p:extLst>
      <p:ext uri="{BB962C8B-B14F-4D97-AF65-F5344CB8AC3E}">
        <p14:creationId xmlns:p14="http://schemas.microsoft.com/office/powerpoint/2010/main" val="14954975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EC45D8-D328-4EC2-BBA3-493AD52F8A09}"/>
              </a:ext>
            </a:extLst>
          </p:cNvPr>
          <p:cNvSpPr/>
          <p:nvPr/>
        </p:nvSpPr>
        <p:spPr>
          <a:xfrm>
            <a:off x="506730" y="1502718"/>
            <a:ext cx="11178540" cy="2923877"/>
          </a:xfrm>
          <a:prstGeom prst="rect">
            <a:avLst/>
          </a:prstGeom>
          <a:solidFill>
            <a:srgbClr val="066E6E"/>
          </a:solidFill>
        </p:spPr>
        <p:txBody>
          <a:bodyPr wrap="square">
            <a:spAutoFit/>
          </a:bodyPr>
          <a:lstStyle/>
          <a:p>
            <a:pPr algn="ctr"/>
            <a:r>
              <a:rPr lang="fr-FR" sz="2800" b="1" dirty="0">
                <a:solidFill>
                  <a:schemeClr val="bg1"/>
                </a:solidFill>
              </a:rPr>
              <a:t>Webinaire « Mobilité solidaire »</a:t>
            </a:r>
          </a:p>
          <a:p>
            <a:pPr algn="ctr"/>
            <a:r>
              <a:rPr lang="fr-FR" sz="2800" b="1" i="1" dirty="0">
                <a:solidFill>
                  <a:schemeClr val="bg1"/>
                </a:solidFill>
              </a:rPr>
              <a:t>29 juin 2021</a:t>
            </a:r>
          </a:p>
          <a:p>
            <a:endParaRPr lang="fr-FR" sz="1600" b="1" i="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algn="ctr"/>
            <a:r>
              <a:rPr lang="fr-FR" sz="3200" b="1" dirty="0">
                <a:solidFill>
                  <a:schemeClr val="bg1"/>
                </a:solidFill>
              </a:rPr>
              <a:t>Présentation de l’écosystème de mobilité inclusive</a:t>
            </a:r>
          </a:p>
          <a:p>
            <a:pPr algn="ctr"/>
            <a:r>
              <a:rPr lang="fr-FR" sz="3200" b="1" dirty="0">
                <a:solidFill>
                  <a:schemeClr val="bg1"/>
                </a:solidFill>
              </a:rPr>
              <a:t>au bénéfice des publics en insertion</a:t>
            </a:r>
          </a:p>
          <a:p>
            <a:pPr algn="ctr"/>
            <a:r>
              <a:rPr lang="fr-FR" sz="3200" b="1" dirty="0">
                <a:solidFill>
                  <a:schemeClr val="bg1"/>
                </a:solidFill>
                <a:ea typeface="Times New Roman" panose="02020603050405020304" pitchFamily="18" charset="0"/>
                <a:cs typeface="Times New Roman" panose="02020603050405020304" pitchFamily="18" charset="0"/>
              </a:rPr>
              <a:t>en Indre et Loire</a:t>
            </a:r>
            <a:endParaRPr lang="fr-FR" sz="2800" b="1" dirty="0">
              <a:solidFill>
                <a:schemeClr val="bg1"/>
              </a:solidFill>
              <a:ea typeface="Times New Roman" panose="02020603050405020304" pitchFamily="18" charset="0"/>
              <a:cs typeface="Times New Roman" panose="02020603050405020304" pitchFamily="18" charset="0"/>
            </a:endParaRPr>
          </a:p>
          <a:p>
            <a:endParaRPr lang="fr-FR" sz="1600" dirty="0">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0B9873F4-C701-40A3-BE4D-5D1B1F6B681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3655" y="492178"/>
            <a:ext cx="2144689" cy="699069"/>
          </a:xfrm>
          <a:prstGeom prst="rect">
            <a:avLst/>
          </a:prstGeom>
          <a:noFill/>
        </p:spPr>
      </p:pic>
    </p:spTree>
    <p:extLst>
      <p:ext uri="{BB962C8B-B14F-4D97-AF65-F5344CB8AC3E}">
        <p14:creationId xmlns:p14="http://schemas.microsoft.com/office/powerpoint/2010/main" val="2817116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BD66BA9-862C-40F6-BA8C-5D07AF13A6A0}"/>
              </a:ext>
            </a:extLst>
          </p:cNvPr>
          <p:cNvSpPr txBox="1">
            <a:spLocks/>
          </p:cNvSpPr>
          <p:nvPr/>
        </p:nvSpPr>
        <p:spPr>
          <a:xfrm>
            <a:off x="0" y="0"/>
            <a:ext cx="12192000" cy="603116"/>
          </a:xfrm>
          <a:prstGeom prst="rect">
            <a:avLst/>
          </a:prstGeom>
          <a:solidFill>
            <a:srgbClr val="3F978F"/>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fr-FR" sz="3200" b="1" dirty="0">
                <a:solidFill>
                  <a:schemeClr val="bg1"/>
                </a:solidFill>
                <a:latin typeface="+mn-lt"/>
                <a:ea typeface="Calibri" panose="020F0502020204030204" pitchFamily="34" charset="0"/>
              </a:rPr>
              <a:t>Historique</a:t>
            </a:r>
            <a:r>
              <a:rPr lang="fr-FR" sz="2800" b="1" dirty="0">
                <a:solidFill>
                  <a:schemeClr val="bg1"/>
                </a:solidFill>
                <a:latin typeface="Calibri" panose="020F0502020204030204" pitchFamily="34" charset="0"/>
                <a:ea typeface="Calibri" panose="020F0502020204030204" pitchFamily="34" charset="0"/>
              </a:rPr>
              <a:t> </a:t>
            </a:r>
            <a:endParaRPr kumimoji="0" lang="fr-FR" sz="2800" b="1" i="0" u="none" strike="noStrike" kern="1200" cap="none" spc="0" normalizeH="0" baseline="0" noProof="0" dirty="0">
              <a:ln>
                <a:noFill/>
              </a:ln>
              <a:solidFill>
                <a:schemeClr val="bg1"/>
              </a:solidFill>
              <a:effectLst/>
              <a:uLnTx/>
              <a:uFillTx/>
              <a:latin typeface="Exo"/>
            </a:endParaRPr>
          </a:p>
        </p:txBody>
      </p:sp>
      <p:sp>
        <p:nvSpPr>
          <p:cNvPr id="4" name="ZoneTexte 3">
            <a:extLst>
              <a:ext uri="{FF2B5EF4-FFF2-40B4-BE49-F238E27FC236}">
                <a16:creationId xmlns:a16="http://schemas.microsoft.com/office/drawing/2014/main" id="{EE670870-A8FE-44DC-876E-5DC2F3568A7C}"/>
              </a:ext>
            </a:extLst>
          </p:cNvPr>
          <p:cNvSpPr txBox="1"/>
          <p:nvPr/>
        </p:nvSpPr>
        <p:spPr>
          <a:xfrm>
            <a:off x="341745" y="868218"/>
            <a:ext cx="11222182" cy="5116785"/>
          </a:xfrm>
          <a:prstGeom prst="rect">
            <a:avLst/>
          </a:prstGeom>
          <a:noFill/>
        </p:spPr>
        <p:txBody>
          <a:bodyPr wrap="square" rtlCol="0">
            <a:spAutoFit/>
          </a:bodyPr>
          <a:lstStyle/>
          <a:p>
            <a:r>
              <a:rPr lang="fr-FR" sz="2400" b="1" dirty="0">
                <a:solidFill>
                  <a:srgbClr val="C00000"/>
                </a:solidFill>
              </a:rPr>
              <a:t>Des constats posés dès 2011 </a:t>
            </a:r>
            <a:r>
              <a:rPr lang="fr-FR" sz="2000" b="1" dirty="0">
                <a:solidFill>
                  <a:srgbClr val="C00000"/>
                </a:solidFill>
              </a:rPr>
              <a:t>: </a:t>
            </a:r>
          </a:p>
          <a:p>
            <a:pPr marL="285750" indent="-285750" algn="just">
              <a:buFont typeface="Arial" panose="020B0604020202020204" pitchFamily="34" charset="0"/>
              <a:buChar char="•"/>
            </a:pPr>
            <a:r>
              <a:rPr lang="fr-FR" sz="1900" dirty="0"/>
              <a:t>La mobilité est devenue une norme sociale et l’absence de mobilité pèse sur les plus modestes.</a:t>
            </a:r>
          </a:p>
          <a:p>
            <a:pPr algn="just"/>
            <a:r>
              <a:rPr lang="fr-FR" sz="1100" dirty="0"/>
              <a:t> </a:t>
            </a:r>
          </a:p>
          <a:p>
            <a:pPr marL="285750" indent="-285750" algn="just">
              <a:buFont typeface="Arial" panose="020B0604020202020204" pitchFamily="34" charset="0"/>
              <a:buChar char="•"/>
            </a:pPr>
            <a:r>
              <a:rPr lang="fr-FR" sz="1900" dirty="0"/>
              <a:t>Une évolution du monde du travail, avec une très forte augmentation des CDD, de l’intérim et du travail coupé et posté qui nécessitent justement d’être mobile et qui touchent surtout les postes les moins qualifiés.</a:t>
            </a:r>
          </a:p>
          <a:p>
            <a:pPr marL="285750" indent="-285750" algn="just">
              <a:buFont typeface="Arial" panose="020B0604020202020204" pitchFamily="34" charset="0"/>
              <a:buChar char="•"/>
            </a:pPr>
            <a:endParaRPr lang="fr-FR" sz="1050" dirty="0"/>
          </a:p>
          <a:p>
            <a:pPr marL="285750" indent="-285750" algn="just">
              <a:buFont typeface="Arial" panose="020B0604020202020204" pitchFamily="34" charset="0"/>
              <a:buChar char="•"/>
            </a:pPr>
            <a:r>
              <a:rPr lang="fr-FR" sz="1900" dirty="0"/>
              <a:t>Face à cette injonction de mobilité, les personnes en retour d’emploi sont celles qui disposent le moins de moyens de transports individuels. Elles sont très dépendantes des transports en commun, quand ils existent. Elles ont aussi moins de ressources financières. S’y ajoute une inégalité en termes de capacité et de compétences nécessaires à la mobilité qui implique de savoir lire, compter.</a:t>
            </a:r>
          </a:p>
          <a:p>
            <a:endParaRPr lang="fr-FR" sz="2800" dirty="0"/>
          </a:p>
          <a:p>
            <a:pPr algn="just"/>
            <a:r>
              <a:rPr lang="fr-FR" sz="2400" b="1" dirty="0">
                <a:solidFill>
                  <a:srgbClr val="C00000"/>
                </a:solidFill>
              </a:rPr>
              <a:t>La mobilité inclusive : une orientation du Pacte territorial d’insertion 2012/2014 avec l’ambition de créer une plateforme de mobilité et fédérer les acteurs.</a:t>
            </a:r>
          </a:p>
          <a:p>
            <a:endParaRPr lang="fr-FR" dirty="0"/>
          </a:p>
          <a:p>
            <a:pPr algn="just"/>
            <a:r>
              <a:rPr lang="fr-FR" dirty="0"/>
              <a:t>A l’initiative du Conseil départemental, les acteurs œuvrant sur le champ de la mobilité se sont associés en 2013 pour conduire une réflexion visant à la création de cette plate-forme. </a:t>
            </a:r>
          </a:p>
          <a:p>
            <a:endParaRPr lang="fr-FR" dirty="0"/>
          </a:p>
        </p:txBody>
      </p:sp>
    </p:spTree>
    <p:extLst>
      <p:ext uri="{BB962C8B-B14F-4D97-AF65-F5344CB8AC3E}">
        <p14:creationId xmlns:p14="http://schemas.microsoft.com/office/powerpoint/2010/main" val="3192538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C352EDD3-C0C4-4AC0-9CB9-AE685B8FFD36}"/>
              </a:ext>
            </a:extLst>
          </p:cNvPr>
          <p:cNvSpPr txBox="1">
            <a:spLocks/>
          </p:cNvSpPr>
          <p:nvPr/>
        </p:nvSpPr>
        <p:spPr>
          <a:xfrm>
            <a:off x="0" y="-1"/>
            <a:ext cx="12192000" cy="831273"/>
          </a:xfrm>
          <a:prstGeom prst="rect">
            <a:avLst/>
          </a:prstGeom>
          <a:solidFill>
            <a:srgbClr val="3F978F"/>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fr-FR" sz="3200" b="1" dirty="0">
                <a:solidFill>
                  <a:schemeClr val="bg1"/>
                </a:solidFill>
                <a:ea typeface="Calibri" panose="020F0502020204030204" pitchFamily="34" charset="0"/>
                <a:cs typeface="Arial" panose="020B0604020202020204" pitchFamily="34" charset="0"/>
              </a:rPr>
              <a:t>Les objectifs de la </a:t>
            </a:r>
            <a:r>
              <a:rPr lang="fr-FR" sz="3200" b="1" dirty="0">
                <a:solidFill>
                  <a:schemeClr val="bg1"/>
                </a:solidFill>
              </a:rPr>
              <a:t>plateforme mobilité inclusive</a:t>
            </a:r>
            <a:endParaRPr kumimoji="0" lang="fr-FR" sz="3200" b="0" i="0" u="none" strike="noStrike" kern="1200" cap="none" spc="0" normalizeH="0" baseline="0" noProof="0" dirty="0">
              <a:ln>
                <a:noFill/>
              </a:ln>
              <a:solidFill>
                <a:schemeClr val="bg1"/>
              </a:solidFill>
              <a:effectLst/>
              <a:uLnTx/>
              <a:uFillTx/>
            </a:endParaRPr>
          </a:p>
        </p:txBody>
      </p:sp>
      <p:sp>
        <p:nvSpPr>
          <p:cNvPr id="5" name="Rectangle 4">
            <a:extLst>
              <a:ext uri="{FF2B5EF4-FFF2-40B4-BE49-F238E27FC236}">
                <a16:creationId xmlns:a16="http://schemas.microsoft.com/office/drawing/2014/main" id="{7209AE83-A5EC-466A-92DD-BC131CADCE70}"/>
              </a:ext>
            </a:extLst>
          </p:cNvPr>
          <p:cNvSpPr/>
          <p:nvPr/>
        </p:nvSpPr>
        <p:spPr>
          <a:xfrm>
            <a:off x="184726" y="1167139"/>
            <a:ext cx="11674764" cy="3251403"/>
          </a:xfrm>
          <a:prstGeom prst="rect">
            <a:avLst/>
          </a:prstGeom>
        </p:spPr>
        <p:txBody>
          <a:bodyPr wrap="square">
            <a:spAutoFit/>
          </a:bodyPr>
          <a:lstStyle/>
          <a:p>
            <a:pPr marL="285750" lvl="0" indent="-285750" algn="just">
              <a:lnSpc>
                <a:spcPct val="115000"/>
              </a:lnSpc>
              <a:spcAft>
                <a:spcPts val="1000"/>
              </a:spcAft>
              <a:buFont typeface="Arial" panose="020B0604020202020204" pitchFamily="34" charset="0"/>
              <a:buChar char="•"/>
            </a:pPr>
            <a:r>
              <a:rPr lang="fr-FR" sz="1900" dirty="0">
                <a:solidFill>
                  <a:srgbClr val="000000"/>
                </a:solidFill>
                <a:latin typeface="Arial" panose="020B0604020202020204" pitchFamily="34" charset="0"/>
                <a:ea typeface="Calibri" panose="020F0502020204030204" pitchFamily="34" charset="0"/>
                <a:cs typeface="Arial" panose="020B0604020202020204" pitchFamily="34" charset="0"/>
              </a:rPr>
              <a:t>Servir de support « mobilité » à l’ensemble des acteurs déjà à l’œuvre sur le département.</a:t>
            </a:r>
            <a:endParaRPr lang="fr-FR" sz="1900" dirty="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15000"/>
              </a:lnSpc>
              <a:spcAft>
                <a:spcPts val="1000"/>
              </a:spcAft>
              <a:buFont typeface="Arial" panose="020B0604020202020204" pitchFamily="34" charset="0"/>
              <a:buChar char="•"/>
            </a:pPr>
            <a:r>
              <a:rPr lang="fr-FR" sz="1900" dirty="0">
                <a:solidFill>
                  <a:srgbClr val="000000"/>
                </a:solidFill>
                <a:latin typeface="Arial" panose="020B0604020202020204" pitchFamily="34" charset="0"/>
                <a:ea typeface="Calibri" panose="020F0502020204030204" pitchFamily="34" charset="0"/>
                <a:cs typeface="Arial" panose="020B0604020202020204" pitchFamily="34" charset="0"/>
              </a:rPr>
              <a:t>Assurer le bilan de compétences et l’analyse des besoins de mobilité des personnes orientées par les acteurs de l’insertion sociale et de l’emploi du territoire.</a:t>
            </a:r>
            <a:endParaRPr lang="fr-FR" sz="1900" dirty="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15000"/>
              </a:lnSpc>
              <a:spcAft>
                <a:spcPts val="1000"/>
              </a:spcAft>
              <a:buFont typeface="Arial" panose="020B0604020202020204" pitchFamily="34" charset="0"/>
              <a:buChar char="•"/>
            </a:pPr>
            <a:r>
              <a:rPr lang="fr-FR" sz="1900" dirty="0">
                <a:solidFill>
                  <a:srgbClr val="000000"/>
                </a:solidFill>
                <a:latin typeface="Arial" panose="020B0604020202020204" pitchFamily="34" charset="0"/>
                <a:ea typeface="Calibri" panose="020F0502020204030204" pitchFamily="34" charset="0"/>
                <a:cs typeface="Arial" panose="020B0604020202020204" pitchFamily="34" charset="0"/>
              </a:rPr>
              <a:t>Orienter les bénéficiaires, en accord avec le prescripteur, vers les actions existantes et/ou vers un service de la plateforme.</a:t>
            </a:r>
            <a:endParaRPr lang="fr-FR" sz="1900" dirty="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15000"/>
              </a:lnSpc>
              <a:spcAft>
                <a:spcPts val="1000"/>
              </a:spcAft>
              <a:buFont typeface="Arial" panose="020B0604020202020204" pitchFamily="34" charset="0"/>
              <a:buChar char="•"/>
            </a:pPr>
            <a:r>
              <a:rPr lang="fr-FR" sz="1900" dirty="0">
                <a:solidFill>
                  <a:srgbClr val="000000"/>
                </a:solidFill>
                <a:latin typeface="Arial" panose="020B0604020202020204" pitchFamily="34" charset="0"/>
                <a:ea typeface="Calibri" panose="020F0502020204030204" pitchFamily="34" charset="0"/>
                <a:cs typeface="Arial" panose="020B0604020202020204" pitchFamily="34" charset="0"/>
              </a:rPr>
              <a:t>Assurer la coordination d’une offre de services homogène sur le territoire, en cohérence avec les orientations des opérateurs mobilité présents sur le département.</a:t>
            </a:r>
            <a:endParaRPr lang="fr-FR" sz="1900"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fr-FR" sz="1900" dirty="0">
                <a:solidFill>
                  <a:srgbClr val="000000"/>
                </a:solidFill>
                <a:latin typeface="Arial" panose="020B0604020202020204" pitchFamily="34" charset="0"/>
                <a:ea typeface="Calibri" panose="020F0502020204030204" pitchFamily="34" charset="0"/>
                <a:cs typeface="Arial" panose="020B0604020202020204" pitchFamily="34" charset="0"/>
              </a:rPr>
              <a:t>Sensibiliser les professionnels de l’insertion et de l’emploi à travers des sessions d’informations.</a:t>
            </a:r>
            <a:endParaRPr lang="fr-FR" sz="1900" dirty="0">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24FEF227-F2F1-42A0-A025-5D0C6B31BA77}"/>
              </a:ext>
            </a:extLst>
          </p:cNvPr>
          <p:cNvSpPr txBox="1"/>
          <p:nvPr/>
        </p:nvSpPr>
        <p:spPr>
          <a:xfrm>
            <a:off x="406399" y="4904859"/>
            <a:ext cx="11453091" cy="967957"/>
          </a:xfrm>
          <a:prstGeom prst="rect">
            <a:avLst/>
          </a:prstGeom>
          <a:solidFill>
            <a:srgbClr val="50868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nSpc>
                <a:spcPct val="150000"/>
              </a:lnSpc>
            </a:pPr>
            <a:r>
              <a:rPr lang="fr-FR" sz="2000" dirty="0"/>
              <a:t>A l’issue d’un appel à projet, l’opérateur </a:t>
            </a:r>
            <a:r>
              <a:rPr lang="fr-FR" sz="2000" dirty="0" err="1"/>
              <a:t>Wimoov</a:t>
            </a:r>
            <a:r>
              <a:rPr lang="fr-FR" sz="2000" dirty="0"/>
              <a:t> a été retenu. La plateforme s’est déployée progressivement à compter de </a:t>
            </a:r>
            <a:r>
              <a:rPr lang="fr-FR" sz="2000" b="1" dirty="0"/>
              <a:t>septembre 2014 </a:t>
            </a:r>
            <a:r>
              <a:rPr lang="fr-FR" sz="2000" dirty="0"/>
              <a:t>pour </a:t>
            </a:r>
            <a:r>
              <a:rPr lang="fr-FR" sz="2000" b="1" dirty="0"/>
              <a:t>couvrir depuis 2016 l’ensemble du territoire départemental.</a:t>
            </a:r>
          </a:p>
        </p:txBody>
      </p:sp>
    </p:spTree>
    <p:extLst>
      <p:ext uri="{BB962C8B-B14F-4D97-AF65-F5344CB8AC3E}">
        <p14:creationId xmlns:p14="http://schemas.microsoft.com/office/powerpoint/2010/main" val="82030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70DAA8C-A22D-4E02-B31F-118C1B18FE0B}"/>
              </a:ext>
            </a:extLst>
          </p:cNvPr>
          <p:cNvSpPr txBox="1">
            <a:spLocks/>
          </p:cNvSpPr>
          <p:nvPr/>
        </p:nvSpPr>
        <p:spPr>
          <a:xfrm>
            <a:off x="0" y="-1"/>
            <a:ext cx="12192000" cy="720437"/>
          </a:xfrm>
          <a:prstGeom prst="rect">
            <a:avLst/>
          </a:prstGeom>
          <a:solidFill>
            <a:srgbClr val="3F978F"/>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fr-FR" sz="3200" b="1" dirty="0">
                <a:solidFill>
                  <a:schemeClr val="bg1"/>
                </a:solidFill>
              </a:rPr>
              <a:t>Un « écosystème » de mobilité inclusive porté par 3 acteurs principaux</a:t>
            </a:r>
            <a:endParaRPr kumimoji="0" lang="fr-FR" sz="1600" b="1" i="0" u="none" strike="noStrike" kern="1200" cap="none" spc="0" normalizeH="0" baseline="0" noProof="0" dirty="0">
              <a:ln>
                <a:noFill/>
              </a:ln>
              <a:solidFill>
                <a:schemeClr val="bg1"/>
              </a:solidFill>
              <a:effectLst/>
              <a:uLnTx/>
              <a:uFillTx/>
              <a:latin typeface="Exo"/>
            </a:endParaRPr>
          </a:p>
        </p:txBody>
      </p:sp>
      <p:grpSp>
        <p:nvGrpSpPr>
          <p:cNvPr id="10" name="Groupe 9">
            <a:extLst>
              <a:ext uri="{FF2B5EF4-FFF2-40B4-BE49-F238E27FC236}">
                <a16:creationId xmlns:a16="http://schemas.microsoft.com/office/drawing/2014/main" id="{8D2BA271-8723-4AC7-AA9B-3BF8B79F9311}"/>
              </a:ext>
            </a:extLst>
          </p:cNvPr>
          <p:cNvGrpSpPr/>
          <p:nvPr/>
        </p:nvGrpSpPr>
        <p:grpSpPr>
          <a:xfrm>
            <a:off x="190588" y="2754244"/>
            <a:ext cx="9805939" cy="3167330"/>
            <a:chOff x="70516" y="886692"/>
            <a:chExt cx="9805939" cy="3167330"/>
          </a:xfrm>
        </p:grpSpPr>
        <p:sp>
          <p:nvSpPr>
            <p:cNvPr id="3" name="Rectangle : coins arrondis 2">
              <a:extLst>
                <a:ext uri="{FF2B5EF4-FFF2-40B4-BE49-F238E27FC236}">
                  <a16:creationId xmlns:a16="http://schemas.microsoft.com/office/drawing/2014/main" id="{CC8D2132-DC7D-435B-B690-4EE7DEE19634}"/>
                </a:ext>
              </a:extLst>
            </p:cNvPr>
            <p:cNvSpPr/>
            <p:nvPr/>
          </p:nvSpPr>
          <p:spPr>
            <a:xfrm>
              <a:off x="3722254" y="886692"/>
              <a:ext cx="6132945" cy="142239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L’association </a:t>
              </a:r>
              <a:r>
                <a:rPr lang="fr-FR" b="1" dirty="0">
                  <a:solidFill>
                    <a:schemeClr val="tx1"/>
                  </a:solidFill>
                </a:rPr>
                <a:t>Mobilité Emploi 37</a:t>
              </a:r>
              <a:r>
                <a:rPr lang="fr-FR" dirty="0">
                  <a:solidFill>
                    <a:schemeClr val="tx1"/>
                  </a:solidFill>
                </a:rPr>
                <a:t> a pour objet d’</a:t>
              </a:r>
              <a:r>
                <a:rPr lang="fr-FR" b="1" dirty="0">
                  <a:solidFill>
                    <a:schemeClr val="tx1"/>
                  </a:solidFill>
                </a:rPr>
                <a:t>agir en faveur de la mobilité durable</a:t>
              </a:r>
              <a:r>
                <a:rPr lang="fr-FR" dirty="0">
                  <a:solidFill>
                    <a:schemeClr val="tx1"/>
                  </a:solidFill>
                </a:rPr>
                <a:t> afin de concourir à la sécurisation des parcours d’</a:t>
              </a:r>
              <a:r>
                <a:rPr lang="fr-FR" b="1" dirty="0">
                  <a:solidFill>
                    <a:schemeClr val="tx1"/>
                  </a:solidFill>
                </a:rPr>
                <a:t>insertion professionnelle</a:t>
              </a:r>
              <a:r>
                <a:rPr lang="fr-FR" dirty="0">
                  <a:solidFill>
                    <a:schemeClr val="tx1"/>
                  </a:solidFill>
                </a:rPr>
                <a:t>. </a:t>
              </a:r>
              <a:r>
                <a:rPr lang="fr-FR" b="1" dirty="0">
                  <a:solidFill>
                    <a:schemeClr val="tx1"/>
                  </a:solidFill>
                </a:rPr>
                <a:t>Mobilité Emploi 37</a:t>
              </a:r>
              <a:r>
                <a:rPr lang="fr-FR" dirty="0">
                  <a:solidFill>
                    <a:schemeClr val="tx1"/>
                  </a:solidFill>
                </a:rPr>
                <a:t> propose aujourd’hui plusieurs dispositifs d’</a:t>
              </a:r>
              <a:r>
                <a:rPr lang="fr-FR" b="1" dirty="0">
                  <a:solidFill>
                    <a:schemeClr val="tx1"/>
                  </a:solidFill>
                </a:rPr>
                <a:t>aide à la mobilité</a:t>
              </a:r>
              <a:r>
                <a:rPr lang="fr-FR" dirty="0">
                  <a:solidFill>
                    <a:schemeClr val="tx1"/>
                  </a:solidFill>
                </a:rPr>
                <a:t>.</a:t>
              </a:r>
            </a:p>
          </p:txBody>
        </p:sp>
        <p:pic>
          <p:nvPicPr>
            <p:cNvPr id="6" name="Image 5">
              <a:extLst>
                <a:ext uri="{FF2B5EF4-FFF2-40B4-BE49-F238E27FC236}">
                  <a16:creationId xmlns:a16="http://schemas.microsoft.com/office/drawing/2014/main" id="{CA7DDBB0-7CEB-4C0E-AA7E-4725CCEFFEDE}"/>
                </a:ext>
              </a:extLst>
            </p:cNvPr>
            <p:cNvPicPr>
              <a:picLocks noChangeAspect="1"/>
            </p:cNvPicPr>
            <p:nvPr/>
          </p:nvPicPr>
          <p:blipFill>
            <a:blip r:embed="rId2"/>
            <a:stretch>
              <a:fillRect/>
            </a:stretch>
          </p:blipFill>
          <p:spPr>
            <a:xfrm>
              <a:off x="310470" y="1094509"/>
              <a:ext cx="3147193" cy="1006763"/>
            </a:xfrm>
            <a:prstGeom prst="rect">
              <a:avLst/>
            </a:prstGeom>
          </p:spPr>
        </p:pic>
        <p:pic>
          <p:nvPicPr>
            <p:cNvPr id="1026" name="Image 2" descr="Solidarauto 37">
              <a:extLst>
                <a:ext uri="{FF2B5EF4-FFF2-40B4-BE49-F238E27FC236}">
                  <a16:creationId xmlns:a16="http://schemas.microsoft.com/office/drawing/2014/main" id="{E3C96021-A509-4597-B45D-D547555F0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6" y="3068781"/>
              <a:ext cx="3627105" cy="7204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BEFB40BA-268B-47C2-AD65-5A101DFA6174}"/>
                </a:ext>
              </a:extLst>
            </p:cNvPr>
            <p:cNvSpPr/>
            <p:nvPr/>
          </p:nvSpPr>
          <p:spPr>
            <a:xfrm>
              <a:off x="3743511" y="2636563"/>
              <a:ext cx="6132944" cy="1417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L’association </a:t>
              </a:r>
              <a:r>
                <a:rPr lang="fr-FR" b="1" dirty="0">
                  <a:solidFill>
                    <a:schemeClr val="tx1"/>
                  </a:solidFill>
                </a:rPr>
                <a:t>propose trois services :</a:t>
              </a:r>
              <a:endParaRPr lang="fr-FR" dirty="0">
                <a:solidFill>
                  <a:schemeClr val="tx1"/>
                </a:solidFill>
              </a:endParaRPr>
            </a:p>
            <a:p>
              <a:pPr marL="285750" indent="-285750">
                <a:buFont typeface="Wingdings" panose="05000000000000000000" pitchFamily="2" charset="2"/>
                <a:buChar char="§"/>
              </a:pPr>
              <a:r>
                <a:rPr lang="fr-FR" b="1" dirty="0">
                  <a:solidFill>
                    <a:schemeClr val="tx1"/>
                  </a:solidFill>
                </a:rPr>
                <a:t>L’activité de vente de Véhicules d’Occasion réparés et garantis</a:t>
              </a:r>
            </a:p>
            <a:p>
              <a:pPr marL="285750" indent="-285750">
                <a:buFont typeface="Wingdings" panose="05000000000000000000" pitchFamily="2" charset="2"/>
                <a:buChar char="§"/>
              </a:pPr>
              <a:r>
                <a:rPr lang="fr-FR" b="1" dirty="0">
                  <a:solidFill>
                    <a:schemeClr val="tx1"/>
                  </a:solidFill>
                </a:rPr>
                <a:t>L’activité de réparation et de maintenance</a:t>
              </a:r>
            </a:p>
            <a:p>
              <a:pPr marL="285750" indent="-285750">
                <a:buFont typeface="Wingdings" panose="05000000000000000000" pitchFamily="2" charset="2"/>
                <a:buChar char="§"/>
              </a:pPr>
              <a:r>
                <a:rPr lang="fr-FR" b="1" dirty="0">
                  <a:solidFill>
                    <a:schemeClr val="tx1"/>
                  </a:solidFill>
                </a:rPr>
                <a:t>L’activité de remorquage</a:t>
              </a:r>
              <a:endParaRPr lang="fr-FR" dirty="0">
                <a:solidFill>
                  <a:schemeClr val="tx1"/>
                </a:solidFill>
              </a:endParaRPr>
            </a:p>
          </p:txBody>
        </p:sp>
      </p:grpSp>
      <p:grpSp>
        <p:nvGrpSpPr>
          <p:cNvPr id="2" name="Groupe 1">
            <a:extLst>
              <a:ext uri="{FF2B5EF4-FFF2-40B4-BE49-F238E27FC236}">
                <a16:creationId xmlns:a16="http://schemas.microsoft.com/office/drawing/2014/main" id="{381D2923-CDEF-407F-9D4A-4934C68D5DE5}"/>
              </a:ext>
            </a:extLst>
          </p:cNvPr>
          <p:cNvGrpSpPr/>
          <p:nvPr/>
        </p:nvGrpSpPr>
        <p:grpSpPr>
          <a:xfrm>
            <a:off x="1169939" y="1009313"/>
            <a:ext cx="8805332" cy="1417459"/>
            <a:chOff x="1071123" y="4381495"/>
            <a:chExt cx="8805332" cy="1417459"/>
          </a:xfrm>
        </p:grpSpPr>
        <p:sp>
          <p:nvSpPr>
            <p:cNvPr id="9" name="Rectangle : coins arrondis 8">
              <a:extLst>
                <a:ext uri="{FF2B5EF4-FFF2-40B4-BE49-F238E27FC236}">
                  <a16:creationId xmlns:a16="http://schemas.microsoft.com/office/drawing/2014/main" id="{92259C56-8060-48D2-BF3B-67DDB84A90ED}"/>
                </a:ext>
              </a:extLst>
            </p:cNvPr>
            <p:cNvSpPr/>
            <p:nvPr/>
          </p:nvSpPr>
          <p:spPr>
            <a:xfrm>
              <a:off x="3722254" y="4381495"/>
              <a:ext cx="6154201" cy="141745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100" b="1" dirty="0">
                  <a:solidFill>
                    <a:schemeClr val="tx1"/>
                  </a:solidFill>
                </a:rPr>
                <a:t>Plateforme mobilité -&gt; </a:t>
              </a:r>
              <a:r>
                <a:rPr lang="fr-FR" b="1" dirty="0">
                  <a:solidFill>
                    <a:schemeClr val="tx1"/>
                  </a:solidFill>
                </a:rPr>
                <a:t>accompagnement personnalisé </a:t>
              </a:r>
              <a:r>
                <a:rPr lang="fr-FR" dirty="0">
                  <a:solidFill>
                    <a:schemeClr val="tx1"/>
                  </a:solidFill>
                </a:rPr>
                <a:t>des personnes en parcours d’insertion professionnelle vers une mobilité autonome et durable.</a:t>
              </a:r>
            </a:p>
            <a:p>
              <a:pPr algn="just"/>
              <a:r>
                <a:rPr lang="fr-FR" dirty="0">
                  <a:solidFill>
                    <a:schemeClr val="tx1"/>
                  </a:solidFill>
                </a:rPr>
                <a:t>L’association propose des </a:t>
              </a:r>
              <a:r>
                <a:rPr lang="fr-FR" b="1" dirty="0">
                  <a:solidFill>
                    <a:schemeClr val="tx1"/>
                  </a:solidFill>
                </a:rPr>
                <a:t>solutions pédagogiques, financières et matérielles.</a:t>
              </a:r>
              <a:endParaRPr lang="fr-FR" dirty="0">
                <a:solidFill>
                  <a:schemeClr val="tx1"/>
                </a:solidFill>
              </a:endParaRPr>
            </a:p>
          </p:txBody>
        </p:sp>
        <p:pic>
          <p:nvPicPr>
            <p:cNvPr id="7" name="Image 6">
              <a:extLst>
                <a:ext uri="{FF2B5EF4-FFF2-40B4-BE49-F238E27FC236}">
                  <a16:creationId xmlns:a16="http://schemas.microsoft.com/office/drawing/2014/main" id="{4FA6DC07-6C77-413F-86E9-B9D8F7366EAC}"/>
                </a:ext>
              </a:extLst>
            </p:cNvPr>
            <p:cNvPicPr>
              <a:picLocks noChangeAspect="1"/>
            </p:cNvPicPr>
            <p:nvPr/>
          </p:nvPicPr>
          <p:blipFill>
            <a:blip r:embed="rId4"/>
            <a:stretch>
              <a:fillRect/>
            </a:stretch>
          </p:blipFill>
          <p:spPr>
            <a:xfrm>
              <a:off x="1071123" y="4513596"/>
              <a:ext cx="1625889" cy="1163136"/>
            </a:xfrm>
            <a:prstGeom prst="rect">
              <a:avLst/>
            </a:prstGeom>
          </p:spPr>
        </p:pic>
      </p:grpSp>
    </p:spTree>
    <p:extLst>
      <p:ext uri="{BB962C8B-B14F-4D97-AF65-F5344CB8AC3E}">
        <p14:creationId xmlns:p14="http://schemas.microsoft.com/office/powerpoint/2010/main" val="174606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947467E-634C-447B-B145-ADC66979AF76}"/>
              </a:ext>
            </a:extLst>
          </p:cNvPr>
          <p:cNvSpPr txBox="1">
            <a:spLocks/>
          </p:cNvSpPr>
          <p:nvPr/>
        </p:nvSpPr>
        <p:spPr>
          <a:xfrm>
            <a:off x="0" y="-1"/>
            <a:ext cx="12192000" cy="831273"/>
          </a:xfrm>
          <a:prstGeom prst="rect">
            <a:avLst/>
          </a:prstGeom>
          <a:solidFill>
            <a:srgbClr val="3F978F"/>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kumimoji="0" lang="fr-FR" sz="3200" b="1" i="0" u="none" strike="noStrike" kern="1200" cap="none" spc="0" normalizeH="0" baseline="0" noProof="0" dirty="0">
                <a:ln>
                  <a:noFill/>
                </a:ln>
                <a:solidFill>
                  <a:prstClr val="white"/>
                </a:solidFill>
                <a:effectLst/>
                <a:uLnTx/>
                <a:uFillTx/>
                <a:latin typeface="Exo"/>
                <a:ea typeface="+mj-ea"/>
                <a:cs typeface="+mj-cs"/>
              </a:rPr>
              <a:t>L’offre de service – chiffres clefs 2020</a:t>
            </a:r>
          </a:p>
        </p:txBody>
      </p:sp>
      <p:pic>
        <p:nvPicPr>
          <p:cNvPr id="2" name="Image 1">
            <a:extLst>
              <a:ext uri="{FF2B5EF4-FFF2-40B4-BE49-F238E27FC236}">
                <a16:creationId xmlns:a16="http://schemas.microsoft.com/office/drawing/2014/main" id="{C52CF9E8-80F8-461D-923A-CAE639A6202D}"/>
              </a:ext>
            </a:extLst>
          </p:cNvPr>
          <p:cNvPicPr>
            <a:picLocks noChangeAspect="1"/>
          </p:cNvPicPr>
          <p:nvPr/>
        </p:nvPicPr>
        <p:blipFill>
          <a:blip r:embed="rId2"/>
          <a:stretch>
            <a:fillRect/>
          </a:stretch>
        </p:blipFill>
        <p:spPr>
          <a:xfrm>
            <a:off x="200012" y="1908356"/>
            <a:ext cx="3631623" cy="3678992"/>
          </a:xfrm>
          <a:prstGeom prst="rect">
            <a:avLst/>
          </a:prstGeom>
        </p:spPr>
      </p:pic>
      <p:sp>
        <p:nvSpPr>
          <p:cNvPr id="9" name="ZoneTexte 8">
            <a:extLst>
              <a:ext uri="{FF2B5EF4-FFF2-40B4-BE49-F238E27FC236}">
                <a16:creationId xmlns:a16="http://schemas.microsoft.com/office/drawing/2014/main" id="{83F1B22F-647E-444B-AAE6-C3C3302E12A6}"/>
              </a:ext>
            </a:extLst>
          </p:cNvPr>
          <p:cNvSpPr txBox="1"/>
          <p:nvPr/>
        </p:nvSpPr>
        <p:spPr>
          <a:xfrm>
            <a:off x="2520946" y="958621"/>
            <a:ext cx="3748232" cy="2616101"/>
          </a:xfrm>
          <a:prstGeom prst="rect">
            <a:avLst/>
          </a:prstGeom>
          <a:noFill/>
        </p:spPr>
        <p:txBody>
          <a:bodyPr wrap="square" rtlCol="0">
            <a:spAutoFit/>
          </a:bodyPr>
          <a:lstStyle/>
          <a:p>
            <a:pPr algn="ctr"/>
            <a:r>
              <a:rPr lang="fr-FR" sz="2100" b="1" dirty="0"/>
              <a:t>1 293 personnes accompagnées</a:t>
            </a:r>
          </a:p>
          <a:p>
            <a:endParaRPr lang="fr-FR" dirty="0"/>
          </a:p>
          <a:p>
            <a:pPr algn="ctr"/>
            <a:r>
              <a:rPr lang="fr-FR" dirty="0"/>
              <a:t>51 % des publics en zone rurale</a:t>
            </a:r>
          </a:p>
          <a:p>
            <a:pPr algn="ctr"/>
            <a:r>
              <a:rPr lang="fr-FR" dirty="0"/>
              <a:t>37 % bénéficiaires du RSA</a:t>
            </a:r>
          </a:p>
          <a:p>
            <a:pPr algn="ctr"/>
            <a:r>
              <a:rPr lang="fr-FR" dirty="0"/>
              <a:t>24 % issus d’un QPV</a:t>
            </a:r>
          </a:p>
          <a:p>
            <a:endParaRPr lang="fr-FR" dirty="0"/>
          </a:p>
          <a:p>
            <a:pPr marL="285750" indent="-285750" algn="ctr">
              <a:buFont typeface="Arial" panose="020B0604020202020204" pitchFamily="34" charset="0"/>
              <a:buChar char="•"/>
            </a:pPr>
            <a:r>
              <a:rPr lang="fr-FR" dirty="0"/>
              <a:t>57 % sans emploi</a:t>
            </a:r>
          </a:p>
          <a:p>
            <a:pPr marL="285750" indent="-285750" algn="ctr">
              <a:buFont typeface="Arial" panose="020B0604020202020204" pitchFamily="34" charset="0"/>
              <a:buChar char="•"/>
            </a:pPr>
            <a:r>
              <a:rPr lang="fr-FR" dirty="0"/>
              <a:t>26 % en formation</a:t>
            </a:r>
          </a:p>
          <a:p>
            <a:pPr marL="285750" indent="-285750" algn="ctr">
              <a:buFont typeface="Arial" panose="020B0604020202020204" pitchFamily="34" charset="0"/>
              <a:buChar char="•"/>
            </a:pPr>
            <a:r>
              <a:rPr lang="fr-FR" dirty="0"/>
              <a:t>17 % en emploi</a:t>
            </a:r>
          </a:p>
        </p:txBody>
      </p:sp>
      <p:sp>
        <p:nvSpPr>
          <p:cNvPr id="11" name="ZoneTexte 10">
            <a:extLst>
              <a:ext uri="{FF2B5EF4-FFF2-40B4-BE49-F238E27FC236}">
                <a16:creationId xmlns:a16="http://schemas.microsoft.com/office/drawing/2014/main" id="{9F216EE9-2D34-4C31-856A-131BA329E84E}"/>
              </a:ext>
            </a:extLst>
          </p:cNvPr>
          <p:cNvSpPr txBox="1"/>
          <p:nvPr/>
        </p:nvSpPr>
        <p:spPr>
          <a:xfrm>
            <a:off x="119777" y="5399100"/>
            <a:ext cx="4073236" cy="923330"/>
          </a:xfrm>
          <a:prstGeom prst="rect">
            <a:avLst/>
          </a:prstGeom>
          <a:noFill/>
        </p:spPr>
        <p:txBody>
          <a:bodyPr wrap="square" rtlCol="0">
            <a:spAutoFit/>
          </a:bodyPr>
          <a:lstStyle/>
          <a:p>
            <a:r>
              <a:rPr lang="fr-FR" b="1" dirty="0"/>
              <a:t>7 salariés (5,5 ETP)</a:t>
            </a:r>
            <a:r>
              <a:rPr lang="fr-FR" dirty="0"/>
              <a:t> </a:t>
            </a:r>
          </a:p>
          <a:p>
            <a:r>
              <a:rPr lang="fr-FR" dirty="0"/>
              <a:t>dont 5 Conseillers en mobilité (3,8 ETP)</a:t>
            </a:r>
          </a:p>
          <a:p>
            <a:r>
              <a:rPr lang="fr-FR" dirty="0"/>
              <a:t> </a:t>
            </a:r>
          </a:p>
        </p:txBody>
      </p:sp>
      <p:pic>
        <p:nvPicPr>
          <p:cNvPr id="12" name="Image 11">
            <a:extLst>
              <a:ext uri="{FF2B5EF4-FFF2-40B4-BE49-F238E27FC236}">
                <a16:creationId xmlns:a16="http://schemas.microsoft.com/office/drawing/2014/main" id="{21DACF69-BAC6-402A-96DB-C18D10391A0E}"/>
              </a:ext>
            </a:extLst>
          </p:cNvPr>
          <p:cNvPicPr>
            <a:picLocks noChangeAspect="1"/>
          </p:cNvPicPr>
          <p:nvPr/>
        </p:nvPicPr>
        <p:blipFill>
          <a:blip r:embed="rId3"/>
          <a:stretch>
            <a:fillRect/>
          </a:stretch>
        </p:blipFill>
        <p:spPr>
          <a:xfrm>
            <a:off x="7410626" y="1270176"/>
            <a:ext cx="3959739" cy="3077643"/>
          </a:xfrm>
          <a:prstGeom prst="rect">
            <a:avLst/>
          </a:prstGeom>
        </p:spPr>
      </p:pic>
      <p:sp>
        <p:nvSpPr>
          <p:cNvPr id="13" name="ZoneTexte 12">
            <a:extLst>
              <a:ext uri="{FF2B5EF4-FFF2-40B4-BE49-F238E27FC236}">
                <a16:creationId xmlns:a16="http://schemas.microsoft.com/office/drawing/2014/main" id="{698A6A6F-C002-4ED2-93C3-7F880A8E5005}"/>
              </a:ext>
            </a:extLst>
          </p:cNvPr>
          <p:cNvSpPr txBox="1"/>
          <p:nvPr/>
        </p:nvSpPr>
        <p:spPr>
          <a:xfrm>
            <a:off x="6945746" y="860661"/>
            <a:ext cx="5015345" cy="369332"/>
          </a:xfrm>
          <a:prstGeom prst="rect">
            <a:avLst/>
          </a:prstGeom>
          <a:noFill/>
        </p:spPr>
        <p:txBody>
          <a:bodyPr wrap="square" rtlCol="0">
            <a:spAutoFit/>
          </a:bodyPr>
          <a:lstStyle/>
          <a:p>
            <a:r>
              <a:rPr lang="fr-FR" dirty="0"/>
              <a:t>Une plateforme numérique publics et prescripteurs </a:t>
            </a:r>
          </a:p>
        </p:txBody>
      </p:sp>
      <p:sp>
        <p:nvSpPr>
          <p:cNvPr id="14" name="ZoneTexte 13">
            <a:extLst>
              <a:ext uri="{FF2B5EF4-FFF2-40B4-BE49-F238E27FC236}">
                <a16:creationId xmlns:a16="http://schemas.microsoft.com/office/drawing/2014/main" id="{114CDBD3-FF21-4759-BEB8-20F3F4E1101E}"/>
              </a:ext>
            </a:extLst>
          </p:cNvPr>
          <p:cNvSpPr txBox="1"/>
          <p:nvPr/>
        </p:nvSpPr>
        <p:spPr>
          <a:xfrm>
            <a:off x="4011757" y="3747852"/>
            <a:ext cx="2933989" cy="369332"/>
          </a:xfrm>
          <a:prstGeom prst="rect">
            <a:avLst/>
          </a:prstGeom>
          <a:noFill/>
        </p:spPr>
        <p:txBody>
          <a:bodyPr wrap="square" rtlCol="0">
            <a:spAutoFit/>
          </a:bodyPr>
          <a:lstStyle/>
          <a:p>
            <a:pPr algn="ctr"/>
            <a:r>
              <a:rPr lang="fr-FR" dirty="0"/>
              <a:t>74 prescripteurs (structures) </a:t>
            </a:r>
          </a:p>
        </p:txBody>
      </p:sp>
      <p:pic>
        <p:nvPicPr>
          <p:cNvPr id="3" name="Image 2">
            <a:extLst>
              <a:ext uri="{FF2B5EF4-FFF2-40B4-BE49-F238E27FC236}">
                <a16:creationId xmlns:a16="http://schemas.microsoft.com/office/drawing/2014/main" id="{12900EA0-5054-42B1-990B-BBB589F5C8CE}"/>
              </a:ext>
            </a:extLst>
          </p:cNvPr>
          <p:cNvPicPr>
            <a:picLocks noChangeAspect="1"/>
          </p:cNvPicPr>
          <p:nvPr/>
        </p:nvPicPr>
        <p:blipFill>
          <a:blip r:embed="rId4"/>
          <a:stretch>
            <a:fillRect/>
          </a:stretch>
        </p:blipFill>
        <p:spPr>
          <a:xfrm>
            <a:off x="119777" y="958621"/>
            <a:ext cx="1625889" cy="1163136"/>
          </a:xfrm>
          <a:prstGeom prst="rect">
            <a:avLst/>
          </a:prstGeom>
        </p:spPr>
      </p:pic>
      <p:sp>
        <p:nvSpPr>
          <p:cNvPr id="15" name="ZoneTexte 14">
            <a:extLst>
              <a:ext uri="{FF2B5EF4-FFF2-40B4-BE49-F238E27FC236}">
                <a16:creationId xmlns:a16="http://schemas.microsoft.com/office/drawing/2014/main" id="{2D1422B1-B50C-4241-A4B2-3ADCF1117DC9}"/>
              </a:ext>
            </a:extLst>
          </p:cNvPr>
          <p:cNvSpPr txBox="1"/>
          <p:nvPr/>
        </p:nvSpPr>
        <p:spPr>
          <a:xfrm>
            <a:off x="4193013" y="4463028"/>
            <a:ext cx="7998987" cy="2462213"/>
          </a:xfrm>
          <a:prstGeom prst="rect">
            <a:avLst/>
          </a:prstGeom>
          <a:solidFill>
            <a:schemeClr val="accent4">
              <a:lumMod val="60000"/>
              <a:lumOff val="40000"/>
            </a:schemeClr>
          </a:solidFill>
        </p:spPr>
        <p:txBody>
          <a:bodyPr wrap="square" rtlCol="0">
            <a:spAutoFit/>
          </a:bodyPr>
          <a:lstStyle/>
          <a:p>
            <a:pPr algn="ctr"/>
            <a:r>
              <a:rPr lang="fr-FR" b="1" dirty="0"/>
              <a:t>5 520 services réalisés en 2020, dont : </a:t>
            </a:r>
          </a:p>
          <a:p>
            <a:pPr marL="447675" lvl="1" indent="-285750">
              <a:buFont typeface="Wingdings" panose="05000000000000000000" pitchFamily="2" charset="2"/>
              <a:buChar char="ü"/>
            </a:pPr>
            <a:r>
              <a:rPr lang="fr-FR" sz="1700" dirty="0"/>
              <a:t>Conseil et coaching mobilité personnalisé (y compris plateforme numérique) : 3 137</a:t>
            </a:r>
          </a:p>
          <a:p>
            <a:pPr marL="447675" lvl="1" indent="-285750">
              <a:buFont typeface="Wingdings" panose="05000000000000000000" pitchFamily="2" charset="2"/>
              <a:buChar char="ü"/>
            </a:pPr>
            <a:r>
              <a:rPr lang="fr-FR" sz="1700" dirty="0"/>
              <a:t>Information collective généraliste : 641 </a:t>
            </a:r>
          </a:p>
          <a:p>
            <a:pPr marL="447675" lvl="1" indent="-285750">
              <a:buFont typeface="Wingdings" panose="05000000000000000000" pitchFamily="2" charset="2"/>
              <a:buChar char="ü"/>
            </a:pPr>
            <a:r>
              <a:rPr lang="fr-FR" sz="1700" dirty="0"/>
              <a:t>Prévention et sensibilisation à la mobilité : 326 </a:t>
            </a:r>
          </a:p>
          <a:p>
            <a:pPr marL="447675" lvl="1" indent="-285750">
              <a:buFont typeface="Wingdings" panose="05000000000000000000" pitchFamily="2" charset="2"/>
              <a:buChar char="ü"/>
            </a:pPr>
            <a:r>
              <a:rPr lang="fr-FR" sz="1700" dirty="0"/>
              <a:t>Formation à la mobilité : 133</a:t>
            </a:r>
          </a:p>
          <a:p>
            <a:pPr marL="447675" lvl="1" indent="-285750">
              <a:buFont typeface="Wingdings" panose="05000000000000000000" pitchFamily="2" charset="2"/>
              <a:buChar char="ü"/>
            </a:pPr>
            <a:r>
              <a:rPr lang="fr-FR" sz="1700" dirty="0"/>
              <a:t>Evaluation code : 158  - Evaluation de conduite : 91 </a:t>
            </a:r>
          </a:p>
          <a:p>
            <a:pPr marL="447675" lvl="1" indent="-285750">
              <a:buFont typeface="Wingdings" panose="05000000000000000000" pitchFamily="2" charset="2"/>
              <a:buChar char="ü"/>
            </a:pPr>
            <a:r>
              <a:rPr lang="fr-FR" sz="1700" dirty="0"/>
              <a:t>Diagnostic et évaluation mobilité renforcée : 75 	</a:t>
            </a:r>
          </a:p>
          <a:p>
            <a:pPr marL="447675" lvl="1" indent="-285750">
              <a:buFont typeface="Wingdings" panose="05000000000000000000" pitchFamily="2" charset="2"/>
              <a:buChar char="ü"/>
            </a:pPr>
            <a:r>
              <a:rPr lang="fr-FR" sz="1700" dirty="0"/>
              <a:t>Passage d'une attestation ou licence de conduite : 81 	</a:t>
            </a:r>
          </a:p>
          <a:p>
            <a:pPr marL="447675" lvl="1" indent="-285750">
              <a:buFont typeface="Wingdings" panose="05000000000000000000" pitchFamily="2" charset="2"/>
              <a:buChar char="ü"/>
            </a:pPr>
            <a:r>
              <a:rPr lang="fr-FR" sz="1700" dirty="0"/>
              <a:t>Microcrédit : 26 …	</a:t>
            </a:r>
          </a:p>
        </p:txBody>
      </p:sp>
    </p:spTree>
    <p:extLst>
      <p:ext uri="{BB962C8B-B14F-4D97-AF65-F5344CB8AC3E}">
        <p14:creationId xmlns:p14="http://schemas.microsoft.com/office/powerpoint/2010/main" val="184701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4D777F3-D23C-4A49-9E4C-99F5B35350F5}"/>
              </a:ext>
            </a:extLst>
          </p:cNvPr>
          <p:cNvPicPr>
            <a:picLocks noChangeAspect="1"/>
          </p:cNvPicPr>
          <p:nvPr/>
        </p:nvPicPr>
        <p:blipFill>
          <a:blip r:embed="rId2"/>
          <a:stretch>
            <a:fillRect/>
          </a:stretch>
        </p:blipFill>
        <p:spPr>
          <a:xfrm>
            <a:off x="4515187" y="1157354"/>
            <a:ext cx="3161626" cy="1011381"/>
          </a:xfrm>
          <a:prstGeom prst="rect">
            <a:avLst/>
          </a:prstGeom>
        </p:spPr>
      </p:pic>
      <p:sp>
        <p:nvSpPr>
          <p:cNvPr id="6" name="Titre 1">
            <a:extLst>
              <a:ext uri="{FF2B5EF4-FFF2-40B4-BE49-F238E27FC236}">
                <a16:creationId xmlns:a16="http://schemas.microsoft.com/office/drawing/2014/main" id="{1CF92D95-17E2-4B43-A6AF-DE8816843D06}"/>
              </a:ext>
            </a:extLst>
          </p:cNvPr>
          <p:cNvSpPr txBox="1">
            <a:spLocks/>
          </p:cNvSpPr>
          <p:nvPr/>
        </p:nvSpPr>
        <p:spPr>
          <a:xfrm>
            <a:off x="0" y="-1"/>
            <a:ext cx="12192000" cy="831273"/>
          </a:xfrm>
          <a:prstGeom prst="rect">
            <a:avLst/>
          </a:prstGeom>
          <a:solidFill>
            <a:srgbClr val="3F978F"/>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fr-FR" sz="3200" b="1" dirty="0">
                <a:solidFill>
                  <a:prstClr val="white"/>
                </a:solidFill>
              </a:rPr>
              <a:t>L’offre de service – chiffres clefs 2020</a:t>
            </a:r>
          </a:p>
        </p:txBody>
      </p:sp>
      <p:sp>
        <p:nvSpPr>
          <p:cNvPr id="7" name="ZoneTexte 6">
            <a:extLst>
              <a:ext uri="{FF2B5EF4-FFF2-40B4-BE49-F238E27FC236}">
                <a16:creationId xmlns:a16="http://schemas.microsoft.com/office/drawing/2014/main" id="{919242EC-E832-4834-AAC5-FF93EFF2EB8B}"/>
              </a:ext>
            </a:extLst>
          </p:cNvPr>
          <p:cNvSpPr txBox="1"/>
          <p:nvPr/>
        </p:nvSpPr>
        <p:spPr>
          <a:xfrm>
            <a:off x="4059382" y="4675792"/>
            <a:ext cx="4073236" cy="369332"/>
          </a:xfrm>
          <a:prstGeom prst="rect">
            <a:avLst/>
          </a:prstGeom>
          <a:noFill/>
        </p:spPr>
        <p:txBody>
          <a:bodyPr wrap="square" rtlCol="0">
            <a:spAutoFit/>
          </a:bodyPr>
          <a:lstStyle/>
          <a:p>
            <a:pPr algn="ctr"/>
            <a:r>
              <a:rPr lang="fr-FR" b="1" dirty="0"/>
              <a:t>9 salariés (7 ETP)</a:t>
            </a:r>
          </a:p>
        </p:txBody>
      </p:sp>
      <p:sp>
        <p:nvSpPr>
          <p:cNvPr id="8" name="ZoneTexte 7">
            <a:extLst>
              <a:ext uri="{FF2B5EF4-FFF2-40B4-BE49-F238E27FC236}">
                <a16:creationId xmlns:a16="http://schemas.microsoft.com/office/drawing/2014/main" id="{3FE5DC40-06B6-4E17-B2D5-8DF0E3BA8299}"/>
              </a:ext>
            </a:extLst>
          </p:cNvPr>
          <p:cNvSpPr txBox="1"/>
          <p:nvPr/>
        </p:nvSpPr>
        <p:spPr>
          <a:xfrm>
            <a:off x="475527" y="2321301"/>
            <a:ext cx="3748232" cy="2723823"/>
          </a:xfrm>
          <a:prstGeom prst="rect">
            <a:avLst/>
          </a:prstGeom>
          <a:noFill/>
        </p:spPr>
        <p:txBody>
          <a:bodyPr wrap="square" rtlCol="0">
            <a:spAutoFit/>
          </a:bodyPr>
          <a:lstStyle/>
          <a:p>
            <a:pPr algn="ctr"/>
            <a:r>
              <a:rPr lang="fr-FR" sz="2100" b="1" dirty="0"/>
              <a:t>21 941 jours de location</a:t>
            </a:r>
          </a:p>
          <a:p>
            <a:pPr algn="ctr"/>
            <a:endParaRPr lang="fr-FR" sz="600" b="1" dirty="0"/>
          </a:p>
          <a:p>
            <a:pPr algn="ctr"/>
            <a:r>
              <a:rPr lang="fr-FR" dirty="0"/>
              <a:t>1 741 jours bénéficiaires du RSA</a:t>
            </a:r>
          </a:p>
          <a:p>
            <a:pPr algn="ctr"/>
            <a:r>
              <a:rPr lang="fr-FR" dirty="0"/>
              <a:t>2 970 jours public issus d’un QPV</a:t>
            </a:r>
          </a:p>
          <a:p>
            <a:pPr algn="ctr"/>
            <a:r>
              <a:rPr lang="fr-FR" dirty="0"/>
              <a:t>8 874 jours pour la formation</a:t>
            </a:r>
          </a:p>
          <a:p>
            <a:pPr algn="ctr"/>
            <a:r>
              <a:rPr lang="fr-FR" dirty="0"/>
              <a:t>13 477 jours pour les 15-25 ans </a:t>
            </a:r>
          </a:p>
          <a:p>
            <a:pPr algn="ctr"/>
            <a:endParaRPr lang="fr-FR" dirty="0"/>
          </a:p>
          <a:p>
            <a:pPr algn="ctr"/>
            <a:r>
              <a:rPr lang="fr-FR" b="1" dirty="0"/>
              <a:t>216 personnes accompagnées</a:t>
            </a:r>
          </a:p>
          <a:p>
            <a:pPr algn="ctr"/>
            <a:r>
              <a:rPr lang="fr-FR" dirty="0"/>
              <a:t>57 % des publics issus de la métropole</a:t>
            </a:r>
          </a:p>
          <a:p>
            <a:endParaRPr lang="fr-FR" dirty="0"/>
          </a:p>
        </p:txBody>
      </p:sp>
      <p:sp>
        <p:nvSpPr>
          <p:cNvPr id="2" name="ZoneTexte 1">
            <a:extLst>
              <a:ext uri="{FF2B5EF4-FFF2-40B4-BE49-F238E27FC236}">
                <a16:creationId xmlns:a16="http://schemas.microsoft.com/office/drawing/2014/main" id="{2F4F13E8-A986-471F-9D10-EF28CFD7F986}"/>
              </a:ext>
            </a:extLst>
          </p:cNvPr>
          <p:cNvSpPr txBox="1"/>
          <p:nvPr/>
        </p:nvSpPr>
        <p:spPr>
          <a:xfrm>
            <a:off x="726785" y="1584864"/>
            <a:ext cx="3245716" cy="523220"/>
          </a:xfrm>
          <a:prstGeom prst="rect">
            <a:avLst/>
          </a:prstGeom>
          <a:solidFill>
            <a:srgbClr val="78C6BF"/>
          </a:solidFill>
        </p:spPr>
        <p:txBody>
          <a:bodyPr wrap="square" rtlCol="0">
            <a:spAutoFit/>
          </a:bodyPr>
          <a:lstStyle/>
          <a:p>
            <a:pPr algn="ctr"/>
            <a:r>
              <a:rPr lang="fr-FR" sz="2800" b="1" dirty="0">
                <a:solidFill>
                  <a:srgbClr val="C00000"/>
                </a:solidFill>
              </a:rPr>
              <a:t>La mise en mobilité</a:t>
            </a:r>
          </a:p>
        </p:txBody>
      </p:sp>
      <p:sp>
        <p:nvSpPr>
          <p:cNvPr id="9" name="ZoneTexte 8">
            <a:extLst>
              <a:ext uri="{FF2B5EF4-FFF2-40B4-BE49-F238E27FC236}">
                <a16:creationId xmlns:a16="http://schemas.microsoft.com/office/drawing/2014/main" id="{5E573F4D-E81B-4C7A-8990-6AB9D3D8D5A9}"/>
              </a:ext>
            </a:extLst>
          </p:cNvPr>
          <p:cNvSpPr txBox="1"/>
          <p:nvPr/>
        </p:nvSpPr>
        <p:spPr>
          <a:xfrm>
            <a:off x="664006" y="4890921"/>
            <a:ext cx="3371273" cy="646331"/>
          </a:xfrm>
          <a:prstGeom prst="rect">
            <a:avLst/>
          </a:prstGeom>
          <a:solidFill>
            <a:srgbClr val="066E6E"/>
          </a:solidFill>
        </p:spPr>
        <p:txBody>
          <a:bodyPr wrap="square" rtlCol="0">
            <a:spAutoFit/>
          </a:bodyPr>
          <a:lstStyle/>
          <a:p>
            <a:r>
              <a:rPr lang="fr-FR" dirty="0">
                <a:solidFill>
                  <a:schemeClr val="bg1"/>
                </a:solidFill>
              </a:rPr>
              <a:t>Un parc de 64 scooters, 33 vélos à assistance éclectique et 4 voitures</a:t>
            </a:r>
          </a:p>
        </p:txBody>
      </p:sp>
      <p:sp>
        <p:nvSpPr>
          <p:cNvPr id="10" name="ZoneTexte 9">
            <a:extLst>
              <a:ext uri="{FF2B5EF4-FFF2-40B4-BE49-F238E27FC236}">
                <a16:creationId xmlns:a16="http://schemas.microsoft.com/office/drawing/2014/main" id="{32E089DF-6BA8-4430-8BB5-0501A7E8C574}"/>
              </a:ext>
            </a:extLst>
          </p:cNvPr>
          <p:cNvSpPr txBox="1"/>
          <p:nvPr/>
        </p:nvSpPr>
        <p:spPr>
          <a:xfrm>
            <a:off x="8219499" y="1584865"/>
            <a:ext cx="3394658" cy="800219"/>
          </a:xfrm>
          <a:prstGeom prst="rect">
            <a:avLst/>
          </a:prstGeom>
          <a:solidFill>
            <a:srgbClr val="78C6BF"/>
          </a:solidFill>
        </p:spPr>
        <p:txBody>
          <a:bodyPr wrap="square" rtlCol="0">
            <a:spAutoFit/>
          </a:bodyPr>
          <a:lstStyle/>
          <a:p>
            <a:pPr algn="ctr"/>
            <a:r>
              <a:rPr lang="fr-FR" sz="2800" b="1" dirty="0">
                <a:solidFill>
                  <a:srgbClr val="C00000"/>
                </a:solidFill>
              </a:rPr>
              <a:t>Auto-école solidaire</a:t>
            </a:r>
          </a:p>
          <a:p>
            <a:pPr algn="ctr"/>
            <a:r>
              <a:rPr lang="fr-FR" dirty="0">
                <a:solidFill>
                  <a:srgbClr val="C00000"/>
                </a:solidFill>
              </a:rPr>
              <a:t>Formation au permis de conduire </a:t>
            </a:r>
            <a:endParaRPr lang="fr-FR" sz="2400" b="1" dirty="0">
              <a:solidFill>
                <a:srgbClr val="C00000"/>
              </a:solidFill>
            </a:endParaRPr>
          </a:p>
        </p:txBody>
      </p:sp>
      <p:sp>
        <p:nvSpPr>
          <p:cNvPr id="11" name="ZoneTexte 10">
            <a:extLst>
              <a:ext uri="{FF2B5EF4-FFF2-40B4-BE49-F238E27FC236}">
                <a16:creationId xmlns:a16="http://schemas.microsoft.com/office/drawing/2014/main" id="{93B20D46-00E2-4910-B290-48A1B28417A6}"/>
              </a:ext>
            </a:extLst>
          </p:cNvPr>
          <p:cNvSpPr txBox="1"/>
          <p:nvPr/>
        </p:nvSpPr>
        <p:spPr>
          <a:xfrm>
            <a:off x="8039127" y="2412095"/>
            <a:ext cx="3748232" cy="2123658"/>
          </a:xfrm>
          <a:prstGeom prst="rect">
            <a:avLst/>
          </a:prstGeom>
          <a:noFill/>
        </p:spPr>
        <p:txBody>
          <a:bodyPr wrap="square" rtlCol="0">
            <a:spAutoFit/>
          </a:bodyPr>
          <a:lstStyle/>
          <a:p>
            <a:pPr algn="ctr"/>
            <a:endParaRPr lang="fr-FR" sz="600" b="1" dirty="0"/>
          </a:p>
          <a:p>
            <a:pPr algn="ctr"/>
            <a:r>
              <a:rPr lang="fr-FR" dirty="0"/>
              <a:t>45 % bénéficiaires du RSA</a:t>
            </a:r>
          </a:p>
          <a:p>
            <a:pPr algn="ctr"/>
            <a:r>
              <a:rPr lang="fr-FR" dirty="0"/>
              <a:t>42 % issus d’un QPV</a:t>
            </a:r>
          </a:p>
          <a:p>
            <a:pPr algn="ctr"/>
            <a:r>
              <a:rPr lang="fr-FR" dirty="0"/>
              <a:t>17 % âgés 16-25 ans </a:t>
            </a:r>
          </a:p>
          <a:p>
            <a:pPr algn="ctr"/>
            <a:endParaRPr lang="fr-FR" dirty="0"/>
          </a:p>
          <a:p>
            <a:pPr algn="ctr"/>
            <a:r>
              <a:rPr lang="fr-FR" b="1" dirty="0"/>
              <a:t>77 personnes accompagnées</a:t>
            </a:r>
          </a:p>
          <a:p>
            <a:pPr algn="ctr"/>
            <a:r>
              <a:rPr lang="fr-FR" i="1" dirty="0"/>
              <a:t>92</a:t>
            </a:r>
            <a:r>
              <a:rPr lang="fr-FR" dirty="0"/>
              <a:t> % des publics issus de la métropole</a:t>
            </a:r>
          </a:p>
          <a:p>
            <a:endParaRPr lang="fr-FR" dirty="0"/>
          </a:p>
        </p:txBody>
      </p:sp>
      <p:sp>
        <p:nvSpPr>
          <p:cNvPr id="12" name="ZoneTexte 11">
            <a:extLst>
              <a:ext uri="{FF2B5EF4-FFF2-40B4-BE49-F238E27FC236}">
                <a16:creationId xmlns:a16="http://schemas.microsoft.com/office/drawing/2014/main" id="{986E8D50-175A-4300-A0BA-E71B22D6A571}"/>
              </a:ext>
            </a:extLst>
          </p:cNvPr>
          <p:cNvSpPr txBox="1"/>
          <p:nvPr/>
        </p:nvSpPr>
        <p:spPr>
          <a:xfrm>
            <a:off x="7598116" y="4475422"/>
            <a:ext cx="4630253" cy="1477328"/>
          </a:xfrm>
          <a:prstGeom prst="rect">
            <a:avLst/>
          </a:prstGeom>
          <a:solidFill>
            <a:srgbClr val="066E6E"/>
          </a:solidFill>
        </p:spPr>
        <p:txBody>
          <a:bodyPr wrap="square" rtlCol="0">
            <a:spAutoFit/>
          </a:bodyPr>
          <a:lstStyle/>
          <a:p>
            <a:r>
              <a:rPr lang="fr-FR" b="1" dirty="0">
                <a:solidFill>
                  <a:schemeClr val="bg1"/>
                </a:solidFill>
              </a:rPr>
              <a:t>Taux de réussite au permis de conduire </a:t>
            </a:r>
            <a:r>
              <a:rPr lang="fr-FR" dirty="0">
                <a:solidFill>
                  <a:schemeClr val="bg1"/>
                </a:solidFill>
              </a:rPr>
              <a:t>(personnes présentées) </a:t>
            </a:r>
            <a:r>
              <a:rPr lang="fr-FR" b="1" dirty="0">
                <a:solidFill>
                  <a:schemeClr val="bg1"/>
                </a:solidFill>
              </a:rPr>
              <a:t>: 95 %</a:t>
            </a:r>
          </a:p>
          <a:p>
            <a:r>
              <a:rPr lang="fr-FR" dirty="0">
                <a:solidFill>
                  <a:schemeClr val="bg1"/>
                </a:solidFill>
              </a:rPr>
              <a:t>Durée moyenne parcours de formation : </a:t>
            </a:r>
            <a:r>
              <a:rPr lang="fr-FR" b="1" dirty="0">
                <a:solidFill>
                  <a:schemeClr val="bg1"/>
                </a:solidFill>
              </a:rPr>
              <a:t>9 mois </a:t>
            </a:r>
          </a:p>
          <a:p>
            <a:r>
              <a:rPr lang="fr-FR" dirty="0">
                <a:solidFill>
                  <a:schemeClr val="bg1"/>
                </a:solidFill>
              </a:rPr>
              <a:t>Nombre d’heures moyen d’un parcours abouti : 44,58 heures de conduite.</a:t>
            </a:r>
          </a:p>
        </p:txBody>
      </p:sp>
      <p:pic>
        <p:nvPicPr>
          <p:cNvPr id="3" name="Image 2">
            <a:extLst>
              <a:ext uri="{FF2B5EF4-FFF2-40B4-BE49-F238E27FC236}">
                <a16:creationId xmlns:a16="http://schemas.microsoft.com/office/drawing/2014/main" id="{8F7F2527-79E5-4B79-8E73-121C13FABA9D}"/>
              </a:ext>
            </a:extLst>
          </p:cNvPr>
          <p:cNvPicPr>
            <a:picLocks noChangeAspect="1"/>
          </p:cNvPicPr>
          <p:nvPr/>
        </p:nvPicPr>
        <p:blipFill>
          <a:blip r:embed="rId3"/>
          <a:stretch>
            <a:fillRect/>
          </a:stretch>
        </p:blipFill>
        <p:spPr>
          <a:xfrm>
            <a:off x="4278135" y="2826236"/>
            <a:ext cx="3635730" cy="1205528"/>
          </a:xfrm>
          <a:prstGeom prst="rect">
            <a:avLst/>
          </a:prstGeom>
        </p:spPr>
      </p:pic>
    </p:spTree>
    <p:extLst>
      <p:ext uri="{BB962C8B-B14F-4D97-AF65-F5344CB8AC3E}">
        <p14:creationId xmlns:p14="http://schemas.microsoft.com/office/powerpoint/2010/main" val="1590123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2" descr="Solidarauto 37">
            <a:extLst>
              <a:ext uri="{FF2B5EF4-FFF2-40B4-BE49-F238E27FC236}">
                <a16:creationId xmlns:a16="http://schemas.microsoft.com/office/drawing/2014/main" id="{E1E2E303-0FDA-4A1C-B86D-4698DEB74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1436"/>
            <a:ext cx="3627105" cy="72043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A2F5CB6-A9B4-48DD-8AD7-62511DBD97F8}"/>
              </a:ext>
            </a:extLst>
          </p:cNvPr>
          <p:cNvSpPr/>
          <p:nvPr/>
        </p:nvSpPr>
        <p:spPr>
          <a:xfrm>
            <a:off x="748146" y="1971964"/>
            <a:ext cx="10132290" cy="969496"/>
          </a:xfrm>
          <a:prstGeom prst="rect">
            <a:avLst/>
          </a:prstGeom>
        </p:spPr>
        <p:txBody>
          <a:bodyPr wrap="square">
            <a:spAutoFit/>
          </a:bodyPr>
          <a:lstStyle/>
          <a:p>
            <a:pPr algn="ctr" fontAlgn="base"/>
            <a:r>
              <a:rPr lang="fr-FR" sz="2100" b="1" dirty="0"/>
              <a:t>Public cible : Personnes en situation de précarité </a:t>
            </a:r>
          </a:p>
          <a:p>
            <a:pPr marL="1657350" lvl="3" indent="-285750" fontAlgn="base">
              <a:buFont typeface="Arial" panose="020B0604020202020204" pitchFamily="34" charset="0"/>
              <a:buChar char="•"/>
            </a:pPr>
            <a:r>
              <a:rPr lang="fr-FR" dirty="0"/>
              <a:t>Quotient Familial est ≤ 770E </a:t>
            </a:r>
          </a:p>
          <a:p>
            <a:pPr marL="1657350" lvl="3" indent="-285750" fontAlgn="base">
              <a:buFont typeface="Arial" panose="020B0604020202020204" pitchFamily="34" charset="0"/>
              <a:buChar char="•"/>
            </a:pPr>
            <a:r>
              <a:rPr lang="fr-FR" dirty="0"/>
              <a:t>ou sur présentation d’une fiche de prescription par un travailleur social téléchargeable</a:t>
            </a:r>
          </a:p>
        </p:txBody>
      </p:sp>
      <p:sp>
        <p:nvSpPr>
          <p:cNvPr id="6" name="Titre 1">
            <a:extLst>
              <a:ext uri="{FF2B5EF4-FFF2-40B4-BE49-F238E27FC236}">
                <a16:creationId xmlns:a16="http://schemas.microsoft.com/office/drawing/2014/main" id="{CB1FC459-46E7-4EDB-9036-4AE004EBC2B7}"/>
              </a:ext>
            </a:extLst>
          </p:cNvPr>
          <p:cNvSpPr txBox="1">
            <a:spLocks/>
          </p:cNvSpPr>
          <p:nvPr/>
        </p:nvSpPr>
        <p:spPr>
          <a:xfrm>
            <a:off x="0" y="-1"/>
            <a:ext cx="12192000" cy="831273"/>
          </a:xfrm>
          <a:prstGeom prst="rect">
            <a:avLst/>
          </a:prstGeom>
          <a:solidFill>
            <a:srgbClr val="3F978F"/>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fr-FR" sz="3200" b="1" dirty="0">
                <a:solidFill>
                  <a:prstClr val="white"/>
                </a:solidFill>
              </a:rPr>
              <a:t>L’offre de service – chiffres clefs 2020</a:t>
            </a:r>
          </a:p>
        </p:txBody>
      </p:sp>
      <p:sp>
        <p:nvSpPr>
          <p:cNvPr id="7" name="Rectangle 6">
            <a:extLst>
              <a:ext uri="{FF2B5EF4-FFF2-40B4-BE49-F238E27FC236}">
                <a16:creationId xmlns:a16="http://schemas.microsoft.com/office/drawing/2014/main" id="{A98E5223-7258-4315-AA0D-C0C75ED10E2F}"/>
              </a:ext>
            </a:extLst>
          </p:cNvPr>
          <p:cNvSpPr/>
          <p:nvPr/>
        </p:nvSpPr>
        <p:spPr>
          <a:xfrm>
            <a:off x="748146" y="3091551"/>
            <a:ext cx="5347855" cy="2542363"/>
          </a:xfrm>
          <a:prstGeom prst="rect">
            <a:avLst/>
          </a:prstGeom>
        </p:spPr>
        <p:txBody>
          <a:bodyPr wrap="square">
            <a:spAutoFit/>
          </a:bodyPr>
          <a:lstStyle/>
          <a:p>
            <a:pPr marL="342900" indent="-342900">
              <a:lnSpc>
                <a:spcPct val="150000"/>
              </a:lnSpc>
              <a:buFont typeface="Calibri" panose="020F0502020204030204" pitchFamily="34" charset="0"/>
              <a:buChar char="-"/>
            </a:pPr>
            <a:r>
              <a:rPr lang="fr-FR" b="1" dirty="0">
                <a:solidFill>
                  <a:srgbClr val="1F497D"/>
                </a:solidFill>
                <a:ea typeface="Calibri" panose="020F0502020204030204" pitchFamily="34" charset="0"/>
                <a:cs typeface="Times New Roman" panose="02020603050405020304" pitchFamily="18" charset="0"/>
              </a:rPr>
              <a:t>446 € de Quotient Familial moyen</a:t>
            </a:r>
          </a:p>
          <a:p>
            <a:pPr marL="342900" lvl="0" indent="-342900">
              <a:lnSpc>
                <a:spcPct val="150000"/>
              </a:lnSpc>
              <a:spcAft>
                <a:spcPts val="0"/>
              </a:spcAft>
              <a:buFont typeface="Calibri" panose="020F0502020204030204" pitchFamily="34" charset="0"/>
              <a:buChar char="-"/>
            </a:pPr>
            <a:r>
              <a:rPr lang="fr-FR" dirty="0">
                <a:solidFill>
                  <a:srgbClr val="1F497D"/>
                </a:solidFill>
                <a:ea typeface="Calibri" panose="020F0502020204030204" pitchFamily="34" charset="0"/>
                <a:cs typeface="Times New Roman" panose="02020603050405020304" pitchFamily="18" charset="0"/>
              </a:rPr>
              <a:t>255 Bénéficiaires de la réparation à tarif solidaire</a:t>
            </a:r>
          </a:p>
          <a:p>
            <a:pPr marL="342900" lvl="0" indent="-342900">
              <a:lnSpc>
                <a:spcPct val="150000"/>
              </a:lnSpc>
              <a:spcAft>
                <a:spcPts val="0"/>
              </a:spcAft>
              <a:buFont typeface="Calibri" panose="020F0502020204030204" pitchFamily="34" charset="0"/>
              <a:buChar char="-"/>
            </a:pPr>
            <a:r>
              <a:rPr lang="fr-FR" dirty="0">
                <a:solidFill>
                  <a:srgbClr val="1F497D"/>
                </a:solidFill>
                <a:ea typeface="Calibri" panose="020F0502020204030204" pitchFamily="34" charset="0"/>
                <a:cs typeface="Times New Roman" panose="02020603050405020304" pitchFamily="18" charset="0"/>
              </a:rPr>
              <a:t>173 voitures récupérées en don</a:t>
            </a:r>
          </a:p>
          <a:p>
            <a:pPr marL="342900" lvl="0" indent="-342900">
              <a:lnSpc>
                <a:spcPct val="150000"/>
              </a:lnSpc>
              <a:spcAft>
                <a:spcPts val="0"/>
              </a:spcAft>
              <a:buFont typeface="Calibri" panose="020F0502020204030204" pitchFamily="34" charset="0"/>
              <a:buChar char="-"/>
            </a:pPr>
            <a:r>
              <a:rPr lang="fr-FR" dirty="0">
                <a:solidFill>
                  <a:srgbClr val="1F497D"/>
                </a:solidFill>
                <a:ea typeface="Calibri" panose="020F0502020204030204" pitchFamily="34" charset="0"/>
                <a:cs typeface="Times New Roman" panose="02020603050405020304" pitchFamily="18" charset="0"/>
              </a:rPr>
              <a:t>53 voitures d’occasion vendues</a:t>
            </a:r>
          </a:p>
          <a:p>
            <a:pPr marL="342900" lvl="0" indent="-342900">
              <a:lnSpc>
                <a:spcPct val="150000"/>
              </a:lnSpc>
              <a:spcAft>
                <a:spcPts val="0"/>
              </a:spcAft>
              <a:buFont typeface="Calibri" panose="020F0502020204030204" pitchFamily="34" charset="0"/>
              <a:buChar char="-"/>
            </a:pPr>
            <a:r>
              <a:rPr lang="fr-FR" dirty="0">
                <a:solidFill>
                  <a:srgbClr val="1F497D"/>
                </a:solidFill>
                <a:ea typeface="Calibri" panose="020F0502020204030204" pitchFamily="34" charset="0"/>
                <a:cs typeface="Times New Roman" panose="02020603050405020304" pitchFamily="18" charset="0"/>
              </a:rPr>
              <a:t>20% des bénéficiaires perçoivent le RSA</a:t>
            </a:r>
          </a:p>
          <a:p>
            <a:pPr marL="342900" lvl="0" indent="-342900">
              <a:lnSpc>
                <a:spcPct val="150000"/>
              </a:lnSpc>
              <a:spcAft>
                <a:spcPts val="0"/>
              </a:spcAft>
              <a:buFont typeface="Calibri" panose="020F0502020204030204" pitchFamily="34" charset="0"/>
              <a:buChar char="-"/>
            </a:pPr>
            <a:r>
              <a:rPr lang="fr-FR" dirty="0">
                <a:solidFill>
                  <a:srgbClr val="1F497D"/>
                </a:solidFill>
                <a:ea typeface="Calibri" panose="020F0502020204030204" pitchFamily="34" charset="0"/>
                <a:cs typeface="Times New Roman" panose="02020603050405020304" pitchFamily="18" charset="0"/>
              </a:rPr>
              <a:t>58% des bénéficiaires sont des femmes</a:t>
            </a:r>
          </a:p>
        </p:txBody>
      </p:sp>
      <p:pic>
        <p:nvPicPr>
          <p:cNvPr id="8" name="Image 7">
            <a:extLst>
              <a:ext uri="{FF2B5EF4-FFF2-40B4-BE49-F238E27FC236}">
                <a16:creationId xmlns:a16="http://schemas.microsoft.com/office/drawing/2014/main" id="{251F2301-105F-4E3C-A33E-096A2CF0509E}"/>
              </a:ext>
            </a:extLst>
          </p:cNvPr>
          <p:cNvPicPr>
            <a:picLocks noChangeAspect="1"/>
          </p:cNvPicPr>
          <p:nvPr/>
        </p:nvPicPr>
        <p:blipFill>
          <a:blip r:embed="rId3"/>
          <a:stretch>
            <a:fillRect/>
          </a:stretch>
        </p:blipFill>
        <p:spPr>
          <a:xfrm>
            <a:off x="6881090" y="3233414"/>
            <a:ext cx="3610456" cy="2542363"/>
          </a:xfrm>
          <a:prstGeom prst="rect">
            <a:avLst/>
          </a:prstGeom>
        </p:spPr>
      </p:pic>
    </p:spTree>
    <p:extLst>
      <p:ext uri="{BB962C8B-B14F-4D97-AF65-F5344CB8AC3E}">
        <p14:creationId xmlns:p14="http://schemas.microsoft.com/office/powerpoint/2010/main" val="2241953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70DAA8C-A22D-4E02-B31F-118C1B18FE0B}"/>
              </a:ext>
            </a:extLst>
          </p:cNvPr>
          <p:cNvSpPr txBox="1">
            <a:spLocks/>
          </p:cNvSpPr>
          <p:nvPr/>
        </p:nvSpPr>
        <p:spPr>
          <a:xfrm>
            <a:off x="0" y="0"/>
            <a:ext cx="12192000" cy="831273"/>
          </a:xfrm>
          <a:prstGeom prst="rect">
            <a:avLst/>
          </a:prstGeom>
          <a:solidFill>
            <a:srgbClr val="3F978F"/>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kumimoji="0" lang="fr-FR" sz="3200" b="1" i="0" u="none" strike="noStrike" kern="1200" cap="none" spc="0" normalizeH="0" baseline="0" noProof="0" dirty="0">
                <a:ln>
                  <a:noFill/>
                </a:ln>
                <a:solidFill>
                  <a:prstClr val="white"/>
                </a:solidFill>
                <a:effectLst/>
                <a:uLnTx/>
                <a:uFillTx/>
                <a:latin typeface="Exo"/>
                <a:ea typeface="+mj-ea"/>
                <a:cs typeface="+mj-cs"/>
              </a:rPr>
              <a:t>L’offre de service</a:t>
            </a:r>
          </a:p>
        </p:txBody>
      </p:sp>
      <p:pic>
        <p:nvPicPr>
          <p:cNvPr id="4" name="Image 2" descr="Solidarauto 37">
            <a:extLst>
              <a:ext uri="{FF2B5EF4-FFF2-40B4-BE49-F238E27FC236}">
                <a16:creationId xmlns:a16="http://schemas.microsoft.com/office/drawing/2014/main" id="{E1E2E303-0FDA-4A1C-B86D-4698DEB74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3939" y="942109"/>
            <a:ext cx="2944460" cy="584846"/>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6A0129D6-B276-49ED-8974-C39E74AD060B}"/>
              </a:ext>
            </a:extLst>
          </p:cNvPr>
          <p:cNvSpPr txBox="1"/>
          <p:nvPr/>
        </p:nvSpPr>
        <p:spPr>
          <a:xfrm>
            <a:off x="2902226" y="1047054"/>
            <a:ext cx="6135757" cy="892552"/>
          </a:xfrm>
          <a:prstGeom prst="rect">
            <a:avLst/>
          </a:prstGeom>
          <a:solidFill>
            <a:srgbClr val="60BCB3"/>
          </a:solidFill>
        </p:spPr>
        <p:txBody>
          <a:bodyPr wrap="square" rtlCol="0">
            <a:spAutoFit/>
          </a:bodyPr>
          <a:lstStyle/>
          <a:p>
            <a:pPr algn="ctr"/>
            <a:r>
              <a:rPr lang="fr-FR" sz="3200" b="1" dirty="0">
                <a:solidFill>
                  <a:srgbClr val="C00000"/>
                </a:solidFill>
              </a:rPr>
              <a:t>Les points relais mobilité inclusive</a:t>
            </a:r>
          </a:p>
          <a:p>
            <a:pPr algn="ctr"/>
            <a:r>
              <a:rPr lang="fr-FR" sz="2000" b="1" dirty="0">
                <a:solidFill>
                  <a:schemeClr val="bg1"/>
                </a:solidFill>
              </a:rPr>
              <a:t>Création octobre 2020</a:t>
            </a:r>
          </a:p>
        </p:txBody>
      </p:sp>
      <p:pic>
        <p:nvPicPr>
          <p:cNvPr id="8" name="Image 7">
            <a:extLst>
              <a:ext uri="{FF2B5EF4-FFF2-40B4-BE49-F238E27FC236}">
                <a16:creationId xmlns:a16="http://schemas.microsoft.com/office/drawing/2014/main" id="{2CDF2BD0-6E0E-45D8-8E09-B547F1A50238}"/>
              </a:ext>
            </a:extLst>
          </p:cNvPr>
          <p:cNvPicPr>
            <a:picLocks noChangeAspect="1"/>
          </p:cNvPicPr>
          <p:nvPr/>
        </p:nvPicPr>
        <p:blipFill>
          <a:blip r:embed="rId3"/>
          <a:stretch>
            <a:fillRect/>
          </a:stretch>
        </p:blipFill>
        <p:spPr>
          <a:xfrm>
            <a:off x="93602" y="831271"/>
            <a:ext cx="2381241" cy="1250579"/>
          </a:xfrm>
          <a:prstGeom prst="rect">
            <a:avLst/>
          </a:prstGeom>
        </p:spPr>
      </p:pic>
      <p:sp>
        <p:nvSpPr>
          <p:cNvPr id="9" name="Rectangle 8">
            <a:extLst>
              <a:ext uri="{FF2B5EF4-FFF2-40B4-BE49-F238E27FC236}">
                <a16:creationId xmlns:a16="http://schemas.microsoft.com/office/drawing/2014/main" id="{F21376E8-B8AE-472B-BC8A-A65D838FDA2B}"/>
              </a:ext>
            </a:extLst>
          </p:cNvPr>
          <p:cNvSpPr/>
          <p:nvPr/>
        </p:nvSpPr>
        <p:spPr>
          <a:xfrm>
            <a:off x="400878" y="2185827"/>
            <a:ext cx="11390243" cy="1200329"/>
          </a:xfrm>
          <a:prstGeom prst="rect">
            <a:avLst/>
          </a:prstGeom>
        </p:spPr>
        <p:txBody>
          <a:bodyPr wrap="square">
            <a:spAutoFit/>
          </a:bodyPr>
          <a:lstStyle/>
          <a:p>
            <a:pPr algn="just">
              <a:spcAft>
                <a:spcPts val="0"/>
              </a:spcAft>
              <a:tabLst>
                <a:tab pos="630555" algn="l"/>
              </a:tabLst>
            </a:pPr>
            <a:r>
              <a:rPr lang="fr-FR" b="1" dirty="0">
                <a:latin typeface="Arial" panose="020B0604020202020204" pitchFamily="34" charset="0"/>
                <a:ea typeface="Times New Roman" panose="02020603050405020304" pitchFamily="18" charset="0"/>
              </a:rPr>
              <a:t>Constat : </a:t>
            </a:r>
            <a:r>
              <a:rPr lang="fr-FR" dirty="0">
                <a:latin typeface="Arial" panose="020B0604020202020204" pitchFamily="34" charset="0"/>
                <a:ea typeface="Times New Roman" panose="02020603050405020304" pitchFamily="18" charset="0"/>
              </a:rPr>
              <a:t>Une insuffisante couverture territoriale pour la mise en mobilité concrète en milieu rural</a:t>
            </a:r>
          </a:p>
          <a:p>
            <a:pPr marL="457200" algn="just">
              <a:spcAft>
                <a:spcPts val="0"/>
              </a:spcAft>
              <a:tabLst>
                <a:tab pos="630555" algn="l"/>
              </a:tabLst>
            </a:pPr>
            <a:r>
              <a:rPr lang="fr-FR" dirty="0">
                <a:latin typeface="Arial" panose="020B0604020202020204" pitchFamily="34" charset="0"/>
                <a:ea typeface="Times New Roman" panose="02020603050405020304" pitchFamily="18" charset="0"/>
              </a:rPr>
              <a:t> </a:t>
            </a:r>
          </a:p>
          <a:p>
            <a:pPr algn="just">
              <a:spcAft>
                <a:spcPts val="0"/>
              </a:spcAft>
              <a:tabLst>
                <a:tab pos="630555" algn="l"/>
              </a:tabLst>
            </a:pPr>
            <a:r>
              <a:rPr lang="fr-FR" dirty="0">
                <a:latin typeface="Arial" panose="020B0604020202020204" pitchFamily="34" charset="0"/>
                <a:ea typeface="Times New Roman" panose="02020603050405020304" pitchFamily="18" charset="0"/>
              </a:rPr>
              <a:t>Mobilité emploi 37 et Solidarauto 37, à la demande du Département et </a:t>
            </a:r>
            <a:r>
              <a:rPr lang="fr-FR" b="1" dirty="0">
                <a:latin typeface="Arial" panose="020B0604020202020204" pitchFamily="34" charset="0"/>
                <a:ea typeface="Times New Roman" panose="02020603050405020304" pitchFamily="18" charset="0"/>
              </a:rPr>
              <a:t>dans le cadre de la stratégie pauvreté</a:t>
            </a:r>
            <a:r>
              <a:rPr lang="fr-FR" dirty="0">
                <a:latin typeface="Arial" panose="020B0604020202020204" pitchFamily="34" charset="0"/>
                <a:ea typeface="Times New Roman" panose="02020603050405020304" pitchFamily="18" charset="0"/>
              </a:rPr>
              <a:t>,  portent la</a:t>
            </a:r>
            <a:r>
              <a:rPr lang="fr-FR" b="1" dirty="0">
                <a:latin typeface="Arial" panose="020B0604020202020204" pitchFamily="34" charset="0"/>
                <a:ea typeface="Times New Roman" panose="02020603050405020304" pitchFamily="18" charset="0"/>
              </a:rPr>
              <a:t> création de 3 Points relais mobilité inclusive </a:t>
            </a:r>
            <a:r>
              <a:rPr lang="fr-FR" dirty="0">
                <a:latin typeface="Arial" panose="020B0604020202020204" pitchFamily="34" charset="0"/>
                <a:ea typeface="Times New Roman" panose="02020603050405020304" pitchFamily="18" charset="0"/>
              </a:rPr>
              <a:t>: Loches, Chinon, Amboise.</a:t>
            </a:r>
          </a:p>
        </p:txBody>
      </p:sp>
      <p:sp>
        <p:nvSpPr>
          <p:cNvPr id="10" name="Rectangle 9">
            <a:extLst>
              <a:ext uri="{FF2B5EF4-FFF2-40B4-BE49-F238E27FC236}">
                <a16:creationId xmlns:a16="http://schemas.microsoft.com/office/drawing/2014/main" id="{7992E3C7-30AA-42B0-BB06-08E07E6FF9B3}"/>
              </a:ext>
            </a:extLst>
          </p:cNvPr>
          <p:cNvSpPr/>
          <p:nvPr/>
        </p:nvSpPr>
        <p:spPr>
          <a:xfrm>
            <a:off x="341244" y="3681483"/>
            <a:ext cx="7013714" cy="2154436"/>
          </a:xfrm>
          <a:prstGeom prst="rect">
            <a:avLst/>
          </a:prstGeom>
          <a:solidFill>
            <a:srgbClr val="60BCB3"/>
          </a:solidFill>
        </p:spPr>
        <p:txBody>
          <a:bodyPr wrap="square">
            <a:spAutoFit/>
          </a:bodyPr>
          <a:lstStyle/>
          <a:p>
            <a:pPr marL="88900" algn="ctr">
              <a:spcAft>
                <a:spcPts val="0"/>
              </a:spcAft>
            </a:pPr>
            <a:r>
              <a:rPr lang="fr-FR" b="1" dirty="0">
                <a:latin typeface="Arial" panose="020B0604020202020204" pitchFamily="34" charset="0"/>
                <a:ea typeface="Times New Roman" panose="02020603050405020304" pitchFamily="18" charset="0"/>
              </a:rPr>
              <a:t>S</a:t>
            </a:r>
            <a:r>
              <a:rPr lang="fr-FR" b="1" dirty="0">
                <a:solidFill>
                  <a:srgbClr val="333333"/>
                </a:solidFill>
                <a:latin typeface="Arial" panose="020B0604020202020204" pitchFamily="34" charset="0"/>
                <a:ea typeface="Times New Roman" panose="02020603050405020304" pitchFamily="18" charset="0"/>
              </a:rPr>
              <a:t>ur chaque </a:t>
            </a:r>
            <a:r>
              <a:rPr lang="fr-FR" b="1" dirty="0">
                <a:latin typeface="Arial" panose="020B0604020202020204" pitchFamily="34" charset="0"/>
                <a:ea typeface="Times New Roman" panose="02020603050405020304" pitchFamily="18" charset="0"/>
              </a:rPr>
              <a:t>point relais mobilité :</a:t>
            </a:r>
          </a:p>
          <a:p>
            <a:pPr marL="88900" algn="just">
              <a:spcAft>
                <a:spcPts val="0"/>
              </a:spcAft>
            </a:pPr>
            <a:endParaRPr lang="fr-FR" sz="800" dirty="0">
              <a:latin typeface="Arial" panose="020B0604020202020204" pitchFamily="34" charset="0"/>
              <a:ea typeface="Times New Roman" panose="02020603050405020304" pitchFamily="18" charset="0"/>
            </a:endParaRPr>
          </a:p>
          <a:p>
            <a:pPr marL="342900" lvl="0" indent="-342900" algn="just">
              <a:spcAft>
                <a:spcPts val="0"/>
              </a:spcAft>
              <a:buSzPts val="1000"/>
              <a:buFont typeface="Wingdings" panose="05000000000000000000" pitchFamily="2" charset="2"/>
              <a:buChar char=""/>
              <a:tabLst>
                <a:tab pos="678180" algn="l"/>
                <a:tab pos="1143000" algn="l"/>
              </a:tabLst>
            </a:pPr>
            <a:r>
              <a:rPr lang="fr-FR" dirty="0">
                <a:latin typeface="Arial" panose="020B0604020202020204" pitchFamily="34" charset="0"/>
                <a:ea typeface="Calibri" panose="020F0502020204030204" pitchFamily="34" charset="0"/>
                <a:cs typeface="Times New Roman" panose="02020603050405020304" pitchFamily="18" charset="0"/>
              </a:rPr>
              <a:t>5 voitures, 10 scooters 50cm</a:t>
            </a:r>
            <a:r>
              <a:rPr lang="fr-FR" baseline="30000" dirty="0">
                <a:latin typeface="Arial" panose="020B0604020202020204" pitchFamily="34" charset="0"/>
                <a:ea typeface="Calibri" panose="020F0502020204030204" pitchFamily="34" charset="0"/>
                <a:cs typeface="Times New Roman" panose="02020603050405020304" pitchFamily="18" charset="0"/>
              </a:rPr>
              <a:t>3</a:t>
            </a:r>
            <a:r>
              <a:rPr lang="fr-FR" dirty="0">
                <a:latin typeface="Arial" panose="020B0604020202020204" pitchFamily="34" charset="0"/>
                <a:ea typeface="Calibri" panose="020F0502020204030204" pitchFamily="34" charset="0"/>
                <a:cs typeface="Times New Roman" panose="02020603050405020304" pitchFamily="18" charset="0"/>
              </a:rPr>
              <a:t> et 5 Vélos à assistance électrique</a:t>
            </a:r>
          </a:p>
          <a:p>
            <a:pPr marL="342900" lvl="0" indent="-342900" algn="just">
              <a:spcAft>
                <a:spcPts val="0"/>
              </a:spcAft>
              <a:buSzPts val="1000"/>
              <a:buFont typeface="Wingdings" panose="05000000000000000000" pitchFamily="2" charset="2"/>
              <a:buChar char=""/>
              <a:tabLst>
                <a:tab pos="678180" algn="l"/>
                <a:tab pos="1143000" algn="l"/>
              </a:tabLst>
            </a:pPr>
            <a:r>
              <a:rPr lang="fr-FR" dirty="0">
                <a:latin typeface="Arial" panose="020B0604020202020204" pitchFamily="34" charset="0"/>
                <a:ea typeface="Calibri" panose="020F0502020204030204" pitchFamily="34" charset="0"/>
                <a:cs typeface="Times New Roman" panose="02020603050405020304" pitchFamily="18" charset="0"/>
              </a:rPr>
              <a:t>Une tarification solidaire : </a:t>
            </a:r>
            <a:r>
              <a:rPr lang="fr-FR" dirty="0">
                <a:latin typeface="Arial" panose="020B0604020202020204" pitchFamily="34" charset="0"/>
                <a:ea typeface="Times New Roman" panose="02020603050405020304" pitchFamily="18" charset="0"/>
              </a:rPr>
              <a:t>5 €/ jour pour une voiture,</a:t>
            </a:r>
          </a:p>
          <a:p>
            <a:pPr marL="342900" lvl="0" indent="-342900" algn="just">
              <a:spcAft>
                <a:spcPts val="0"/>
              </a:spcAft>
              <a:buSzPts val="1000"/>
              <a:buFont typeface="Wingdings" panose="05000000000000000000" pitchFamily="2" charset="2"/>
              <a:buChar char=""/>
              <a:tabLst>
                <a:tab pos="678180" algn="l"/>
                <a:tab pos="1143000" algn="l"/>
              </a:tabLst>
            </a:pPr>
            <a:r>
              <a:rPr lang="fr-FR" dirty="0">
                <a:latin typeface="Arial" panose="020B0604020202020204" pitchFamily="34" charset="0"/>
                <a:ea typeface="Calibri" panose="020F0502020204030204" pitchFamily="34" charset="0"/>
                <a:cs typeface="Times New Roman" panose="02020603050405020304" pitchFamily="18" charset="0"/>
              </a:rPr>
              <a:t>Une assurance tout risque,</a:t>
            </a:r>
          </a:p>
          <a:p>
            <a:pPr marL="342900" lvl="0" indent="-342900" algn="just">
              <a:spcAft>
                <a:spcPts val="0"/>
              </a:spcAft>
              <a:buSzPts val="1000"/>
              <a:buFont typeface="Wingdings" panose="05000000000000000000" pitchFamily="2" charset="2"/>
              <a:buChar char=""/>
              <a:tabLst>
                <a:tab pos="678180" algn="l"/>
                <a:tab pos="1143000" algn="l"/>
              </a:tabLst>
            </a:pPr>
            <a:r>
              <a:rPr lang="fr-FR" dirty="0">
                <a:latin typeface="Arial" panose="020B0604020202020204" pitchFamily="34" charset="0"/>
                <a:ea typeface="Calibri" panose="020F0502020204030204" pitchFamily="34" charset="0"/>
                <a:cs typeface="Times New Roman" panose="02020603050405020304" pitchFamily="18" charset="0"/>
              </a:rPr>
              <a:t>La livraison et la récupération des véhicules deux roues,</a:t>
            </a:r>
          </a:p>
          <a:p>
            <a:pPr marL="342900" lvl="0" indent="-342900" algn="just">
              <a:spcAft>
                <a:spcPts val="0"/>
              </a:spcAft>
              <a:buSzPts val="1000"/>
              <a:buFont typeface="Wingdings" panose="05000000000000000000" pitchFamily="2" charset="2"/>
              <a:buChar char=""/>
              <a:tabLst>
                <a:tab pos="678180" algn="l"/>
                <a:tab pos="1143000" algn="l"/>
              </a:tabLst>
            </a:pPr>
            <a:r>
              <a:rPr lang="fr-FR" dirty="0">
                <a:latin typeface="Arial" panose="020B0604020202020204" pitchFamily="34" charset="0"/>
                <a:ea typeface="Calibri" panose="020F0502020204030204" pitchFamily="34" charset="0"/>
                <a:cs typeface="Times New Roman" panose="02020603050405020304" pitchFamily="18" charset="0"/>
              </a:rPr>
              <a:t>Une réparation réactive ou remplacement du véhicule en cas de panne non responsable</a:t>
            </a:r>
          </a:p>
        </p:txBody>
      </p:sp>
      <p:sp>
        <p:nvSpPr>
          <p:cNvPr id="11" name="Rectangle 10">
            <a:extLst>
              <a:ext uri="{FF2B5EF4-FFF2-40B4-BE49-F238E27FC236}">
                <a16:creationId xmlns:a16="http://schemas.microsoft.com/office/drawing/2014/main" id="{7CE2DF27-FB0F-4B9C-9FAA-4C4B1E501F92}"/>
              </a:ext>
            </a:extLst>
          </p:cNvPr>
          <p:cNvSpPr/>
          <p:nvPr/>
        </p:nvSpPr>
        <p:spPr>
          <a:xfrm>
            <a:off x="7549185" y="3681483"/>
            <a:ext cx="4410065" cy="1200329"/>
          </a:xfrm>
          <a:prstGeom prst="rect">
            <a:avLst/>
          </a:prstGeom>
          <a:solidFill>
            <a:schemeClr val="accent4">
              <a:lumMod val="60000"/>
              <a:lumOff val="40000"/>
            </a:schemeClr>
          </a:solidFill>
        </p:spPr>
        <p:txBody>
          <a:bodyPr wrap="square">
            <a:spAutoFit/>
          </a:bodyPr>
          <a:lstStyle/>
          <a:p>
            <a:pPr algn="just"/>
            <a:r>
              <a:rPr lang="fr-FR" dirty="0">
                <a:solidFill>
                  <a:srgbClr val="333333"/>
                </a:solidFill>
                <a:latin typeface="Arial" panose="020B0604020202020204" pitchFamily="34" charset="0"/>
                <a:ea typeface="Times New Roman" panose="02020603050405020304" pitchFamily="18" charset="0"/>
              </a:rPr>
              <a:t>Une aide à la mobilité de 3 mois par bénéficiaire, éventuellement renouvelable mensuellement à concurrence d’une période maximale de 6 mois</a:t>
            </a:r>
            <a:endParaRPr lang="fr-FR" dirty="0"/>
          </a:p>
        </p:txBody>
      </p:sp>
      <p:sp>
        <p:nvSpPr>
          <p:cNvPr id="12" name="ZoneTexte 11">
            <a:extLst>
              <a:ext uri="{FF2B5EF4-FFF2-40B4-BE49-F238E27FC236}">
                <a16:creationId xmlns:a16="http://schemas.microsoft.com/office/drawing/2014/main" id="{17F57FC0-E89A-4023-BE9E-F6B81D48FBF6}"/>
              </a:ext>
            </a:extLst>
          </p:cNvPr>
          <p:cNvSpPr txBox="1"/>
          <p:nvPr/>
        </p:nvSpPr>
        <p:spPr>
          <a:xfrm>
            <a:off x="7549185" y="5128033"/>
            <a:ext cx="4410065" cy="707886"/>
          </a:xfrm>
          <a:prstGeom prst="rect">
            <a:avLst/>
          </a:prstGeom>
          <a:noFill/>
        </p:spPr>
        <p:txBody>
          <a:bodyPr wrap="square" rtlCol="0">
            <a:spAutoFit/>
          </a:bodyPr>
          <a:lstStyle/>
          <a:p>
            <a:pPr algn="ctr"/>
            <a:r>
              <a:rPr lang="fr-FR" sz="2000" b="1" dirty="0">
                <a:solidFill>
                  <a:srgbClr val="C00000"/>
                </a:solidFill>
              </a:rPr>
              <a:t>Un dispositif en cours de déploiement</a:t>
            </a:r>
          </a:p>
          <a:p>
            <a:pPr algn="ctr"/>
            <a:r>
              <a:rPr lang="fr-FR" sz="2000" b="1" dirty="0">
                <a:solidFill>
                  <a:srgbClr val="C00000"/>
                </a:solidFill>
              </a:rPr>
              <a:t>à consolider</a:t>
            </a:r>
          </a:p>
        </p:txBody>
      </p:sp>
    </p:spTree>
    <p:extLst>
      <p:ext uri="{BB962C8B-B14F-4D97-AF65-F5344CB8AC3E}">
        <p14:creationId xmlns:p14="http://schemas.microsoft.com/office/powerpoint/2010/main" val="3029273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A70DAA8C-A22D-4E02-B31F-118C1B18FE0B}"/>
              </a:ext>
            </a:extLst>
          </p:cNvPr>
          <p:cNvSpPr txBox="1">
            <a:spLocks/>
          </p:cNvSpPr>
          <p:nvPr/>
        </p:nvSpPr>
        <p:spPr>
          <a:xfrm>
            <a:off x="0" y="-1"/>
            <a:ext cx="12192000" cy="831273"/>
          </a:xfrm>
          <a:prstGeom prst="rect">
            <a:avLst/>
          </a:prstGeom>
          <a:solidFill>
            <a:srgbClr val="3F978F"/>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kumimoji="0" lang="fr-FR" sz="3200" b="1" i="0" u="none" strike="noStrike" kern="1200" cap="none" spc="0" normalizeH="0" baseline="0" noProof="0" dirty="0">
                <a:ln>
                  <a:noFill/>
                </a:ln>
                <a:solidFill>
                  <a:prstClr val="white"/>
                </a:solidFill>
                <a:effectLst/>
                <a:uLnTx/>
                <a:uFillTx/>
                <a:latin typeface="Exo"/>
                <a:ea typeface="+mj-ea"/>
                <a:cs typeface="+mj-cs"/>
              </a:rPr>
              <a:t>Les financement mobilisés </a:t>
            </a:r>
            <a:r>
              <a:rPr lang="fr-FR" sz="3200" b="1" dirty="0">
                <a:solidFill>
                  <a:prstClr val="white"/>
                </a:solidFill>
                <a:latin typeface="Exo"/>
              </a:rPr>
              <a:t>2020</a:t>
            </a:r>
            <a:endParaRPr kumimoji="0" lang="fr-FR" sz="3200" b="1" i="0" u="none" strike="noStrike" kern="1200" cap="none" spc="0" normalizeH="0" baseline="0" noProof="0" dirty="0">
              <a:ln>
                <a:noFill/>
              </a:ln>
              <a:solidFill>
                <a:prstClr val="white"/>
              </a:solidFill>
              <a:effectLst/>
              <a:uLnTx/>
              <a:uFillTx/>
              <a:latin typeface="Exo"/>
              <a:ea typeface="+mj-ea"/>
              <a:cs typeface="+mj-cs"/>
            </a:endParaRPr>
          </a:p>
        </p:txBody>
      </p:sp>
      <p:graphicFrame>
        <p:nvGraphicFramePr>
          <p:cNvPr id="7" name="Tableau 6">
            <a:extLst>
              <a:ext uri="{FF2B5EF4-FFF2-40B4-BE49-F238E27FC236}">
                <a16:creationId xmlns:a16="http://schemas.microsoft.com/office/drawing/2014/main" id="{EC5A9E12-79AA-48BA-A2EF-6A90944B9E79}"/>
              </a:ext>
            </a:extLst>
          </p:cNvPr>
          <p:cNvGraphicFramePr>
            <a:graphicFrameLocks noGrp="1"/>
          </p:cNvGraphicFramePr>
          <p:nvPr>
            <p:extLst>
              <p:ext uri="{D42A27DB-BD31-4B8C-83A1-F6EECF244321}">
                <p14:modId xmlns:p14="http://schemas.microsoft.com/office/powerpoint/2010/main" val="874799864"/>
              </p:ext>
            </p:extLst>
          </p:nvPr>
        </p:nvGraphicFramePr>
        <p:xfrm>
          <a:off x="236882" y="1383586"/>
          <a:ext cx="11718235" cy="3593869"/>
        </p:xfrm>
        <a:graphic>
          <a:graphicData uri="http://schemas.openxmlformats.org/drawingml/2006/table">
            <a:tbl>
              <a:tblPr firstRow="1" bandRow="1">
                <a:tableStyleId>{5C22544A-7EE6-4342-B048-85BDC9FD1C3A}</a:tableStyleId>
              </a:tblPr>
              <a:tblGrid>
                <a:gridCol w="3158720">
                  <a:extLst>
                    <a:ext uri="{9D8B030D-6E8A-4147-A177-3AD203B41FA5}">
                      <a16:colId xmlns:a16="http://schemas.microsoft.com/office/drawing/2014/main" val="1975141870"/>
                    </a:ext>
                  </a:extLst>
                </a:gridCol>
                <a:gridCol w="1895232">
                  <a:extLst>
                    <a:ext uri="{9D8B030D-6E8A-4147-A177-3AD203B41FA5}">
                      <a16:colId xmlns:a16="http://schemas.microsoft.com/office/drawing/2014/main" val="2554495305"/>
                    </a:ext>
                  </a:extLst>
                </a:gridCol>
                <a:gridCol w="1812123">
                  <a:extLst>
                    <a:ext uri="{9D8B030D-6E8A-4147-A177-3AD203B41FA5}">
                      <a16:colId xmlns:a16="http://schemas.microsoft.com/office/drawing/2014/main" val="3275830033"/>
                    </a:ext>
                  </a:extLst>
                </a:gridCol>
                <a:gridCol w="2097386">
                  <a:extLst>
                    <a:ext uri="{9D8B030D-6E8A-4147-A177-3AD203B41FA5}">
                      <a16:colId xmlns:a16="http://schemas.microsoft.com/office/drawing/2014/main" val="1262821873"/>
                    </a:ext>
                  </a:extLst>
                </a:gridCol>
                <a:gridCol w="1358081">
                  <a:extLst>
                    <a:ext uri="{9D8B030D-6E8A-4147-A177-3AD203B41FA5}">
                      <a16:colId xmlns:a16="http://schemas.microsoft.com/office/drawing/2014/main" val="2865038698"/>
                    </a:ext>
                  </a:extLst>
                </a:gridCol>
                <a:gridCol w="1396693">
                  <a:extLst>
                    <a:ext uri="{9D8B030D-6E8A-4147-A177-3AD203B41FA5}">
                      <a16:colId xmlns:a16="http://schemas.microsoft.com/office/drawing/2014/main" val="3610350646"/>
                    </a:ext>
                  </a:extLst>
                </a:gridCol>
              </a:tblGrid>
              <a:tr h="370840">
                <a:tc>
                  <a:txBody>
                    <a:bodyPr/>
                    <a:lstStyle/>
                    <a:p>
                      <a:pPr algn="ctr"/>
                      <a:r>
                        <a:rPr lang="fr-FR" sz="2000" dirty="0"/>
                        <a:t>Structures</a:t>
                      </a:r>
                    </a:p>
                  </a:txBody>
                  <a:tcPr anchor="ctr"/>
                </a:tc>
                <a:tc>
                  <a:txBody>
                    <a:bodyPr/>
                    <a:lstStyle/>
                    <a:p>
                      <a:pPr algn="ctr"/>
                      <a:r>
                        <a:rPr lang="fr-FR" sz="2000" dirty="0"/>
                        <a:t>Actions</a:t>
                      </a:r>
                    </a:p>
                  </a:txBody>
                  <a:tcPr anchor="ctr"/>
                </a:tc>
                <a:tc>
                  <a:txBody>
                    <a:bodyPr/>
                    <a:lstStyle/>
                    <a:p>
                      <a:pPr algn="ctr"/>
                      <a:r>
                        <a:rPr lang="fr-FR" sz="2000" dirty="0"/>
                        <a:t>Budget total </a:t>
                      </a:r>
                    </a:p>
                  </a:txBody>
                  <a:tcPr anchor="ctr"/>
                </a:tc>
                <a:tc>
                  <a:txBody>
                    <a:bodyPr/>
                    <a:lstStyle/>
                    <a:p>
                      <a:pPr algn="ctr"/>
                      <a:r>
                        <a:rPr lang="fr-FR" sz="2000" dirty="0"/>
                        <a:t>Financement</a:t>
                      </a:r>
                    </a:p>
                    <a:p>
                      <a:pPr algn="ctr"/>
                      <a:r>
                        <a:rPr lang="fr-FR" sz="2000" dirty="0"/>
                        <a:t>CD 37</a:t>
                      </a:r>
                    </a:p>
                  </a:txBody>
                  <a:tcPr anchor="ctr"/>
                </a:tc>
                <a:tc>
                  <a:txBody>
                    <a:bodyPr/>
                    <a:lstStyle/>
                    <a:p>
                      <a:pPr algn="ctr"/>
                      <a:r>
                        <a:rPr lang="fr-FR" sz="2000" dirty="0"/>
                        <a:t> FSE</a:t>
                      </a:r>
                    </a:p>
                  </a:txBody>
                  <a:tcPr anchor="ctr"/>
                </a:tc>
                <a:tc>
                  <a:txBody>
                    <a:bodyPr/>
                    <a:lstStyle/>
                    <a:p>
                      <a:pPr algn="ctr"/>
                      <a:r>
                        <a:rPr lang="fr-FR" sz="2000" dirty="0"/>
                        <a:t>Prestations de services</a:t>
                      </a:r>
                    </a:p>
                  </a:txBody>
                  <a:tcPr anchor="ctr"/>
                </a:tc>
                <a:extLst>
                  <a:ext uri="{0D108BD9-81ED-4DB2-BD59-A6C34878D82A}">
                    <a16:rowId xmlns:a16="http://schemas.microsoft.com/office/drawing/2014/main" val="1347464937"/>
                  </a:ext>
                </a:extLst>
              </a:tr>
              <a:tr h="370840">
                <a:tc rowSpan="3">
                  <a:txBody>
                    <a:bodyPr/>
                    <a:lstStyle/>
                    <a:p>
                      <a:pPr algn="ctr"/>
                      <a:endParaRPr lang="fr-FR" sz="1800" dirty="0"/>
                    </a:p>
                  </a:txBody>
                  <a:tcPr anchor="ctr"/>
                </a:tc>
                <a:tc>
                  <a:txBody>
                    <a:bodyPr/>
                    <a:lstStyle/>
                    <a:p>
                      <a:pPr algn="ctr"/>
                      <a:r>
                        <a:rPr lang="fr-FR" sz="1800" b="1" dirty="0"/>
                        <a:t>Auto école solidaire</a:t>
                      </a:r>
                    </a:p>
                  </a:txBody>
                  <a:tcPr anchor="ctr"/>
                </a:tc>
                <a:tc>
                  <a:txBody>
                    <a:bodyPr/>
                    <a:lstStyle/>
                    <a:p>
                      <a:pPr algn="ctr"/>
                      <a:r>
                        <a:rPr lang="fr-FR" sz="1800" dirty="0"/>
                        <a:t>190 000 €</a:t>
                      </a:r>
                    </a:p>
                  </a:txBody>
                  <a:tcPr anchor="ctr"/>
                </a:tc>
                <a:tc>
                  <a:txBody>
                    <a:bodyPr/>
                    <a:lstStyle/>
                    <a:p>
                      <a:pPr algn="ctr"/>
                      <a:r>
                        <a:rPr lang="fr-FR" sz="1800" dirty="0"/>
                        <a:t>49 000 €</a:t>
                      </a:r>
                    </a:p>
                  </a:txBody>
                  <a:tcPr anchor="ctr"/>
                </a:tc>
                <a:tc>
                  <a:txBody>
                    <a:bodyPr/>
                    <a:lstStyle/>
                    <a:p>
                      <a:pPr algn="ctr"/>
                      <a:r>
                        <a:rPr lang="fr-FR" sz="1800" dirty="0"/>
                        <a:t>20 000 €</a:t>
                      </a:r>
                    </a:p>
                  </a:txBody>
                  <a:tcPr anchor="ctr"/>
                </a:tc>
                <a:tc>
                  <a:txBody>
                    <a:bodyPr/>
                    <a:lstStyle/>
                    <a:p>
                      <a:pPr algn="ctr"/>
                      <a:r>
                        <a:rPr lang="fr-FR" sz="1800" dirty="0"/>
                        <a:t>59 000 €</a:t>
                      </a:r>
                    </a:p>
                  </a:txBody>
                  <a:tcPr anchor="ctr"/>
                </a:tc>
                <a:extLst>
                  <a:ext uri="{0D108BD9-81ED-4DB2-BD59-A6C34878D82A}">
                    <a16:rowId xmlns:a16="http://schemas.microsoft.com/office/drawing/2014/main" val="571109451"/>
                  </a:ext>
                </a:extLst>
              </a:tr>
              <a:tr h="370840">
                <a:tc vMerge="1">
                  <a:txBody>
                    <a:bodyPr/>
                    <a:lstStyle/>
                    <a:p>
                      <a:endParaRPr lang="fr-FR" dirty="0"/>
                    </a:p>
                  </a:txBody>
                  <a:tcPr/>
                </a:tc>
                <a:tc>
                  <a:txBody>
                    <a:bodyPr/>
                    <a:lstStyle/>
                    <a:p>
                      <a:pPr algn="ctr"/>
                      <a:r>
                        <a:rPr lang="fr-FR" sz="1800" b="1" dirty="0"/>
                        <a:t>Mise en mobilité</a:t>
                      </a:r>
                    </a:p>
                  </a:txBody>
                  <a:tcPr anchor="ctr"/>
                </a:tc>
                <a:tc>
                  <a:txBody>
                    <a:bodyPr/>
                    <a:lstStyle/>
                    <a:p>
                      <a:pPr algn="ctr"/>
                      <a:r>
                        <a:rPr lang="fr-FR" sz="1800" dirty="0"/>
                        <a:t>310 000 €</a:t>
                      </a:r>
                    </a:p>
                  </a:txBody>
                  <a:tcPr anchor="ctr"/>
                </a:tc>
                <a:tc>
                  <a:txBody>
                    <a:bodyPr/>
                    <a:lstStyle/>
                    <a:p>
                      <a:pPr algn="ctr"/>
                      <a:r>
                        <a:rPr lang="fr-FR" sz="1800" dirty="0"/>
                        <a:t>80 000 €</a:t>
                      </a:r>
                    </a:p>
                  </a:txBody>
                  <a:tcPr anchor="ctr"/>
                </a:tc>
                <a:tc>
                  <a:txBody>
                    <a:bodyPr/>
                    <a:lstStyle/>
                    <a:p>
                      <a:pPr algn="ctr"/>
                      <a:r>
                        <a:rPr lang="fr-FR" sz="1800" dirty="0"/>
                        <a:t>/</a:t>
                      </a:r>
                    </a:p>
                  </a:txBody>
                  <a:tcPr anchor="ctr"/>
                </a:tc>
                <a:tc>
                  <a:txBody>
                    <a:bodyPr/>
                    <a:lstStyle/>
                    <a:p>
                      <a:pPr algn="ctr"/>
                      <a:r>
                        <a:rPr lang="fr-FR" sz="1800" dirty="0"/>
                        <a:t>122 000 €</a:t>
                      </a:r>
                    </a:p>
                  </a:txBody>
                  <a:tcPr anchor="ctr"/>
                </a:tc>
                <a:extLst>
                  <a:ext uri="{0D108BD9-81ED-4DB2-BD59-A6C34878D82A}">
                    <a16:rowId xmlns:a16="http://schemas.microsoft.com/office/drawing/2014/main" val="3271435265"/>
                  </a:ext>
                </a:extLst>
              </a:tr>
              <a:tr h="370840">
                <a:tc vMerge="1">
                  <a:txBody>
                    <a:bodyPr/>
                    <a:lstStyle/>
                    <a:p>
                      <a:endParaRPr lang="fr-FR" dirty="0"/>
                    </a:p>
                  </a:txBody>
                  <a:tcPr/>
                </a:tc>
                <a:tc>
                  <a:txBody>
                    <a:bodyPr/>
                    <a:lstStyle/>
                    <a:p>
                      <a:pPr algn="ctr"/>
                      <a:r>
                        <a:rPr lang="fr-FR" sz="1800" b="1" dirty="0"/>
                        <a:t>Point relais mobilité</a:t>
                      </a:r>
                    </a:p>
                  </a:txBody>
                  <a:tcPr anchor="ctr"/>
                </a:tc>
                <a:tc>
                  <a:txBody>
                    <a:bodyPr/>
                    <a:lstStyle/>
                    <a:p>
                      <a:pPr algn="ctr"/>
                      <a:r>
                        <a:rPr lang="fr-FR" sz="1800" dirty="0"/>
                        <a:t>112 000 €</a:t>
                      </a:r>
                    </a:p>
                  </a:txBody>
                  <a:tcPr anchor="ctr"/>
                </a:tc>
                <a:tc>
                  <a:txBody>
                    <a:bodyPr/>
                    <a:lstStyle/>
                    <a:p>
                      <a:pPr algn="ctr"/>
                      <a:r>
                        <a:rPr lang="fr-FR" sz="1800" dirty="0"/>
                        <a:t>75 000 € </a:t>
                      </a:r>
                    </a:p>
                    <a:p>
                      <a:pPr algn="ctr"/>
                      <a:r>
                        <a:rPr lang="fr-FR" sz="1800" dirty="0"/>
                        <a:t>(stratégie pauvreté)</a:t>
                      </a:r>
                    </a:p>
                  </a:txBody>
                  <a:tcPr anchor="ctr"/>
                </a:tc>
                <a:tc>
                  <a:txBody>
                    <a:bodyPr/>
                    <a:lstStyle/>
                    <a:p>
                      <a:pPr algn="ctr"/>
                      <a:r>
                        <a:rPr lang="fr-FR" sz="1800" dirty="0"/>
                        <a:t>/</a:t>
                      </a:r>
                    </a:p>
                  </a:txBody>
                  <a:tcPr anchor="ctr"/>
                </a:tc>
                <a:tc>
                  <a:txBody>
                    <a:bodyPr/>
                    <a:lstStyle/>
                    <a:p>
                      <a:pPr algn="ctr"/>
                      <a:r>
                        <a:rPr lang="fr-FR" sz="1800" dirty="0"/>
                        <a:t>27 000 €</a:t>
                      </a:r>
                    </a:p>
                  </a:txBody>
                  <a:tcPr anchor="ctr"/>
                </a:tc>
                <a:extLst>
                  <a:ext uri="{0D108BD9-81ED-4DB2-BD59-A6C34878D82A}">
                    <a16:rowId xmlns:a16="http://schemas.microsoft.com/office/drawing/2014/main" val="3862811606"/>
                  </a:ext>
                </a:extLst>
              </a:tr>
              <a:tr h="845589">
                <a:tc>
                  <a:txBody>
                    <a:bodyPr/>
                    <a:lstStyle/>
                    <a:p>
                      <a:pPr algn="ctr"/>
                      <a:endParaRPr lang="fr-FR" sz="1800" dirty="0"/>
                    </a:p>
                  </a:txBody>
                  <a:tcPr anchor="ctr"/>
                </a:tc>
                <a:tc>
                  <a:txBody>
                    <a:bodyPr/>
                    <a:lstStyle/>
                    <a:p>
                      <a:pPr algn="ctr"/>
                      <a:r>
                        <a:rPr lang="fr-FR" sz="1800" b="1" dirty="0"/>
                        <a:t>Plateforme mobilité</a:t>
                      </a:r>
                    </a:p>
                  </a:txBody>
                  <a:tcPr anchor="ctr"/>
                </a:tc>
                <a:tc>
                  <a:txBody>
                    <a:bodyPr/>
                    <a:lstStyle/>
                    <a:p>
                      <a:pPr algn="ctr"/>
                      <a:r>
                        <a:rPr lang="fr-FR" sz="1800" dirty="0"/>
                        <a:t>354 000 €</a:t>
                      </a:r>
                    </a:p>
                  </a:txBody>
                  <a:tcPr anchor="ctr"/>
                </a:tc>
                <a:tc>
                  <a:txBody>
                    <a:bodyPr/>
                    <a:lstStyle/>
                    <a:p>
                      <a:pPr algn="ctr"/>
                      <a:r>
                        <a:rPr lang="fr-FR" sz="1800" dirty="0"/>
                        <a:t>65 000 €</a:t>
                      </a:r>
                    </a:p>
                  </a:txBody>
                  <a:tcPr anchor="ctr"/>
                </a:tc>
                <a:tc>
                  <a:txBody>
                    <a:bodyPr/>
                    <a:lstStyle/>
                    <a:p>
                      <a:pPr algn="ctr"/>
                      <a:r>
                        <a:rPr lang="fr-FR" sz="1800" dirty="0"/>
                        <a:t> 157 000 €</a:t>
                      </a:r>
                    </a:p>
                  </a:txBody>
                  <a:tcPr anchor="ctr"/>
                </a:tc>
                <a:tc>
                  <a:txBody>
                    <a:bodyPr/>
                    <a:lstStyle/>
                    <a:p>
                      <a:pPr algn="ctr"/>
                      <a:r>
                        <a:rPr lang="fr-FR" sz="1800" dirty="0"/>
                        <a:t>1 000 €</a:t>
                      </a:r>
                    </a:p>
                  </a:txBody>
                  <a:tcPr anchor="ctr"/>
                </a:tc>
                <a:extLst>
                  <a:ext uri="{0D108BD9-81ED-4DB2-BD59-A6C34878D82A}">
                    <a16:rowId xmlns:a16="http://schemas.microsoft.com/office/drawing/2014/main" val="2870897151"/>
                  </a:ext>
                </a:extLst>
              </a:tr>
              <a:tr h="370840">
                <a:tc gridSpan="2">
                  <a:txBody>
                    <a:bodyPr/>
                    <a:lstStyle/>
                    <a:p>
                      <a:pPr algn="ctr"/>
                      <a:r>
                        <a:rPr lang="fr-FR" sz="2000" b="1" dirty="0"/>
                        <a:t>Total </a:t>
                      </a:r>
                    </a:p>
                  </a:txBody>
                  <a:tcPr/>
                </a:tc>
                <a:tc hMerge="1">
                  <a:txBody>
                    <a:bodyPr/>
                    <a:lstStyle/>
                    <a:p>
                      <a:endParaRPr lang="fr-FR" dirty="0"/>
                    </a:p>
                  </a:txBody>
                  <a:tcPr/>
                </a:tc>
                <a:tc>
                  <a:txBody>
                    <a:bodyPr/>
                    <a:lstStyle/>
                    <a:p>
                      <a:pPr algn="ctr"/>
                      <a:r>
                        <a:rPr lang="fr-FR" sz="2000" b="1" dirty="0"/>
                        <a:t>9 66 000 €</a:t>
                      </a:r>
                    </a:p>
                  </a:txBody>
                  <a:tcPr/>
                </a:tc>
                <a:tc>
                  <a:txBody>
                    <a:bodyPr/>
                    <a:lstStyle/>
                    <a:p>
                      <a:pPr algn="ctr"/>
                      <a:r>
                        <a:rPr lang="fr-FR" sz="2000" b="1" dirty="0"/>
                        <a:t> 269 000 €</a:t>
                      </a:r>
                    </a:p>
                  </a:txBody>
                  <a:tcPr/>
                </a:tc>
                <a:tc>
                  <a:txBody>
                    <a:bodyPr/>
                    <a:lstStyle/>
                    <a:p>
                      <a:pPr algn="ctr"/>
                      <a:r>
                        <a:rPr lang="fr-FR" sz="2000" b="1" dirty="0"/>
                        <a:t>177 000 €</a:t>
                      </a:r>
                    </a:p>
                  </a:txBody>
                  <a:tcPr/>
                </a:tc>
                <a:tc>
                  <a:txBody>
                    <a:bodyPr/>
                    <a:lstStyle/>
                    <a:p>
                      <a:pPr algn="ctr"/>
                      <a:r>
                        <a:rPr lang="fr-FR" sz="2000" b="1" dirty="0"/>
                        <a:t>208 000 €</a:t>
                      </a:r>
                    </a:p>
                  </a:txBody>
                  <a:tcPr/>
                </a:tc>
                <a:extLst>
                  <a:ext uri="{0D108BD9-81ED-4DB2-BD59-A6C34878D82A}">
                    <a16:rowId xmlns:a16="http://schemas.microsoft.com/office/drawing/2014/main" val="1540633659"/>
                  </a:ext>
                </a:extLst>
              </a:tr>
            </a:tbl>
          </a:graphicData>
        </a:graphic>
      </p:graphicFrame>
      <p:pic>
        <p:nvPicPr>
          <p:cNvPr id="8" name="Image 7">
            <a:extLst>
              <a:ext uri="{FF2B5EF4-FFF2-40B4-BE49-F238E27FC236}">
                <a16:creationId xmlns:a16="http://schemas.microsoft.com/office/drawing/2014/main" id="{9825D54D-1596-4FE4-B750-791861C96BB5}"/>
              </a:ext>
            </a:extLst>
          </p:cNvPr>
          <p:cNvPicPr>
            <a:picLocks noChangeAspect="1"/>
          </p:cNvPicPr>
          <p:nvPr/>
        </p:nvPicPr>
        <p:blipFill>
          <a:blip r:embed="rId2"/>
          <a:stretch>
            <a:fillRect/>
          </a:stretch>
        </p:blipFill>
        <p:spPr>
          <a:xfrm>
            <a:off x="236882" y="2420745"/>
            <a:ext cx="3145734" cy="1006296"/>
          </a:xfrm>
          <a:prstGeom prst="rect">
            <a:avLst/>
          </a:prstGeom>
        </p:spPr>
      </p:pic>
      <p:pic>
        <p:nvPicPr>
          <p:cNvPr id="9" name="Image 8">
            <a:extLst>
              <a:ext uri="{FF2B5EF4-FFF2-40B4-BE49-F238E27FC236}">
                <a16:creationId xmlns:a16="http://schemas.microsoft.com/office/drawing/2014/main" id="{D1CDCE92-912B-43E6-9457-65BADD3F4138}"/>
              </a:ext>
            </a:extLst>
          </p:cNvPr>
          <p:cNvPicPr>
            <a:picLocks noChangeAspect="1"/>
          </p:cNvPicPr>
          <p:nvPr/>
        </p:nvPicPr>
        <p:blipFill>
          <a:blip r:embed="rId3"/>
          <a:stretch>
            <a:fillRect/>
          </a:stretch>
        </p:blipFill>
        <p:spPr>
          <a:xfrm>
            <a:off x="1228751" y="3780375"/>
            <a:ext cx="1161996" cy="831274"/>
          </a:xfrm>
          <a:prstGeom prst="rect">
            <a:avLst/>
          </a:prstGeom>
        </p:spPr>
      </p:pic>
      <p:sp>
        <p:nvSpPr>
          <p:cNvPr id="3" name="ZoneTexte 2">
            <a:extLst>
              <a:ext uri="{FF2B5EF4-FFF2-40B4-BE49-F238E27FC236}">
                <a16:creationId xmlns:a16="http://schemas.microsoft.com/office/drawing/2014/main" id="{669C71E8-B0B3-4391-901F-F0E711BC7DD6}"/>
              </a:ext>
            </a:extLst>
          </p:cNvPr>
          <p:cNvSpPr txBox="1"/>
          <p:nvPr/>
        </p:nvSpPr>
        <p:spPr>
          <a:xfrm>
            <a:off x="4609949" y="831272"/>
            <a:ext cx="3131127" cy="461665"/>
          </a:xfrm>
          <a:prstGeom prst="rect">
            <a:avLst/>
          </a:prstGeom>
          <a:noFill/>
        </p:spPr>
        <p:txBody>
          <a:bodyPr wrap="square" rtlCol="0">
            <a:spAutoFit/>
          </a:bodyPr>
          <a:lstStyle/>
          <a:p>
            <a:pPr algn="ctr"/>
            <a:r>
              <a:rPr lang="fr-FR" sz="2400" b="1" dirty="0">
                <a:solidFill>
                  <a:srgbClr val="C00000"/>
                </a:solidFill>
              </a:rPr>
              <a:t>(hors Solidarauto)</a:t>
            </a:r>
            <a:endParaRPr lang="fr-FR" sz="2000" b="1" dirty="0">
              <a:solidFill>
                <a:srgbClr val="C00000"/>
              </a:solidFill>
            </a:endParaRPr>
          </a:p>
        </p:txBody>
      </p:sp>
      <p:sp>
        <p:nvSpPr>
          <p:cNvPr id="2" name="ZoneTexte 1">
            <a:extLst>
              <a:ext uri="{FF2B5EF4-FFF2-40B4-BE49-F238E27FC236}">
                <a16:creationId xmlns:a16="http://schemas.microsoft.com/office/drawing/2014/main" id="{A1D7FEA5-CA0B-4C88-A193-D8F678BA2A5A}"/>
              </a:ext>
            </a:extLst>
          </p:cNvPr>
          <p:cNvSpPr txBox="1"/>
          <p:nvPr/>
        </p:nvSpPr>
        <p:spPr>
          <a:xfrm>
            <a:off x="236882" y="5106330"/>
            <a:ext cx="11086900" cy="646331"/>
          </a:xfrm>
          <a:prstGeom prst="rect">
            <a:avLst/>
          </a:prstGeom>
          <a:noFill/>
        </p:spPr>
        <p:txBody>
          <a:bodyPr wrap="square" rtlCol="0">
            <a:spAutoFit/>
          </a:bodyPr>
          <a:lstStyle/>
          <a:p>
            <a:r>
              <a:rPr lang="fr-FR" b="1" dirty="0"/>
              <a:t>Autres partenaires financiers </a:t>
            </a:r>
            <a:r>
              <a:rPr lang="fr-FR" dirty="0"/>
              <a:t>: Région Centre Val de Loire, Tours Métropole Val de Loire, Etat, Pôle emploi, Certificats d’économie d’énergie (CEE), </a:t>
            </a:r>
            <a:r>
              <a:rPr lang="fr-FR" dirty="0" err="1"/>
              <a:t>Ademe</a:t>
            </a:r>
            <a:r>
              <a:rPr lang="fr-FR" dirty="0"/>
              <a:t>, fondations… </a:t>
            </a:r>
          </a:p>
        </p:txBody>
      </p:sp>
    </p:spTree>
    <p:extLst>
      <p:ext uri="{BB962C8B-B14F-4D97-AF65-F5344CB8AC3E}">
        <p14:creationId xmlns:p14="http://schemas.microsoft.com/office/powerpoint/2010/main" val="3355297284"/>
      </p:ext>
    </p:extLst>
  </p:cSld>
  <p:clrMapOvr>
    <a:masterClrMapping/>
  </p:clrMapOvr>
</p:sld>
</file>

<file path=ppt/theme/theme1.xml><?xml version="1.0" encoding="utf-8"?>
<a:theme xmlns:a="http://schemas.openxmlformats.org/drawingml/2006/main" name="Powerpoint_Charte_20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nalisé 1">
      <a:majorFont>
        <a:latin typeface="Exo"/>
        <a:ea typeface=""/>
        <a:cs typeface=""/>
      </a:majorFont>
      <a:minorFont>
        <a:latin typeface="Ex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Charte_2018" id="{25F6768B-F4CB-43F9-A2BA-34BF1F74EA6D}" vid="{8DE6C2CB-0666-4AA1-8B0B-E42CEBA3F0B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8333</TotalTime>
  <Words>1091</Words>
  <Application>Microsoft Office PowerPoint</Application>
  <PresentationFormat>Grand écran</PresentationFormat>
  <Paragraphs>143</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Exo</vt:lpstr>
      <vt:lpstr>Times New Roman</vt:lpstr>
      <vt:lpstr>Wingdings</vt:lpstr>
      <vt:lpstr>Powerpoint_Charte_2018</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CG37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BOURDAIS Martial</dc:creator>
  <cp:lastModifiedBy>BOURDAIS Martial</cp:lastModifiedBy>
  <cp:revision>226</cp:revision>
  <cp:lastPrinted>2020-06-15T16:57:27Z</cp:lastPrinted>
  <dcterms:created xsi:type="dcterms:W3CDTF">2019-09-24T08:21:10Z</dcterms:created>
  <dcterms:modified xsi:type="dcterms:W3CDTF">2021-06-28T17:10:50Z</dcterms:modified>
</cp:coreProperties>
</file>