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995" r:id="rId3"/>
    <p:sldId id="1022" r:id="rId4"/>
    <p:sldId id="1023" r:id="rId5"/>
    <p:sldId id="1024" r:id="rId6"/>
    <p:sldId id="1025" r:id="rId7"/>
    <p:sldId id="1028" r:id="rId8"/>
    <p:sldId id="1026" r:id="rId9"/>
    <p:sldId id="1027" r:id="rId10"/>
    <p:sldId id="1032" r:id="rId11"/>
    <p:sldId id="1033" r:id="rId12"/>
    <p:sldId id="1030" r:id="rId13"/>
    <p:sldId id="1031" r:id="rId14"/>
  </p:sldIdLst>
  <p:sldSz cx="9144000" cy="6858000" type="screen4x3"/>
  <p:notesSz cx="6858000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0278232" initials="J" lastIdx="1" clrIdx="0"/>
  <p:cmAuthor id="1" name="Marty LEGROS" initials="M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25A"/>
    <a:srgbClr val="364B99"/>
    <a:srgbClr val="00B4A5"/>
    <a:srgbClr val="5A5A5A"/>
    <a:srgbClr val="F5965A"/>
    <a:srgbClr val="EDF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5441" autoAdjust="0"/>
  </p:normalViewPr>
  <p:slideViewPr>
    <p:cSldViewPr snapToGrid="0">
      <p:cViewPr varScale="1">
        <p:scale>
          <a:sx n="87" d="100"/>
          <a:sy n="87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3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63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 smtClean="0"/>
            </a:lvl1pPr>
          </a:lstStyle>
          <a:p>
            <a:pPr>
              <a:defRPr/>
            </a:pPr>
            <a:fld id="{87AAAC8C-46D8-4F9D-BF85-4E5D8E034202}" type="datetimeFigureOut">
              <a:rPr lang="fr-FR"/>
              <a:pPr>
                <a:defRPr/>
              </a:pPr>
              <a:t>28/06/2021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DCF7BB7-F86C-44A3-B611-872CF620A8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409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05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DE6C25-E2DF-481C-916C-3451662FAF78}" type="datetimeFigureOut">
              <a:rPr lang="fr-FR"/>
              <a:pPr>
                <a:defRPr/>
              </a:pPr>
              <a:t>28/06/2021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71800" cy="498054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4" y="9428587"/>
            <a:ext cx="2971800" cy="498054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DC7E2D-A39D-4AE0-B055-D5B7609043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356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4D415-EE18-4B32-BF6F-014669846B4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73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1466A-AE29-4E90-B504-C222A84DEC7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4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1466A-AE29-4E90-B504-C222A84DEC7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30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7"/>
          <p:cNvPicPr>
            <a:picLocks noChangeAspect="1"/>
          </p:cNvPicPr>
          <p:nvPr userDrawn="1"/>
        </p:nvPicPr>
        <p:blipFill>
          <a:blip r:embed="rId2" cstate="print"/>
          <a:srcRect l="22240" t="14130" r="23134" b="38309"/>
          <a:stretch>
            <a:fillRect/>
          </a:stretch>
        </p:blipFill>
        <p:spPr bwMode="auto">
          <a:xfrm>
            <a:off x="2047875" y="682625"/>
            <a:ext cx="45307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 descr="logo_laboratoire_rv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4829175"/>
            <a:ext cx="32829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28628" y="4388253"/>
            <a:ext cx="7462838" cy="708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2788" y="6207125"/>
            <a:ext cx="2486025" cy="365125"/>
          </a:xfrm>
        </p:spPr>
        <p:txBody>
          <a:bodyPr/>
          <a:lstStyle>
            <a:lvl1pPr>
              <a:defRPr sz="1300" i="1" smtClean="0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6ACE9122-65C0-4EC2-9CF4-CB99B7204D42}" type="datetime1">
              <a:rPr lang="fr-FR" smtClean="0"/>
              <a:pPr>
                <a:defRPr/>
              </a:pPr>
              <a:t>28/06/2021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3638"/>
            <a:ext cx="758825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152" y="976630"/>
            <a:ext cx="7423926" cy="707709"/>
          </a:xfrm>
        </p:spPr>
        <p:txBody>
          <a:bodyPr/>
          <a:lstStyle>
            <a:lvl1pPr marL="0" indent="708025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414" y="2526507"/>
            <a:ext cx="2372676" cy="3239930"/>
          </a:xfrm>
        </p:spPr>
        <p:txBody>
          <a:bodyPr/>
          <a:lstStyle>
            <a:lvl1pPr marL="119063" indent="93663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833441" y="1032462"/>
            <a:ext cx="561974" cy="304699"/>
          </a:xfr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2967832" y="2597994"/>
            <a:ext cx="5695950" cy="152349"/>
          </a:xfrm>
        </p:spPr>
        <p:txBody>
          <a:bodyPr lIns="0" tIns="0" rIns="0" bIns="0" anchor="b">
            <a:spAutoFit/>
          </a:bodyPr>
          <a:lstStyle>
            <a:lvl1pPr>
              <a:defRPr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/>
          </p:nvPr>
        </p:nvSpPr>
        <p:spPr>
          <a:xfrm>
            <a:off x="6990557" y="3614740"/>
            <a:ext cx="1343818" cy="218393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None/>
              <a:defRPr sz="700" b="0" i="1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DA0089-A12B-4754-98BB-0E2FCF7F6EA2}" type="datetime1">
              <a:rPr lang="fr-FR" smtClean="0"/>
              <a:pPr>
                <a:defRPr/>
              </a:pPr>
              <a:t>28/06/2021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55" y="5976805"/>
            <a:ext cx="2166318" cy="726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3638"/>
            <a:ext cx="7588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152" y="976630"/>
            <a:ext cx="7423926" cy="707709"/>
          </a:xfrm>
        </p:spPr>
        <p:txBody>
          <a:bodyPr/>
          <a:lstStyle>
            <a:lvl1pPr marL="0" indent="708025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414" y="2526507"/>
            <a:ext cx="2372676" cy="3239930"/>
          </a:xfrm>
        </p:spPr>
        <p:txBody>
          <a:bodyPr/>
          <a:lstStyle>
            <a:lvl1pPr marL="119063" indent="93663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833441" y="1032462"/>
            <a:ext cx="561974" cy="304699"/>
          </a:xfr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2967832" y="2597994"/>
            <a:ext cx="5695950" cy="152349"/>
          </a:xfrm>
        </p:spPr>
        <p:txBody>
          <a:bodyPr lIns="0" tIns="0" rIns="0" bIns="0" anchor="b">
            <a:spAutoFit/>
          </a:bodyPr>
          <a:lstStyle>
            <a:lvl1pPr>
              <a:defRPr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5"/>
          </p:nvPr>
        </p:nvSpPr>
        <p:spPr>
          <a:xfrm>
            <a:off x="6990557" y="3614740"/>
            <a:ext cx="1343818" cy="218393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None/>
              <a:defRPr sz="700" b="0" i="1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C4DB34-F6FA-4968-A2CF-10CD105C8CC0}" type="datetime1">
              <a:rPr lang="fr-FR" smtClean="0"/>
              <a:pPr>
                <a:defRPr/>
              </a:pPr>
              <a:t>28/06/2021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55" y="5976805"/>
            <a:ext cx="2166318" cy="726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logo_laboratoire_rvb.jpg"/>
          <p:cNvPicPr>
            <a:picLocks noChangeAspect="1"/>
          </p:cNvPicPr>
          <p:nvPr userDrawn="1"/>
        </p:nvPicPr>
        <p:blipFill>
          <a:blip r:embed="rId2" cstate="print"/>
          <a:srcRect t="11471" b="10235"/>
          <a:stretch>
            <a:fillRect/>
          </a:stretch>
        </p:blipFill>
        <p:spPr bwMode="auto">
          <a:xfrm>
            <a:off x="6985000" y="5813949"/>
            <a:ext cx="2159000" cy="104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19E479-DA95-4D48-A863-EE309F686254}" type="datetime1">
              <a:rPr lang="fr-FR" smtClean="0"/>
              <a:pPr>
                <a:defRPr/>
              </a:pPr>
              <a:t>28/06/2021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755" y="5976805"/>
            <a:ext cx="2166318" cy="726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77BE-0BFE-4A00-A574-6F15B8BC5C14}" type="datetime1">
              <a:rPr lang="fr-FR" smtClean="0"/>
              <a:pPr>
                <a:defRPr/>
              </a:pPr>
              <a:t>28/06/2021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" name="Imag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4763"/>
            <a:ext cx="76327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-e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836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763688" y="1052736"/>
            <a:ext cx="7120880" cy="28803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rgbClr val="8EB8CE"/>
                </a:solidFill>
                <a:latin typeface="Trebuchet MS" panose="020B0603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1556792"/>
            <a:ext cx="864096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F5B2F"/>
              </a:buClr>
              <a:buSzPct val="120000"/>
              <a:buFontTx/>
              <a:buBlip>
                <a:blip r:embed="rId2"/>
              </a:buBlip>
              <a:defRPr sz="1800" baseline="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557213" indent="-214313" algn="just">
              <a:buClr>
                <a:srgbClr val="4D4D4D"/>
              </a:buClr>
              <a:buSzPct val="100000"/>
              <a:buFontTx/>
              <a:buBlip>
                <a:blip r:embed="rId3"/>
              </a:buBlip>
              <a:defRPr sz="15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857250" indent="-171450">
              <a:buClr>
                <a:srgbClr val="8EB8CE"/>
              </a:buClr>
              <a:buFont typeface="Wingdings" panose="05000000000000000000" pitchFamily="2" charset="2"/>
              <a:buChar char="§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200150" indent="-17145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1543050" indent="-17145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2870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173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11" descr="logo_laboratoire_rv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5524500"/>
            <a:ext cx="2159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4875" y="1783079"/>
            <a:ext cx="7334250" cy="1787843"/>
          </a:xfrm>
        </p:spPr>
        <p:txBody>
          <a:bodyPr anchor="ctr"/>
          <a:lstStyle>
            <a:lvl1pPr marL="0" indent="0" algn="l">
              <a:defRPr sz="43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091" y="5489399"/>
            <a:ext cx="1011568" cy="11909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2574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11" descr="logo_laboratoire_rv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5524500"/>
            <a:ext cx="2159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4875" y="2906076"/>
            <a:ext cx="6463665" cy="560153"/>
          </a:xfrm>
        </p:spPr>
        <p:txBody>
          <a:bodyPr wrap="square">
            <a:spAutoFit/>
          </a:bodyPr>
          <a:lstStyle>
            <a:lvl1pPr marL="0" indent="0" algn="l">
              <a:defRPr sz="32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2FCC58-DD4A-4628-9A0C-E7E2C4391618}" type="datetime1">
              <a:rPr lang="fr-FR" smtClean="0"/>
              <a:pPr>
                <a:defRPr/>
              </a:pPr>
              <a:t>28/06/2021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755" y="5976805"/>
            <a:ext cx="2166318" cy="726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8397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1" descr="logo_laboratoire_rv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0" y="5524500"/>
            <a:ext cx="2159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8284" y="680224"/>
            <a:ext cx="6436267" cy="680225"/>
          </a:xfrm>
        </p:spPr>
        <p:txBody>
          <a:bodyPr anchor="b"/>
          <a:lstStyle>
            <a:lvl1pPr marL="0" indent="0">
              <a:defRPr sz="1700" i="1" cap="none" baseline="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125" y="1701801"/>
            <a:ext cx="6702426" cy="4222750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500" b="0" cap="all" baseline="0">
                <a:solidFill>
                  <a:schemeClr val="tx2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Char char="Æ"/>
              <a:tabLst/>
              <a:defRPr>
                <a:solidFill>
                  <a:schemeClr val="tx2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Ä"/>
              <a:tabLst/>
              <a:defRPr>
                <a:solidFill>
                  <a:schemeClr val="tx2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2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0"/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CE4CBD-8D3E-403D-8997-960024DF4CC6}" type="datetime1">
              <a:rPr lang="fr-FR" smtClean="0"/>
              <a:pPr>
                <a:defRPr/>
              </a:pPr>
              <a:t>28/06/2021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755" y="5976805"/>
            <a:ext cx="2166318" cy="726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US-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73175"/>
            <a:ext cx="774700" cy="36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333" y="969169"/>
            <a:ext cx="7741350" cy="633250"/>
          </a:xfrm>
        </p:spPr>
        <p:txBody>
          <a:bodyPr wrap="square"/>
          <a:lstStyle>
            <a:lvl1pPr marL="0" indent="0">
              <a:defRPr sz="3700" cap="all" normalizeH="0" baseline="0">
                <a:latin typeface="+mn-lt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2238376"/>
            <a:ext cx="7886700" cy="3483775"/>
          </a:xfrm>
        </p:spPr>
        <p:txBody>
          <a:bodyPr/>
          <a:lstStyle>
            <a:lvl1pPr marL="171450" indent="-171450">
              <a:spcBef>
                <a:spcPts val="2200"/>
              </a:spcBef>
              <a:buFontTx/>
              <a:buBlip>
                <a:blip r:embed="rId2"/>
              </a:buBlip>
              <a:defRPr sz="1800"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223" y="5930250"/>
            <a:ext cx="727331" cy="8563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3638"/>
            <a:ext cx="7588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152" y="976630"/>
            <a:ext cx="7423926" cy="707709"/>
          </a:xfrm>
        </p:spPr>
        <p:txBody>
          <a:bodyPr/>
          <a:lstStyle>
            <a:lvl1pPr marL="0" indent="708025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788" y="2790826"/>
            <a:ext cx="3609022" cy="297561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1"/>
          </p:nvPr>
        </p:nvSpPr>
        <p:spPr>
          <a:xfrm>
            <a:off x="4511004" y="2790826"/>
            <a:ext cx="3609022" cy="297561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585787" y="1847850"/>
            <a:ext cx="7530290" cy="286232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4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833441" y="1032462"/>
            <a:ext cx="561974" cy="304699"/>
          </a:xfr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572DFF-B3AA-47A0-8343-627738DE0B00}" type="datetime1">
              <a:rPr lang="fr-FR" smtClean="0"/>
              <a:pPr>
                <a:defRPr/>
              </a:pPr>
              <a:t>28/06/2021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55" y="5976805"/>
            <a:ext cx="2166318" cy="726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3638"/>
            <a:ext cx="758825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152" y="976630"/>
            <a:ext cx="7423926" cy="707709"/>
          </a:xfrm>
        </p:spPr>
        <p:txBody>
          <a:bodyPr/>
          <a:lstStyle>
            <a:lvl1pPr marL="0" indent="708025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788" y="2790826"/>
            <a:ext cx="3609022" cy="297561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1"/>
          </p:nvPr>
        </p:nvSpPr>
        <p:spPr>
          <a:xfrm>
            <a:off x="4511004" y="2790826"/>
            <a:ext cx="3609022" cy="297561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585787" y="1847850"/>
            <a:ext cx="7530290" cy="286232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4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833441" y="1032462"/>
            <a:ext cx="561974" cy="304699"/>
          </a:xfr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B6824E-BA75-4DA6-9327-58BF9E6ECB99}" type="datetime1">
              <a:rPr lang="fr-FR" smtClean="0"/>
              <a:pPr>
                <a:defRPr/>
              </a:pPr>
              <a:t>28/06/2021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55" y="5976805"/>
            <a:ext cx="2166318" cy="726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3638"/>
            <a:ext cx="7588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152" y="976630"/>
            <a:ext cx="7423926" cy="707709"/>
          </a:xfrm>
        </p:spPr>
        <p:txBody>
          <a:bodyPr/>
          <a:lstStyle>
            <a:lvl1pPr marL="0" indent="708025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788" y="2790826"/>
            <a:ext cx="3609022" cy="297561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1"/>
          </p:nvPr>
        </p:nvSpPr>
        <p:spPr>
          <a:xfrm>
            <a:off x="4511004" y="2790826"/>
            <a:ext cx="3609022" cy="297561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585787" y="1847850"/>
            <a:ext cx="7530290" cy="286232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4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833441" y="1032462"/>
            <a:ext cx="561974" cy="304699"/>
          </a:xfr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51A235-7D69-476E-9A84-DDB04A236A1C}" type="datetime1">
              <a:rPr lang="fr-FR" smtClean="0"/>
              <a:pPr>
                <a:defRPr/>
              </a:pPr>
              <a:t>28/06/2021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55" y="5976805"/>
            <a:ext cx="2166318" cy="726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3638"/>
            <a:ext cx="7588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152" y="976630"/>
            <a:ext cx="7423926" cy="707709"/>
          </a:xfrm>
        </p:spPr>
        <p:txBody>
          <a:bodyPr/>
          <a:lstStyle>
            <a:lvl1pPr marL="0" indent="708025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414" y="2526507"/>
            <a:ext cx="2372676" cy="3239930"/>
          </a:xfrm>
        </p:spPr>
        <p:txBody>
          <a:bodyPr/>
          <a:lstStyle>
            <a:lvl1pPr marL="119063" indent="93663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833441" y="1032462"/>
            <a:ext cx="561974" cy="304699"/>
          </a:xfr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2967832" y="2597994"/>
            <a:ext cx="5695950" cy="152349"/>
          </a:xfrm>
        </p:spPr>
        <p:txBody>
          <a:bodyPr lIns="0" tIns="0" rIns="0" bIns="0" anchor="b">
            <a:spAutoFit/>
          </a:bodyPr>
          <a:lstStyle>
            <a:lvl1pPr>
              <a:defRPr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6990557" y="3614740"/>
            <a:ext cx="1343818" cy="218393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5000"/>
              </a:lnSpc>
              <a:spcBef>
                <a:spcPts val="800"/>
              </a:spcBef>
              <a:buFont typeface="Arial" panose="020B0604020202020204" pitchFamily="34" charset="0"/>
              <a:buNone/>
              <a:defRPr sz="700" b="0" i="1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BEA337-DFBC-4D13-862A-908DE3A17AC8}" type="datetime1">
              <a:rPr lang="fr-FR" smtClean="0"/>
              <a:pPr>
                <a:defRPr/>
              </a:pPr>
              <a:t>28/06/2021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55" y="5976805"/>
            <a:ext cx="2166318" cy="726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800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27" name="Image 7" descr="logo_laboratoire_rvb.jpg"/>
          <p:cNvPicPr>
            <a:picLocks noChangeAspect="1"/>
          </p:cNvPicPr>
          <p:nvPr/>
        </p:nvPicPr>
        <p:blipFill>
          <a:blip r:embed="rId17" cstate="print"/>
          <a:srcRect t="13518" b="8188"/>
          <a:stretch>
            <a:fillRect/>
          </a:stretch>
        </p:blipFill>
        <p:spPr bwMode="auto">
          <a:xfrm>
            <a:off x="6985000" y="5813948"/>
            <a:ext cx="2159000" cy="104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2150" y="976313"/>
            <a:ext cx="7462838" cy="708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TROIS 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5788" y="2790825"/>
            <a:ext cx="7569200" cy="297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76275" y="5986463"/>
            <a:ext cx="1519238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7909-6A34-4175-BDE2-8C574423A2FA}" type="datetime1">
              <a:rPr lang="fr-FR" smtClean="0"/>
              <a:pPr>
                <a:defRPr/>
              </a:pPr>
              <a:t>28/06/2021</a:t>
            </a:fld>
            <a:endParaRPr lang="fr-FR" dirty="0"/>
          </a:p>
        </p:txBody>
      </p:sp>
      <p:pic>
        <p:nvPicPr>
          <p:cNvPr id="1031" name="Image 9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71475"/>
            <a:ext cx="8397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38" r:id="rId13"/>
    <p:sldLayoutId id="2147483851" r:id="rId14"/>
    <p:sldLayoutId id="2147483852" r:id="rId15"/>
  </p:sldLayoutIdLst>
  <p:transition spd="slow">
    <p:fade/>
  </p:transition>
  <p:hf hdr="0" ftr="0" dt="0"/>
  <p:txStyles>
    <p:titleStyle>
      <a:lvl1pPr indent="622300" algn="l" defTabSz="6858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indent="622300" algn="l" defTabSz="6858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lright Sans Medium"/>
        </a:defRPr>
      </a:lvl2pPr>
      <a:lvl3pPr indent="622300" algn="l" defTabSz="6858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lright Sans Medium"/>
        </a:defRPr>
      </a:lvl3pPr>
      <a:lvl4pPr indent="622300" algn="l" defTabSz="6858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lright Sans Medium"/>
        </a:defRPr>
      </a:lvl4pPr>
      <a:lvl5pPr indent="622300" algn="l" defTabSz="6858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lright Sans Medium"/>
        </a:defRPr>
      </a:lvl5pPr>
      <a:lvl6pPr marL="457200" indent="622300" algn="l" defTabSz="685800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lright Sans Medium"/>
        </a:defRPr>
      </a:lvl6pPr>
      <a:lvl7pPr marL="914400" indent="622300" algn="l" defTabSz="685800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lright Sans Medium"/>
        </a:defRPr>
      </a:lvl7pPr>
      <a:lvl8pPr marL="1371600" indent="622300" algn="l" defTabSz="685800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lright Sans Medium"/>
        </a:defRPr>
      </a:lvl8pPr>
      <a:lvl9pPr marL="1828800" indent="622300" algn="l" defTabSz="685800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lright Sans Medium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100" b="1" kern="1200" cap="all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Char char="Æ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Ä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9.gif"/><Relationship Id="rId12" Type="http://schemas.openxmlformats.org/officeDocument/2006/relationships/hyperlink" Target="https://www.mobiliteinclusive.com/" TargetMode="External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NULL"/><Relationship Id="rId11" Type="http://schemas.openxmlformats.org/officeDocument/2006/relationships/image" Target="../media/image20.png"/><Relationship Id="rId15" Type="http://schemas.openxmlformats.org/officeDocument/2006/relationships/hyperlink" Target="https://tousmobiles-kit.com/" TargetMode="External"/><Relationship Id="rId10" Type="http://schemas.openxmlformats.org/officeDocument/2006/relationships/image" Target="../media/image19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hyperlink" Target="https://tousmobiles-kit.com/" TargetMode="Externa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fenseurdesdroits.fr/fr/rapports/2019/01/dematerialisation-et-inegalites-dacces-aux-services-public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dip.onpe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biliteinclusive.com/wp-content/uploads/2015/11/iStock_000024341896_Full-1024x513.jpg">
            <a:extLst>
              <a:ext uri="{FF2B5EF4-FFF2-40B4-BE49-F238E27FC236}">
                <a16:creationId xmlns:a16="http://schemas.microsoft.com/office/drawing/2014/main" id="{29D16CDC-BC16-441B-A5CE-4C8FCF5BC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8" t="404" b="2024"/>
          <a:stretch/>
        </p:blipFill>
        <p:spPr bwMode="auto">
          <a:xfrm>
            <a:off x="-44066" y="-5990"/>
            <a:ext cx="9178388" cy="7061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D9B772F6-BE63-43E5-A3F0-9D7C3F297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228" y="0"/>
            <a:ext cx="2961618" cy="14919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C77CF4-6282-4BB5-9CD9-BFC3D80CED85}"/>
              </a:ext>
            </a:extLst>
          </p:cNvPr>
          <p:cNvSpPr/>
          <p:nvPr/>
        </p:nvSpPr>
        <p:spPr>
          <a:xfrm>
            <a:off x="1520328" y="2535030"/>
            <a:ext cx="62575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+mn-lt"/>
                <a:ea typeface="+mj-ea"/>
                <a:cs typeface="+mj-cs"/>
              </a:rPr>
              <a:t>Définition et chiffres clés de la mobilité inclusive</a:t>
            </a:r>
          </a:p>
          <a:p>
            <a:pPr algn="ctr"/>
            <a:endParaRPr lang="fr-FR" sz="2800" b="1" dirty="0">
              <a:latin typeface="+mn-lt"/>
              <a:ea typeface="+mj-ea"/>
              <a:cs typeface="+mj-cs"/>
            </a:endParaRPr>
          </a:p>
          <a:p>
            <a:pPr algn="ctr"/>
            <a:r>
              <a:rPr lang="fr-FR" sz="2400" b="1" dirty="0" smtClean="0">
                <a:latin typeface="+mn-lt"/>
                <a:ea typeface="+mj-ea"/>
                <a:cs typeface="+mj-cs"/>
              </a:rPr>
              <a:t>Pierre Taillant</a:t>
            </a:r>
          </a:p>
          <a:p>
            <a:pPr algn="ctr"/>
            <a:r>
              <a:rPr lang="fr-FR" b="1" dirty="0" smtClean="0">
                <a:latin typeface="+mn-lt"/>
                <a:ea typeface="+mj-ea"/>
                <a:cs typeface="+mj-cs"/>
              </a:rPr>
              <a:t>Service Transport et mobilité, ADEME</a:t>
            </a:r>
          </a:p>
          <a:p>
            <a:pPr algn="ctr"/>
            <a:endParaRPr lang="fr-FR" b="1" dirty="0" smtClean="0">
              <a:latin typeface="+mn-lt"/>
              <a:ea typeface="+mj-ea"/>
              <a:cs typeface="+mj-cs"/>
            </a:endParaRPr>
          </a:p>
          <a:p>
            <a:pPr algn="ctr"/>
            <a:r>
              <a:rPr lang="fr-FR" b="1" dirty="0" smtClean="0">
                <a:latin typeface="+mn-lt"/>
                <a:ea typeface="+mj-ea"/>
                <a:cs typeface="+mj-cs"/>
              </a:rPr>
              <a:t>Mobilité solidaire en région centre Val de Loire</a:t>
            </a:r>
          </a:p>
          <a:p>
            <a:pPr algn="ctr"/>
            <a:r>
              <a:rPr lang="fr-FR" b="1" dirty="0" smtClean="0">
                <a:latin typeface="+mn-lt"/>
                <a:ea typeface="+mj-ea"/>
                <a:cs typeface="+mj-cs"/>
              </a:rPr>
              <a:t>29 juin 2021</a:t>
            </a:r>
            <a:endParaRPr lang="fr-FR" b="1" dirty="0">
              <a:latin typeface="+mn-lt"/>
              <a:ea typeface="+mj-ea"/>
              <a:cs typeface="+mj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456" y="201186"/>
            <a:ext cx="1326286" cy="15615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D341190-8E81-4268-82D2-B1594B852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8" y="955297"/>
            <a:ext cx="537204" cy="486716"/>
          </a:xfrm>
          <a:prstGeom prst="rect">
            <a:avLst/>
          </a:prstGeom>
        </p:spPr>
      </p:pic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710B1E8-C169-4C55-A825-20052736CA23}"/>
              </a:ext>
            </a:extLst>
          </p:cNvPr>
          <p:cNvSpPr txBox="1">
            <a:spLocks/>
          </p:cNvSpPr>
          <p:nvPr/>
        </p:nvSpPr>
        <p:spPr>
          <a:xfrm>
            <a:off x="7162800" y="5635097"/>
            <a:ext cx="536121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350" dirty="0"/>
          </a:p>
        </p:txBody>
      </p:sp>
      <p:pic>
        <p:nvPicPr>
          <p:cNvPr id="11" name="Graphique 19">
            <a:extLst>
              <a:ext uri="{FF2B5EF4-FFF2-40B4-BE49-F238E27FC236}">
                <a16:creationId xmlns:a16="http://schemas.microsoft.com/office/drawing/2014/main" id="{1071578E-28D3-4579-8A85-74823C1E6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9465" y="976511"/>
            <a:ext cx="388976" cy="443569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C36484D-BB1A-474C-B0F5-C8D0C79DA0C4}"/>
              </a:ext>
            </a:extLst>
          </p:cNvPr>
          <p:cNvCxnSpPr>
            <a:cxnSpLocks/>
          </p:cNvCxnSpPr>
          <p:nvPr/>
        </p:nvCxnSpPr>
        <p:spPr>
          <a:xfrm>
            <a:off x="374495" y="5602430"/>
            <a:ext cx="8395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us-titre 24"/>
          <p:cNvSpPr txBox="1">
            <a:spLocks/>
          </p:cNvSpPr>
          <p:nvPr/>
        </p:nvSpPr>
        <p:spPr>
          <a:xfrm>
            <a:off x="1690306" y="1096191"/>
            <a:ext cx="6204757" cy="40599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8EB8CE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Aft>
                <a:spcPts val="0"/>
              </a:spcAft>
              <a:defRPr/>
            </a:pPr>
            <a:r>
              <a:rPr lang="fr-FR" sz="2100" b="1" dirty="0">
                <a:solidFill>
                  <a:srgbClr val="4F81BD"/>
                </a:solidFill>
              </a:rPr>
              <a:t>Le laboratoire de la mobilité inclusive (LMI)</a:t>
            </a:r>
            <a:endParaRPr lang="fr-FR" sz="2100" b="1" dirty="0">
              <a:solidFill>
                <a:srgbClr val="4F81BD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110" y="1757260"/>
            <a:ext cx="2823502" cy="133278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00" y="1849446"/>
            <a:ext cx="4950260" cy="34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D341190-8E81-4268-82D2-B1594B852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8" y="955297"/>
            <a:ext cx="537204" cy="486716"/>
          </a:xfrm>
          <a:prstGeom prst="rect">
            <a:avLst/>
          </a:prstGeom>
        </p:spPr>
      </p:pic>
      <p:pic>
        <p:nvPicPr>
          <p:cNvPr id="11" name="Graphique 19">
            <a:extLst>
              <a:ext uri="{FF2B5EF4-FFF2-40B4-BE49-F238E27FC236}">
                <a16:creationId xmlns:a16="http://schemas.microsoft.com/office/drawing/2014/main" id="{1071578E-28D3-4579-8A85-74823C1E6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9465" y="976511"/>
            <a:ext cx="388976" cy="443569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C36484D-BB1A-474C-B0F5-C8D0C79DA0C4}"/>
              </a:ext>
            </a:extLst>
          </p:cNvPr>
          <p:cNvCxnSpPr>
            <a:cxnSpLocks/>
          </p:cNvCxnSpPr>
          <p:nvPr/>
        </p:nvCxnSpPr>
        <p:spPr>
          <a:xfrm>
            <a:off x="374495" y="5602430"/>
            <a:ext cx="83950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"/>
          <p:cNvSpPr txBox="1">
            <a:spLocks/>
          </p:cNvSpPr>
          <p:nvPr/>
        </p:nvSpPr>
        <p:spPr>
          <a:xfrm>
            <a:off x="195918" y="1956717"/>
            <a:ext cx="6861719" cy="261630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EF5B2F"/>
              </a:buClr>
              <a:buSzPct val="120000"/>
              <a:buFontTx/>
              <a:buBlip>
                <a:blip r:embed="rId7"/>
              </a:buBlip>
              <a:defRPr sz="2400" kern="1200" baseline="0">
                <a:solidFill>
                  <a:srgbClr val="1F3664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rgbClr val="4D4D4D"/>
              </a:buClr>
              <a:buSzPct val="100000"/>
              <a:buFontTx/>
              <a:buBlip>
                <a:blip r:embed="rId8"/>
              </a:buBlip>
              <a:defRPr sz="20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rgbClr val="8EB8CE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4D4D4D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D4D4D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D4D4D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fr-FR" sz="1275" b="1" dirty="0">
                <a:solidFill>
                  <a:srgbClr val="1F497D"/>
                </a:solidFill>
              </a:rPr>
              <a:t>	</a:t>
            </a:r>
            <a:r>
              <a:rPr lang="fr-FR" sz="1500" b="1" dirty="0">
                <a:solidFill>
                  <a:srgbClr val="1F497D"/>
                </a:solidFill>
              </a:rPr>
              <a:t>   </a:t>
            </a:r>
          </a:p>
          <a:p>
            <a:pPr marL="0" indent="0" defTabSz="68580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fr-FR" sz="1500" b="1" dirty="0">
                <a:solidFill>
                  <a:srgbClr val="1F497D"/>
                </a:solidFill>
              </a:rPr>
              <a:t>Centre de ressources et d’expertise : chiffres clés, analyses et soutien aux actions de mobilité inclusive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678" y="2786453"/>
            <a:ext cx="1409648" cy="157695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8130" y="2814769"/>
            <a:ext cx="1075654" cy="154863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9589" y="2796114"/>
            <a:ext cx="1085236" cy="1557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9144" y="792903"/>
            <a:ext cx="3736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https://www.mobiliteinclusive.com/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74704" y="2749654"/>
            <a:ext cx="1189827" cy="16788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5745" y="3994832"/>
            <a:ext cx="3073761" cy="10928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21142" y="5135508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15"/>
              </a:rPr>
              <a:t>https://tousmobiles-kit.com</a:t>
            </a:r>
            <a:r>
              <a:rPr lang="fr-FR" dirty="0" smtClean="0">
                <a:hlinkClick r:id="rId15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79876" y="467990"/>
            <a:ext cx="2627176" cy="10597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83428" y="1697005"/>
            <a:ext cx="1600157" cy="21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1D1B1458-EC1A-4C8C-894A-FD8408B5F8AA}"/>
              </a:ext>
            </a:extLst>
          </p:cNvPr>
          <p:cNvSpPr txBox="1">
            <a:spLocks/>
          </p:cNvSpPr>
          <p:nvPr/>
        </p:nvSpPr>
        <p:spPr>
          <a:xfrm>
            <a:off x="308472" y="1751681"/>
            <a:ext cx="8394854" cy="396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100" b="1" kern="1200" cap="all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Æ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fr-FR" sz="1400" b="1" dirty="0">
              <a:solidFill>
                <a:srgbClr val="364B99"/>
              </a:solidFill>
            </a:endParaRP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A917D3A-A95A-42EE-BE29-DE79DC532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39" y="422774"/>
            <a:ext cx="5492521" cy="30895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6FBCB3-69AE-473D-9E55-A39382C46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4" y="4841224"/>
            <a:ext cx="4692650" cy="13843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286DAC6-2D4B-417D-97BD-B4BA560BA0DD}"/>
              </a:ext>
            </a:extLst>
          </p:cNvPr>
          <p:cNvSpPr txBox="1"/>
          <p:nvPr/>
        </p:nvSpPr>
        <p:spPr>
          <a:xfrm>
            <a:off x="2655065" y="4043190"/>
            <a:ext cx="359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https://tousmobiles-kit.com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891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1D1B1458-EC1A-4C8C-894A-FD8408B5F8AA}"/>
              </a:ext>
            </a:extLst>
          </p:cNvPr>
          <p:cNvSpPr txBox="1">
            <a:spLocks/>
          </p:cNvSpPr>
          <p:nvPr/>
        </p:nvSpPr>
        <p:spPr>
          <a:xfrm>
            <a:off x="308472" y="1751681"/>
            <a:ext cx="8394854" cy="396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100" b="1" kern="1200" cap="all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Æ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fr-FR" sz="1400" b="1" dirty="0">
              <a:solidFill>
                <a:srgbClr val="364B99"/>
              </a:solidFill>
            </a:endParaRP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958572-4675-4AB0-96D0-A78F190E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398" y="6042958"/>
            <a:ext cx="1247260" cy="54746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93BBCEC-52B3-4220-A244-FB6574FBB474}"/>
              </a:ext>
            </a:extLst>
          </p:cNvPr>
          <p:cNvSpPr txBox="1"/>
          <p:nvPr/>
        </p:nvSpPr>
        <p:spPr>
          <a:xfrm>
            <a:off x="-1762699" y="6147412"/>
            <a:ext cx="1293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Pour retrouver tous les replays                         « Laboratoire de la Mobilité inclusive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D83ED6-5657-4318-9B98-BA56FF0D8B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0" y="74289"/>
            <a:ext cx="5950485" cy="595048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1929"/>
            <a:ext cx="9144000" cy="69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646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57852B-3198-44C0-B2DD-711E38210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031" y="1646128"/>
            <a:ext cx="8328454" cy="2330962"/>
          </a:xfrm>
        </p:spPr>
        <p:txBody>
          <a:bodyPr/>
          <a:lstStyle/>
          <a:p>
            <a:r>
              <a:rPr lang="fr-FR" sz="2400" dirty="0" smtClean="0"/>
              <a:t>La </a:t>
            </a:r>
            <a:r>
              <a:rPr lang="fr-FR" sz="2400" dirty="0"/>
              <a:t>mobilité inclusive ?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Les </a:t>
            </a:r>
            <a:r>
              <a:rPr lang="fr-FR" sz="2400" dirty="0"/>
              <a:t>fractures de mobilité : les chiffres </a:t>
            </a:r>
            <a:r>
              <a:rPr lang="fr-FR" sz="2400" dirty="0" smtClean="0"/>
              <a:t>clés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6034D4-2187-493D-B189-703AAE389FEE}"/>
              </a:ext>
            </a:extLst>
          </p:cNvPr>
          <p:cNvSpPr/>
          <p:nvPr/>
        </p:nvSpPr>
        <p:spPr>
          <a:xfrm>
            <a:off x="904875" y="5614747"/>
            <a:ext cx="593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D52A002-A531-4C1B-A2A7-049C8B4073A6}"/>
              </a:ext>
            </a:extLst>
          </p:cNvPr>
          <p:cNvSpPr txBox="1">
            <a:spLocks/>
          </p:cNvSpPr>
          <p:nvPr/>
        </p:nvSpPr>
        <p:spPr>
          <a:xfrm>
            <a:off x="559031" y="666848"/>
            <a:ext cx="2690945" cy="8525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6858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indent="622300" algn="l" defTabSz="6858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2pPr>
            <a:lvl3pPr indent="622300" algn="l" defTabSz="6858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3pPr>
            <a:lvl4pPr indent="622300" algn="l" defTabSz="6858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4pPr>
            <a:lvl5pPr indent="622300" algn="l" defTabSz="6858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5pPr>
            <a:lvl6pPr marL="457200" indent="622300" algn="l" defTabSz="6858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6pPr>
            <a:lvl7pPr marL="914400" indent="622300" algn="l" defTabSz="6858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7pPr>
            <a:lvl8pPr marL="1371600" indent="622300" algn="l" defTabSz="6858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8pPr>
            <a:lvl9pPr marL="1828800" indent="622300" algn="l" defTabSz="6858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9pPr>
          </a:lstStyle>
          <a:p>
            <a:r>
              <a:rPr lang="fr-FR" sz="3600" cap="none" dirty="0" smtClean="0">
                <a:solidFill>
                  <a:schemeClr val="bg1"/>
                </a:solidFill>
              </a:rPr>
              <a:t>Sommaire</a:t>
            </a:r>
            <a:r>
              <a:rPr lang="fr-FR" sz="1000" cap="none" dirty="0">
                <a:solidFill>
                  <a:schemeClr val="bg1"/>
                </a:solidFill>
              </a:rPr>
              <a:t/>
            </a:r>
            <a:br>
              <a:rPr lang="fr-FR" sz="1000" cap="none" dirty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65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805" y="230589"/>
            <a:ext cx="7741350" cy="790406"/>
          </a:xfrm>
        </p:spPr>
        <p:txBody>
          <a:bodyPr/>
          <a:lstStyle/>
          <a:p>
            <a:r>
              <a:rPr lang="fr-FR" sz="2400" b="1" dirty="0" smtClean="0"/>
              <a:t> </a:t>
            </a:r>
            <a:r>
              <a:rPr lang="fr-FR" sz="2400" b="1" dirty="0">
                <a:latin typeface="Trebuchet MS" panose="020B0603020202020204" pitchFamily="34" charset="0"/>
              </a:rPr>
              <a:t>La mobilité inclusive ? </a:t>
            </a:r>
            <a:r>
              <a:rPr lang="fr-FR" sz="2400" b="1" dirty="0" smtClean="0">
                <a:latin typeface="Trebuchet MS" panose="020B0603020202020204" pitchFamily="34" charset="0"/>
              </a:rPr>
              <a:t/>
            </a:r>
            <a:br>
              <a:rPr lang="fr-FR" sz="2400" b="1" dirty="0" smtClean="0">
                <a:latin typeface="Trebuchet MS" panose="020B0603020202020204" pitchFamily="34" charset="0"/>
              </a:rPr>
            </a:br>
            <a:r>
              <a:rPr lang="fr-FR" sz="2400" b="1" dirty="0" smtClean="0">
                <a:latin typeface="Trebuchet MS" panose="020B0603020202020204" pitchFamily="34" charset="0"/>
              </a:rPr>
              <a:t>Une </a:t>
            </a:r>
            <a:r>
              <a:rPr lang="fr-FR" sz="2400" b="1" dirty="0">
                <a:latin typeface="Trebuchet MS" panose="020B0603020202020204" pitchFamily="34" charset="0"/>
              </a:rPr>
              <a:t>mobilité accessible à tous !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77119" y="1220905"/>
            <a:ext cx="9066882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700" b="1" dirty="0">
                <a:solidFill>
                  <a:srgbClr val="364B99"/>
                </a:solidFill>
                <a:latin typeface="Trebuchet MS" panose="020B0603020202020204" pitchFamily="34" charset="0"/>
              </a:rPr>
              <a:t>Permettre à chacun(e), dans son espace de vie, l’accès aux biens et services essentiels du quotidien (emploi, services, loisirs, santé…) : </a:t>
            </a:r>
            <a:r>
              <a:rPr lang="fr-FR" sz="17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c’est le droit </a:t>
            </a:r>
            <a:r>
              <a:rPr lang="fr-FR" sz="1700" b="1" dirty="0">
                <a:solidFill>
                  <a:srgbClr val="364B99"/>
                </a:solidFill>
                <a:latin typeface="Trebuchet MS" panose="020B0603020202020204" pitchFamily="34" charset="0"/>
              </a:rPr>
              <a:t>à la mobilité.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7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7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L’individu est au </a:t>
            </a:r>
            <a:r>
              <a:rPr lang="fr-FR" sz="1700" b="1" dirty="0">
                <a:solidFill>
                  <a:srgbClr val="364B99"/>
                </a:solidFill>
                <a:latin typeface="Trebuchet MS" panose="020B0603020202020204" pitchFamily="34" charset="0"/>
              </a:rPr>
              <a:t>centre de la réflexion </a:t>
            </a:r>
            <a:r>
              <a:rPr lang="fr-FR" sz="17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afin de l’accompagner </a:t>
            </a:r>
            <a:r>
              <a:rPr lang="fr-FR" sz="1700" b="1" dirty="0">
                <a:solidFill>
                  <a:srgbClr val="364B99"/>
                </a:solidFill>
                <a:latin typeface="Trebuchet MS" panose="020B0603020202020204" pitchFamily="34" charset="0"/>
              </a:rPr>
              <a:t>pour identifier les facteurs limitant et favorisant sa mobilité.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7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7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Il faut évaluer les apprentissages</a:t>
            </a:r>
            <a:r>
              <a:rPr lang="fr-FR" sz="1700" b="1" dirty="0">
                <a:solidFill>
                  <a:srgbClr val="364B99"/>
                </a:solidFill>
                <a:latin typeface="Trebuchet MS" panose="020B0603020202020204" pitchFamily="34" charset="0"/>
              </a:rPr>
              <a:t>, de choix sous contraintes, d’habitudes, qui déterminent une capacité à se déplacer. 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7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7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Focus sur les zones </a:t>
            </a:r>
            <a:r>
              <a:rPr lang="fr-FR" sz="1700" b="1" dirty="0">
                <a:solidFill>
                  <a:srgbClr val="364B99"/>
                </a:solidFill>
                <a:latin typeface="Trebuchet MS" panose="020B0603020202020204" pitchFamily="34" charset="0"/>
              </a:rPr>
              <a:t>blanches : territoires non métropolitains exclus des réseaux et des innovations de </a:t>
            </a:r>
            <a:r>
              <a:rPr lang="fr-FR" sz="17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mobilité, mais pas que ! </a:t>
            </a:r>
            <a:endParaRPr lang="fr-FR" sz="17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7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7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La mobilité inclusive place </a:t>
            </a:r>
            <a:r>
              <a:rPr lang="fr-FR" sz="1700" b="1" dirty="0">
                <a:solidFill>
                  <a:srgbClr val="364B99"/>
                </a:solidFill>
                <a:latin typeface="Trebuchet MS" panose="020B0603020202020204" pitchFamily="34" charset="0"/>
              </a:rPr>
              <a:t>la question des déplacements au croisement des grands enjeux </a:t>
            </a:r>
            <a:r>
              <a:rPr lang="fr-FR" sz="17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socio-économiques</a:t>
            </a:r>
            <a:r>
              <a:rPr lang="fr-FR" sz="1700" b="1" dirty="0">
                <a:solidFill>
                  <a:srgbClr val="364B99"/>
                </a:solidFill>
                <a:latin typeface="Trebuchet MS" panose="020B0603020202020204" pitchFamily="34" charset="0"/>
              </a:rPr>
              <a:t> </a:t>
            </a:r>
            <a:r>
              <a:rPr lang="fr-FR" sz="17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et environnementaux de </a:t>
            </a:r>
            <a:r>
              <a:rPr lang="fr-FR" sz="1700" b="1" dirty="0">
                <a:solidFill>
                  <a:srgbClr val="364B99"/>
                </a:solidFill>
                <a:latin typeface="Trebuchet MS" panose="020B0603020202020204" pitchFamily="34" charset="0"/>
              </a:rPr>
              <a:t>la </a:t>
            </a:r>
            <a:r>
              <a:rPr lang="fr-FR" sz="17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transition écologique et sociale.  </a:t>
            </a:r>
            <a:endParaRPr lang="fr-FR" sz="17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88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4041" y="197538"/>
            <a:ext cx="5286759" cy="562625"/>
          </a:xfrm>
        </p:spPr>
        <p:txBody>
          <a:bodyPr/>
          <a:lstStyle/>
          <a:p>
            <a:r>
              <a:rPr lang="fr-FR" sz="2400" b="1" dirty="0" smtClean="0"/>
              <a:t>La fracture territoriale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760163"/>
            <a:ext cx="9144000" cy="51152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1/3 des français habitent dans les zones peu denses 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et </a:t>
            </a: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sont éloignés des services du quotidien et des zones 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d’emplois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600" b="1" dirty="0" smtClean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5 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M d’habitants </a:t>
            </a: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de quartiers prioritaires ou de territoires concernés par la politique de la 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ville expriment des difficultés pour se déplacer</a:t>
            </a:r>
            <a:endParaRPr lang="fr-FR" sz="16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T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endance à l’allongement </a:t>
            </a: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des trajets : 20 km de distance moyenne domicile-travail dans 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le rural </a:t>
            </a: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/ 13 km dans 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l’urbain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Forte dépendance à la voiture : 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80</a:t>
            </a: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% des déplacements dans rural / 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62% </a:t>
            </a: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dans l’urbain </a:t>
            </a:r>
            <a:endParaRPr lang="fr-FR" sz="1600" b="1" dirty="0" smtClean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defRPr/>
            </a:pPr>
            <a:endParaRPr lang="fr-FR" sz="16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4% des déplacements en transports collectifs dans le rural, 10% dans l’urbain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600" b="1" dirty="0" smtClean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Place croissante </a:t>
            </a: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de la marche à pied : 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13% </a:t>
            </a: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des déplacements dans rural, 26% dans 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l’urbain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defRPr/>
            </a:pPr>
            <a:endParaRPr lang="fr-FR" sz="16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Faible part du </a:t>
            </a:r>
            <a:r>
              <a:rPr lang="fr-FR" sz="16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vélo en moyenne, </a:t>
            </a:r>
            <a:r>
              <a:rPr lang="fr-FR" sz="1600" b="1" dirty="0">
                <a:solidFill>
                  <a:srgbClr val="364B99"/>
                </a:solidFill>
                <a:latin typeface="Trebuchet MS" panose="020B0603020202020204" pitchFamily="34" charset="0"/>
              </a:rPr>
              <a:t>jusqu’à 10-15% dans l’urbain (Strasbourg, Grenoble, Bordeaux…)</a:t>
            </a:r>
          </a:p>
        </p:txBody>
      </p:sp>
    </p:spTree>
    <p:extLst>
      <p:ext uri="{BB962C8B-B14F-4D97-AF65-F5344CB8AC3E}">
        <p14:creationId xmlns:p14="http://schemas.microsoft.com/office/powerpoint/2010/main" val="3043418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2176" y="395842"/>
            <a:ext cx="5286759" cy="562625"/>
          </a:xfrm>
        </p:spPr>
        <p:txBody>
          <a:bodyPr/>
          <a:lstStyle/>
          <a:p>
            <a:r>
              <a:rPr lang="fr-FR" sz="2400" b="1" dirty="0" smtClean="0"/>
              <a:t>La fracture numérique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87287" y="1496328"/>
            <a:ext cx="8956713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364B99"/>
                </a:solidFill>
                <a:latin typeface="Trebuchet MS" panose="020B0603020202020204" pitchFamily="34" charset="0"/>
              </a:rPr>
              <a:t>Barrières à l’accès de l’information mobilité et aux innovations numériques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364B99"/>
                </a:solidFill>
                <a:latin typeface="Trebuchet MS" panose="020B0603020202020204" pitchFamily="34" charset="0"/>
              </a:rPr>
              <a:t>Inégalités régionales d’accès au numérique : 500 000 français n’ont pas accès à Internet depuis leur domicile 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364B99"/>
                </a:solidFill>
                <a:latin typeface="Trebuchet MS" panose="020B0603020202020204" pitchFamily="34" charset="0"/>
              </a:rPr>
              <a:t>1/3 des habitants des communes de moins de 1000 habitants (73% des communes en France) n’a pas accès à un Internet de qualité minimale 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364B99"/>
                </a:solidFill>
                <a:latin typeface="Trebuchet MS" panose="020B0603020202020204" pitchFamily="34" charset="0"/>
              </a:rPr>
              <a:t>13 millions de français se disent « éloignés du numérique »</a:t>
            </a:r>
          </a:p>
          <a:p>
            <a:pPr marL="285750" lvl="0" indent="-28575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364B99"/>
                </a:solidFill>
                <a:latin typeface="Trebuchet MS" panose="020B0603020202020204" pitchFamily="34" charset="0"/>
              </a:rPr>
              <a:t>Fracture numérique, sociale et culturelle : taux de connexion des diplômés (95%) et non diplômés (55%)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6091" y="5521099"/>
            <a:ext cx="85050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spcBef>
                <a:spcPts val="480"/>
              </a:spcBef>
              <a:spcAft>
                <a:spcPts val="1000"/>
              </a:spcAft>
              <a:buSzPts val="2400"/>
            </a:pPr>
            <a:r>
              <a:rPr lang="fr-FR" sz="1100" i="1" dirty="0"/>
              <a:t>Source : </a:t>
            </a:r>
            <a:r>
              <a:rPr lang="fr-FR" sz="1100" i="1" dirty="0">
                <a:hlinkClick r:id="rId2"/>
              </a:rPr>
              <a:t>https://www.defenseurdesdroits.fr/fr/rapports/2019/01/dematerialisation-et-inegalites-dacces-aux-services-publics</a:t>
            </a:r>
            <a:r>
              <a:rPr lang="fr-FR" sz="11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87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2176" y="395842"/>
            <a:ext cx="5286759" cy="562625"/>
          </a:xfrm>
        </p:spPr>
        <p:txBody>
          <a:bodyPr/>
          <a:lstStyle/>
          <a:p>
            <a:r>
              <a:rPr lang="fr-FR" sz="2400" b="1" dirty="0" smtClean="0"/>
              <a:t>La fracture économique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31354" y="1320059"/>
            <a:ext cx="8956713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364B99"/>
                </a:solidFill>
                <a:latin typeface="Trebuchet MS" panose="020B0603020202020204" pitchFamily="34" charset="0"/>
              </a:rPr>
              <a:t>9 M de personnes &lt; seuil de pauvreté en France (~1000€) : plus un ménage est pauvre, plus le coût des déplacements grèvent son budget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364B99"/>
                </a:solidFill>
                <a:latin typeface="Trebuchet MS" panose="020B0603020202020204" pitchFamily="34" charset="0"/>
              </a:rPr>
              <a:t>Dépendance à la voiture, budget ~ 5000-6000€/an = 30 à 40% du SMIC annuel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Poids du </a:t>
            </a:r>
            <a:r>
              <a:rPr lang="fr-FR" b="1" dirty="0">
                <a:solidFill>
                  <a:srgbClr val="364B99"/>
                </a:solidFill>
                <a:latin typeface="Trebuchet MS" panose="020B0603020202020204" pitchFamily="34" charset="0"/>
              </a:rPr>
              <a:t>carburant : moyenne ¼ du budget transport des français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364B99"/>
                </a:solidFill>
                <a:latin typeface="Trebuchet MS" panose="020B0603020202020204" pitchFamily="34" charset="0"/>
              </a:rPr>
              <a:t>Part 4 fois plus importante pour les ménages les plus vulnérables que pour les ménages les plus aisés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364B99"/>
                </a:solidFill>
                <a:latin typeface="Trebuchet MS" panose="020B0603020202020204" pitchFamily="34" charset="0"/>
              </a:rPr>
              <a:t>Un salarié francilien peut se déplacer en transports en commun pour 40€/mois (après prise en charge de la moitié de son abonnement par son employeur)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364B99"/>
                </a:solidFill>
                <a:latin typeface="Trebuchet MS" panose="020B0603020202020204" pitchFamily="34" charset="0"/>
              </a:rPr>
              <a:t>1 jeune sur 2 ne passe pas son permis de conduire pour des raisons économiques </a:t>
            </a:r>
          </a:p>
        </p:txBody>
      </p:sp>
    </p:spTree>
    <p:extLst>
      <p:ext uri="{BB962C8B-B14F-4D97-AF65-F5344CB8AC3E}">
        <p14:creationId xmlns:p14="http://schemas.microsoft.com/office/powerpoint/2010/main" val="3204768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451" y="395842"/>
            <a:ext cx="7932143" cy="562625"/>
          </a:xfrm>
        </p:spPr>
        <p:txBody>
          <a:bodyPr/>
          <a:lstStyle/>
          <a:p>
            <a:r>
              <a:rPr lang="fr-FR" sz="1600" b="1" dirty="0" smtClean="0"/>
              <a:t>Part des ménages en précarité énergétique carburant voiture</a:t>
            </a:r>
            <a:endParaRPr lang="fr-FR" sz="1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60" y="844212"/>
            <a:ext cx="7279092" cy="489250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10010" y="6067693"/>
            <a:ext cx="3152660" cy="5626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l" defTabSz="6858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700" kern="1200" cap="all" normalizeH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indent="622300" algn="l" defTabSz="6858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2pPr>
            <a:lvl3pPr indent="622300" algn="l" defTabSz="6858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3pPr>
            <a:lvl4pPr indent="622300" algn="l" defTabSz="6858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4pPr>
            <a:lvl5pPr indent="622300" algn="l" defTabSz="6858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5pPr>
            <a:lvl6pPr marL="457200" indent="622300" algn="l" defTabSz="6858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6pPr>
            <a:lvl7pPr marL="914400" indent="622300" algn="l" defTabSz="6858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7pPr>
            <a:lvl8pPr marL="1371600" indent="622300" algn="l" defTabSz="6858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8pPr>
            <a:lvl9pPr marL="1828800" indent="622300" algn="l" defTabSz="6858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lright Sans Medium"/>
              </a:defRPr>
            </a:lvl9pPr>
          </a:lstStyle>
          <a:p>
            <a:r>
              <a:rPr lang="fr-FR" sz="2800" b="1" dirty="0" smtClean="0"/>
              <a:t> </a:t>
            </a:r>
            <a:r>
              <a:rPr lang="fr-FR" sz="1600" b="1" dirty="0" smtClean="0">
                <a:hlinkClick r:id="rId3"/>
              </a:rPr>
              <a:t>www.geodip.onpe.org</a:t>
            </a:r>
            <a:r>
              <a:rPr lang="fr-FR" sz="1600" b="1" dirty="0" smtClean="0"/>
              <a:t> 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570182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2176" y="395842"/>
            <a:ext cx="5286759" cy="562625"/>
          </a:xfrm>
        </p:spPr>
        <p:txBody>
          <a:bodyPr/>
          <a:lstStyle/>
          <a:p>
            <a:r>
              <a:rPr lang="fr-FR" sz="2400" b="1" dirty="0" smtClean="0"/>
              <a:t>La fracture sociale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87287" y="1353109"/>
            <a:ext cx="8956713" cy="462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900" b="1" dirty="0">
                <a:solidFill>
                  <a:srgbClr val="364B99"/>
                </a:solidFill>
                <a:latin typeface="Trebuchet MS" panose="020B0603020202020204" pitchFamily="34" charset="0"/>
              </a:rPr>
              <a:t>En France 20% des actifs se déclarent en difficultés de mobilité (tous motifs) </a:t>
            </a:r>
          </a:p>
          <a:p>
            <a:pPr lvl="2" indent="-457200">
              <a:buClr>
                <a:srgbClr val="EF5B2F"/>
              </a:buClr>
              <a:buSzPct val="120000"/>
              <a:buFont typeface="Wingdings" panose="05000000000000000000" pitchFamily="2" charset="2"/>
              <a:buChar char="Ø"/>
            </a:pPr>
            <a:r>
              <a:rPr lang="fr-FR" sz="1900" b="1" dirty="0">
                <a:solidFill>
                  <a:srgbClr val="364B99"/>
                </a:solidFill>
                <a:latin typeface="Trebuchet MS" panose="020B0603020202020204" pitchFamily="34" charset="0"/>
              </a:rPr>
              <a:t>Les jeunes, les seniors, les personnes en recherche emploi, les familles monoparentales, les travailleurs précaires dans le bâtiment ou les services à la personne, les personnes en situation de handicap (PMR)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4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900" b="1" dirty="0">
                <a:solidFill>
                  <a:srgbClr val="364B99"/>
                </a:solidFill>
                <a:latin typeface="Trebuchet MS" panose="020B0603020202020204" pitchFamily="34" charset="0"/>
              </a:rPr>
              <a:t>Les plus vulnérables ont des choix de mobilité très contraints : 50% n’ont pas le permis de conduire, 25% n’ont aucun moyen de déplacement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defRPr/>
            </a:pPr>
            <a:endParaRPr lang="fr-FR" sz="14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900" b="1" dirty="0">
                <a:solidFill>
                  <a:srgbClr val="364B99"/>
                </a:solidFill>
                <a:latin typeface="Trebuchet MS" panose="020B0603020202020204" pitchFamily="34" charset="0"/>
              </a:rPr>
              <a:t>1 personne en insertion sur 2 a déjà refusé un travail pour cause de mobilité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14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1900" b="1" dirty="0">
                <a:solidFill>
                  <a:srgbClr val="364B99"/>
                </a:solidFill>
                <a:latin typeface="Trebuchet MS" panose="020B0603020202020204" pitchFamily="34" charset="0"/>
              </a:rPr>
              <a:t>40% des employeurs ont rencontré des difficultés à pourvoir un poste en raison de difficultés de mobilité</a:t>
            </a:r>
          </a:p>
        </p:txBody>
      </p:sp>
    </p:spTree>
    <p:extLst>
      <p:ext uri="{BB962C8B-B14F-4D97-AF65-F5344CB8AC3E}">
        <p14:creationId xmlns:p14="http://schemas.microsoft.com/office/powerpoint/2010/main" val="289028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2176" y="395842"/>
            <a:ext cx="6366412" cy="562625"/>
          </a:xfrm>
        </p:spPr>
        <p:txBody>
          <a:bodyPr/>
          <a:lstStyle/>
          <a:p>
            <a:r>
              <a:rPr lang="fr-FR" sz="2400" b="1" dirty="0" smtClean="0"/>
              <a:t>La fracture entre générations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87287" y="1606497"/>
            <a:ext cx="89567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rgbClr val="364B99"/>
                </a:solidFill>
                <a:latin typeface="Trebuchet MS" panose="020B0603020202020204" pitchFamily="34" charset="0"/>
              </a:rPr>
              <a:t>1 jeune sur 2 de 18 à 24 ans a le sentiment d’être contraint dans ses déplacements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20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rgbClr val="364B99"/>
                </a:solidFill>
                <a:latin typeface="Trebuchet MS" panose="020B0603020202020204" pitchFamily="34" charset="0"/>
              </a:rPr>
              <a:t>1/3 des sans diplôme a refusé un emploi faute de pouvoir s’y rendre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20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rgbClr val="364B99"/>
                </a:solidFill>
                <a:latin typeface="Trebuchet MS" panose="020B0603020202020204" pitchFamily="34" charset="0"/>
              </a:rPr>
              <a:t>Les seniors : 1/4 français a aujourd'hui +60 ans, 1/3 en 2060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20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rgbClr val="364B99"/>
                </a:solidFill>
                <a:latin typeface="Trebuchet MS" panose="020B0603020202020204" pitchFamily="34" charset="0"/>
              </a:rPr>
              <a:t>30% se déplacent moins d’une fois/jour, isolement accru dans les zones rurales, précarité sociale et économique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fr-FR" sz="20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Clr>
                <a:srgbClr val="EF5B2F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solidFill>
                  <a:srgbClr val="364B99"/>
                </a:solidFill>
                <a:latin typeface="Trebuchet MS" panose="020B0603020202020204" pitchFamily="34" charset="0"/>
              </a:rPr>
              <a:t>Dépendance à la voiture fait courir un risque </a:t>
            </a:r>
            <a:r>
              <a:rPr lang="fr-FR" sz="2000" b="1" dirty="0" smtClean="0">
                <a:solidFill>
                  <a:srgbClr val="364B99"/>
                </a:solidFill>
                <a:latin typeface="Trebuchet MS" panose="020B0603020202020204" pitchFamily="34" charset="0"/>
              </a:rPr>
              <a:t>d’immobilité</a:t>
            </a:r>
            <a:endParaRPr lang="fr-FR" sz="2000" b="1" dirty="0">
              <a:solidFill>
                <a:srgbClr val="364B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79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bilité inclusive">
  <a:themeElements>
    <a:clrScheme name="Mobilité inclusive">
      <a:dk1>
        <a:srgbClr val="364B99"/>
      </a:dk1>
      <a:lt1>
        <a:srgbClr val="FFFFFF"/>
      </a:lt1>
      <a:dk2>
        <a:srgbClr val="364B99"/>
      </a:dk2>
      <a:lt2>
        <a:srgbClr val="F7F7F7"/>
      </a:lt2>
      <a:accent1>
        <a:srgbClr val="89C16B"/>
      </a:accent1>
      <a:accent2>
        <a:srgbClr val="F29452"/>
      </a:accent2>
      <a:accent3>
        <a:srgbClr val="9F2A85"/>
      </a:accent3>
      <a:accent4>
        <a:srgbClr val="00A69F"/>
      </a:accent4>
      <a:accent5>
        <a:srgbClr val="82919A"/>
      </a:accent5>
      <a:accent6>
        <a:srgbClr val="7C7B7B"/>
      </a:accent6>
      <a:hlink>
        <a:srgbClr val="4660BE"/>
      </a:hlink>
      <a:folHlink>
        <a:srgbClr val="4660BE"/>
      </a:folHlink>
    </a:clrScheme>
    <a:fontScheme name="Mobilité inclusive">
      <a:majorFont>
        <a:latin typeface="Alright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54237</TotalTime>
  <Words>792</Words>
  <Application>Microsoft Office PowerPoint</Application>
  <PresentationFormat>Affichage à l'écran (4:3)</PresentationFormat>
  <Paragraphs>88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Alright Sans Medium</vt:lpstr>
      <vt:lpstr>Arial</vt:lpstr>
      <vt:lpstr>Calibri</vt:lpstr>
      <vt:lpstr>Courier New</vt:lpstr>
      <vt:lpstr>Trebuchet MS</vt:lpstr>
      <vt:lpstr>Wingdings</vt:lpstr>
      <vt:lpstr>Wingdings 3</vt:lpstr>
      <vt:lpstr>Mobilité inclusive</vt:lpstr>
      <vt:lpstr>Présentation PowerPoint</vt:lpstr>
      <vt:lpstr>La mobilité inclusive ?   Les fractures de mobilité : les chiffres clés</vt:lpstr>
      <vt:lpstr> La mobilité inclusive ?  Une mobilité accessible à tous !</vt:lpstr>
      <vt:lpstr>La fracture territoriale</vt:lpstr>
      <vt:lpstr>La fracture numérique</vt:lpstr>
      <vt:lpstr>La fracture économique</vt:lpstr>
      <vt:lpstr>Part des ménages en précarité énergétique carburant voiture</vt:lpstr>
      <vt:lpstr>La fracture sociale</vt:lpstr>
      <vt:lpstr>La fracture entre générations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exzit</dc:creator>
  <cp:lastModifiedBy>TAILLANT Pierre</cp:lastModifiedBy>
  <cp:revision>1823</cp:revision>
  <cp:lastPrinted>2018-09-12T14:44:45Z</cp:lastPrinted>
  <dcterms:created xsi:type="dcterms:W3CDTF">2013-11-28T15:35:45Z</dcterms:created>
  <dcterms:modified xsi:type="dcterms:W3CDTF">2021-06-28T16:24:59Z</dcterms:modified>
</cp:coreProperties>
</file>