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9"/>
  </p:notesMasterIdLst>
  <p:sldIdLst>
    <p:sldId id="334" r:id="rId2"/>
    <p:sldId id="336" r:id="rId3"/>
    <p:sldId id="337" r:id="rId4"/>
    <p:sldId id="338" r:id="rId5"/>
    <p:sldId id="339" r:id="rId6"/>
    <p:sldId id="340" r:id="rId7"/>
    <p:sldId id="341" r:id="rId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C8C"/>
    <a:srgbClr val="E08306"/>
    <a:srgbClr val="EFC000"/>
    <a:srgbClr val="B9AF2D"/>
    <a:srgbClr val="9FB531"/>
    <a:srgbClr val="6EA92D"/>
    <a:srgbClr val="97A945"/>
    <a:srgbClr val="3D5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9" autoAdjust="0"/>
    <p:restoredTop sz="94660"/>
  </p:normalViewPr>
  <p:slideViewPr>
    <p:cSldViewPr showGuides="1">
      <p:cViewPr varScale="1">
        <p:scale>
          <a:sx n="148" d="100"/>
          <a:sy n="148" d="100"/>
        </p:scale>
        <p:origin x="126" y="22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 smtClean="0"/>
              <a:t>Coordination interministérielle vélo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  <p:pic>
        <p:nvPicPr>
          <p:cNvPr id="9" name="Image 7"/>
          <p:cNvPicPr/>
          <p:nvPr userDrawn="1"/>
        </p:nvPicPr>
        <p:blipFill>
          <a:blip r:embed="rId3"/>
          <a:stretch/>
        </p:blipFill>
        <p:spPr>
          <a:xfrm>
            <a:off x="7376686" y="128927"/>
            <a:ext cx="1467493" cy="12186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 smtClean="0"/>
              <a:t>Sélectionner l’icône pour insérer une image, </a:t>
            </a:r>
            <a:br>
              <a:rPr lang="fr-FR" dirty="0" smtClean="0"/>
            </a:br>
            <a:r>
              <a:rPr lang="fr-FR" dirty="0" smtClean="0"/>
              <a:t>puis disposer l’image en arrière plan </a:t>
            </a:r>
            <a:br>
              <a:rPr lang="fr-FR" dirty="0" smtClean="0"/>
            </a:br>
            <a:r>
              <a:rPr lang="fr-FR" dirty="0" smtClean="0"/>
              <a:t>(Sélectionner l’image avec le bouton droit de la souris / </a:t>
            </a:r>
            <a:br>
              <a:rPr lang="fr-FR" dirty="0" smtClean="0"/>
            </a:br>
            <a:r>
              <a:rPr lang="fr-FR" dirty="0" smtClean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6563" y="4783500"/>
            <a:ext cx="6077437" cy="360000"/>
          </a:xfrm>
        </p:spPr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 hasCustomPrompt="1"/>
          </p:nvPr>
        </p:nvSpPr>
        <p:spPr bwMode="gray">
          <a:xfrm>
            <a:off x="1763688" y="267494"/>
            <a:ext cx="7020312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1763688" y="1131590"/>
            <a:ext cx="7029518" cy="3435697"/>
          </a:xfrm>
        </p:spPr>
        <p:txBody>
          <a:bodyPr/>
          <a:lstStyle>
            <a:lvl1pPr>
              <a:defRPr sz="1800"/>
            </a:lvl1pPr>
            <a:lvl2pPr marL="180975" indent="-180975">
              <a:spcBef>
                <a:spcPts val="30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/>
            </a:lvl2pPr>
            <a:lvl3pPr marL="360363" indent="-17938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Line 3"/>
          <p:cNvSpPr/>
          <p:nvPr userDrawn="1"/>
        </p:nvSpPr>
        <p:spPr>
          <a:xfrm flipH="1">
            <a:off x="1001023" y="1131591"/>
            <a:ext cx="1" cy="3435696"/>
          </a:xfrm>
          <a:prstGeom prst="line">
            <a:avLst/>
          </a:prstGeom>
          <a:ln>
            <a:solidFill>
              <a:srgbClr val="9A9A9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4"/>
          <p:cNvSpPr/>
          <p:nvPr userDrawn="1"/>
        </p:nvSpPr>
        <p:spPr>
          <a:xfrm>
            <a:off x="830701" y="2714987"/>
            <a:ext cx="340644" cy="341100"/>
          </a:xfrm>
          <a:custGeom>
            <a:avLst/>
            <a:gdLst/>
            <a:ahLst/>
            <a:cxnLst/>
            <a:rect l="l" t="t" r="r" b="b"/>
            <a:pathLst>
              <a:path w="1052" h="1052">
                <a:moveTo>
                  <a:pt x="0" y="526"/>
                </a:moveTo>
                <a:cubicBezTo>
                  <a:pt x="0" y="526"/>
                  <a:pt x="0" y="526"/>
                  <a:pt x="0" y="526"/>
                </a:cubicBezTo>
                <a:cubicBezTo>
                  <a:pt x="0" y="236"/>
                  <a:pt x="236" y="0"/>
                  <a:pt x="526" y="0"/>
                </a:cubicBezTo>
                <a:cubicBezTo>
                  <a:pt x="817" y="0"/>
                  <a:pt x="1052" y="236"/>
                  <a:pt x="1052" y="526"/>
                </a:cubicBezTo>
                <a:cubicBezTo>
                  <a:pt x="1052" y="526"/>
                  <a:pt x="1052" y="526"/>
                  <a:pt x="1052" y="526"/>
                </a:cubicBezTo>
                <a:cubicBezTo>
                  <a:pt x="1052" y="817"/>
                  <a:pt x="817" y="1052"/>
                  <a:pt x="526" y="1052"/>
                </a:cubicBezTo>
                <a:cubicBezTo>
                  <a:pt x="526" y="1052"/>
                  <a:pt x="526" y="1052"/>
                  <a:pt x="526" y="1052"/>
                </a:cubicBezTo>
                <a:cubicBezTo>
                  <a:pt x="236" y="1052"/>
                  <a:pt x="0" y="817"/>
                  <a:pt x="0" y="526"/>
                </a:cubicBezTo>
                <a:close/>
              </a:path>
            </a:pathLst>
          </a:custGeom>
          <a:solidFill>
            <a:srgbClr val="6EA92D"/>
          </a:solidFill>
          <a:ln>
            <a:solidFill>
              <a:srgbClr val="3D5D1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1"/>
          <p:cNvSpPr/>
          <p:nvPr userDrawn="1"/>
        </p:nvSpPr>
        <p:spPr>
          <a:xfrm>
            <a:off x="926072" y="2787775"/>
            <a:ext cx="195528" cy="195526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" name="Image 7"/>
          <p:cNvPicPr/>
          <p:nvPr userDrawn="1"/>
        </p:nvPicPr>
        <p:blipFill>
          <a:blip r:embed="rId2"/>
          <a:stretch/>
        </p:blipFill>
        <p:spPr>
          <a:xfrm>
            <a:off x="203218" y="2672031"/>
            <a:ext cx="479478" cy="407232"/>
          </a:xfrm>
          <a:prstGeom prst="rect">
            <a:avLst/>
          </a:prstGeom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" y="267494"/>
            <a:ext cx="724888" cy="5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1691679" y="1708150"/>
            <a:ext cx="7057033" cy="28797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90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dirty="0" smtClean="0"/>
              <a:t>08/10/2020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Coordination interministérielle vélo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179512" y="4783500"/>
            <a:ext cx="8604488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1" r:id="rId3"/>
    <p:sldLayoutId id="2147483815" r:id="rId4"/>
    <p:sldLayoutId id="2147483816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2D05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rgbClr val="AFDC7E"/>
        </a:buClr>
        <a:buSzPct val="91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08/10/2020</a:t>
            </a:r>
            <a:endParaRPr lang="fr-FR" cap="all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plan 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vélo et mobilités actives </a:t>
            </a:r>
          </a:p>
          <a:p>
            <a:endParaRPr lang="fr-FR" sz="2000" b="0" dirty="0" smtClean="0"/>
          </a:p>
          <a:p>
            <a:r>
              <a:rPr lang="fr-FR" sz="2000" b="0" dirty="0" smtClean="0"/>
              <a:t>Programme </a:t>
            </a:r>
            <a:r>
              <a:rPr lang="fr-FR" sz="2000" b="0" dirty="0"/>
              <a:t>webinaire</a:t>
            </a:r>
          </a:p>
          <a:p>
            <a:r>
              <a:rPr lang="fr-FR" sz="2000" b="0" dirty="0"/>
              <a:t>« Acculturation vélo – Centre-Val de Loire »</a:t>
            </a:r>
          </a:p>
        </p:txBody>
      </p:sp>
    </p:spTree>
    <p:extLst>
      <p:ext uri="{BB962C8B-B14F-4D97-AF65-F5344CB8AC3E}">
        <p14:creationId xmlns:p14="http://schemas.microsoft.com/office/powerpoint/2010/main" val="158591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place du vélo en France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547664" y="1138489"/>
            <a:ext cx="3996445" cy="3437140"/>
          </a:xfrm>
        </p:spPr>
        <p:txBody>
          <a:bodyPr/>
          <a:lstStyle/>
          <a:p>
            <a:pPr lvl="1"/>
            <a:r>
              <a:rPr lang="fr-FR" dirty="0"/>
              <a:t>Part modale du vélo en France: 2,7%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25e rang européen, 7% en moyenne)</a:t>
            </a:r>
          </a:p>
          <a:p>
            <a:pPr lvl="1"/>
            <a:r>
              <a:rPr lang="fr-FR" dirty="0"/>
              <a:t>Des métropoles en avance: Strasbourg, Bordeaux, Grenoble, Rennes; </a:t>
            </a:r>
          </a:p>
          <a:p>
            <a:pPr lvl="1"/>
            <a:r>
              <a:rPr lang="fr-FR" dirty="0"/>
              <a:t>De nombreux territoires urbains, périurbains et ruraux en retard.</a:t>
            </a:r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57373"/>
              </p:ext>
            </p:extLst>
          </p:nvPr>
        </p:nvGraphicFramePr>
        <p:xfrm>
          <a:off x="5508104" y="1138489"/>
          <a:ext cx="3317403" cy="55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801">
                  <a:extLst>
                    <a:ext uri="{9D8B030D-6E8A-4147-A177-3AD203B41FA5}">
                      <a16:colId xmlns:a16="http://schemas.microsoft.com/office/drawing/2014/main" val="145238383"/>
                    </a:ext>
                  </a:extLst>
                </a:gridCol>
                <a:gridCol w="1105801">
                  <a:extLst>
                    <a:ext uri="{9D8B030D-6E8A-4147-A177-3AD203B41FA5}">
                      <a16:colId xmlns:a16="http://schemas.microsoft.com/office/drawing/2014/main" val="2832984207"/>
                    </a:ext>
                  </a:extLst>
                </a:gridCol>
                <a:gridCol w="1105801">
                  <a:extLst>
                    <a:ext uri="{9D8B030D-6E8A-4147-A177-3AD203B41FA5}">
                      <a16:colId xmlns:a16="http://schemas.microsoft.com/office/drawing/2014/main" val="3908046052"/>
                    </a:ext>
                  </a:extLst>
                </a:gridCol>
              </a:tblGrid>
              <a:tr h="2523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Pays-Bas</a:t>
                      </a:r>
                      <a:endParaRPr lang="fr-FR" sz="14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Allemagne</a:t>
                      </a:r>
                      <a:endParaRPr lang="fr-FR" sz="14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Belgique</a:t>
                      </a:r>
                      <a:endParaRPr lang="fr-FR" sz="14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8884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29%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349212622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690750"/>
              </p:ext>
            </p:extLst>
          </p:nvPr>
        </p:nvGraphicFramePr>
        <p:xfrm>
          <a:off x="5508104" y="1874837"/>
          <a:ext cx="3317403" cy="67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801">
                  <a:extLst>
                    <a:ext uri="{9D8B030D-6E8A-4147-A177-3AD203B41FA5}">
                      <a16:colId xmlns:a16="http://schemas.microsoft.com/office/drawing/2014/main" val="145238383"/>
                    </a:ext>
                  </a:extLst>
                </a:gridCol>
                <a:gridCol w="1105801">
                  <a:extLst>
                    <a:ext uri="{9D8B030D-6E8A-4147-A177-3AD203B41FA5}">
                      <a16:colId xmlns:a16="http://schemas.microsoft.com/office/drawing/2014/main" val="2832984207"/>
                    </a:ext>
                  </a:extLst>
                </a:gridCol>
                <a:gridCol w="1105801">
                  <a:extLst>
                    <a:ext uri="{9D8B030D-6E8A-4147-A177-3AD203B41FA5}">
                      <a16:colId xmlns:a16="http://schemas.microsoft.com/office/drawing/2014/main" val="3908046052"/>
                    </a:ext>
                  </a:extLst>
                </a:gridCol>
              </a:tblGrid>
              <a:tr h="39402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Copenhague </a:t>
                      </a:r>
                      <a:r>
                        <a:rPr lang="fr-FR" sz="1000" dirty="0" smtClean="0"/>
                        <a:t>(2014)</a:t>
                      </a:r>
                      <a:endParaRPr lang="fr-FR" sz="10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Bern </a:t>
                      </a:r>
                    </a:p>
                    <a:p>
                      <a:pPr algn="ctr"/>
                      <a:r>
                        <a:rPr lang="fr-FR" sz="1000" dirty="0" smtClean="0"/>
                        <a:t>(2002)</a:t>
                      </a:r>
                      <a:endParaRPr lang="fr-FR" sz="10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Bolzano </a:t>
                      </a:r>
                      <a:r>
                        <a:rPr lang="fr-FR" sz="1000" dirty="0" smtClean="0"/>
                        <a:t>(2009)</a:t>
                      </a:r>
                      <a:endParaRPr lang="fr-FR" sz="10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8884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29%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3492126224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0491"/>
              </p:ext>
            </p:extLst>
          </p:nvPr>
        </p:nvGraphicFramePr>
        <p:xfrm>
          <a:off x="1259631" y="3435230"/>
          <a:ext cx="5256584" cy="93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145238383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2832984207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3908046052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val="1991214956"/>
                    </a:ext>
                  </a:extLst>
                </a:gridCol>
              </a:tblGrid>
              <a:tr h="66090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Eurométropole</a:t>
                      </a:r>
                      <a:r>
                        <a:rPr lang="fr-FR" sz="1200" baseline="0" dirty="0" smtClean="0"/>
                        <a:t> de </a:t>
                      </a:r>
                      <a:r>
                        <a:rPr lang="fr-FR" sz="1200" dirty="0" smtClean="0"/>
                        <a:t>Strasbourg (2019)</a:t>
                      </a:r>
                      <a:endParaRPr lang="fr-FR" sz="12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Bordeaux Métropole</a:t>
                      </a:r>
                    </a:p>
                    <a:p>
                      <a:pPr algn="ctr"/>
                      <a:r>
                        <a:rPr lang="fr-FR" sz="1200" dirty="0" smtClean="0"/>
                        <a:t> (2017)</a:t>
                      </a:r>
                      <a:endParaRPr lang="fr-FR" sz="12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Grenoble Alpes Métropole </a:t>
                      </a:r>
                    </a:p>
                    <a:p>
                      <a:pPr algn="ctr"/>
                      <a:r>
                        <a:rPr lang="fr-FR" sz="1200" dirty="0" smtClean="0"/>
                        <a:t>(2010)</a:t>
                      </a:r>
                      <a:endParaRPr lang="fr-FR" sz="12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Rennes</a:t>
                      </a:r>
                    </a:p>
                    <a:p>
                      <a:pPr algn="ctr"/>
                      <a:r>
                        <a:rPr lang="fr-FR" sz="1200" dirty="0" smtClean="0"/>
                        <a:t>Métropole (2018)</a:t>
                      </a:r>
                      <a:endParaRPr lang="fr-FR" sz="1200" dirty="0"/>
                    </a:p>
                  </a:txBody>
                  <a:tcPr marL="62215" marR="62215" marT="31107" marB="31107">
                    <a:solidFill>
                      <a:srgbClr val="E083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88846"/>
                  </a:ext>
                </a:extLst>
              </a:tr>
              <a:tr h="27257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4 %</a:t>
                      </a:r>
                      <a:endParaRPr lang="fr-FR" sz="14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3492126224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" r="4836"/>
          <a:stretch/>
        </p:blipFill>
        <p:spPr>
          <a:xfrm>
            <a:off x="6849279" y="2957154"/>
            <a:ext cx="1529441" cy="121675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83474" y="4188372"/>
            <a:ext cx="2304256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3" i="1" dirty="0"/>
              <a:t>Pont de pierre à Bordeaux, interdit aux voitures</a:t>
            </a:r>
          </a:p>
        </p:txBody>
      </p:sp>
    </p:spTree>
    <p:extLst>
      <p:ext uri="{BB962C8B-B14F-4D97-AF65-F5344CB8AC3E}">
        <p14:creationId xmlns:p14="http://schemas.microsoft.com/office/powerpoint/2010/main" val="19089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potentiel du vélo en France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619672" y="1131590"/>
            <a:ext cx="7173533" cy="3435697"/>
          </a:xfrm>
        </p:spPr>
        <p:txBody>
          <a:bodyPr/>
          <a:lstStyle/>
          <a:p>
            <a:pPr lvl="1"/>
            <a:r>
              <a:rPr lang="fr-FR" dirty="0"/>
              <a:t>45% des déplacements en voiture en France </a:t>
            </a:r>
            <a:br>
              <a:rPr lang="fr-FR" dirty="0"/>
            </a:br>
            <a:r>
              <a:rPr lang="fr-FR" dirty="0"/>
              <a:t>font moins de 5 km (~20 min en vélo)</a:t>
            </a:r>
          </a:p>
          <a:p>
            <a:pPr lvl="1"/>
            <a:r>
              <a:rPr lang="fr-FR" dirty="0" smtClean="0"/>
              <a:t>Quel que </a:t>
            </a:r>
            <a:r>
              <a:rPr lang="fr-FR" dirty="0"/>
              <a:t>soit le type de </a:t>
            </a:r>
            <a:r>
              <a:rPr lang="fr-FR" dirty="0" smtClean="0"/>
              <a:t>territoire, 30 </a:t>
            </a:r>
            <a:r>
              <a:rPr lang="fr-FR" dirty="0" smtClean="0"/>
              <a:t>à</a:t>
            </a: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50 % des déplacements font entre 1 et 5 km.</a:t>
            </a:r>
          </a:p>
          <a:p>
            <a:pPr lvl="1"/>
            <a:r>
              <a:rPr lang="fr-FR" dirty="0"/>
              <a:t>Une demande citoyenne grandissante</a:t>
            </a:r>
            <a:br>
              <a:rPr lang="fr-FR" dirty="0"/>
            </a:br>
            <a:r>
              <a:rPr lang="fr-FR" dirty="0"/>
              <a:t>(83% des français favorables au développement du vélo)</a:t>
            </a:r>
          </a:p>
          <a:p>
            <a:pPr lvl="1"/>
            <a:r>
              <a:rPr lang="fr-FR" dirty="0"/>
              <a:t>Une dynamique </a:t>
            </a:r>
            <a:r>
              <a:rPr lang="fr-FR" dirty="0" smtClean="0"/>
              <a:t>existante boostée par le déconfinement </a:t>
            </a:r>
            <a:endParaRPr lang="fr-FR" dirty="0"/>
          </a:p>
          <a:p>
            <a:pPr marL="985838" lvl="2">
              <a:tabLst>
                <a:tab pos="895350" algn="l"/>
              </a:tabLst>
            </a:pPr>
            <a:r>
              <a:rPr lang="fr-FR" dirty="0"/>
              <a:t>Un réseau cyclable qui </a:t>
            </a:r>
            <a:r>
              <a:rPr lang="fr-FR" dirty="0" smtClean="0"/>
              <a:t>s’agrandit</a:t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l’échelle locale (67 300 km, +24% / 2017)</a:t>
            </a:r>
          </a:p>
          <a:p>
            <a:pPr marL="985838" lvl="2">
              <a:tabLst>
                <a:tab pos="895350" algn="l"/>
              </a:tabLst>
            </a:pPr>
            <a:r>
              <a:rPr lang="fr-FR" dirty="0"/>
              <a:t>Réseau national des véloroutes (25 400 km, 69% réalisé);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9 </a:t>
            </a:r>
            <a:r>
              <a:rPr lang="fr-FR" dirty="0" err="1"/>
              <a:t>eurovélos</a:t>
            </a:r>
            <a:r>
              <a:rPr lang="fr-FR" dirty="0"/>
              <a:t> (8 900 km, 92% réalisé)</a:t>
            </a:r>
          </a:p>
          <a:p>
            <a:pPr marL="985838" lvl="2">
              <a:tabLst>
                <a:tab pos="895350" algn="l"/>
              </a:tabLst>
            </a:pPr>
            <a:r>
              <a:rPr lang="fr-FR" dirty="0"/>
              <a:t>développement des vélos à assistance électrique (</a:t>
            </a:r>
            <a:r>
              <a:rPr lang="fr-FR" dirty="0" smtClean="0"/>
              <a:t>388 </a:t>
            </a:r>
            <a:r>
              <a:rPr lang="fr-FR" dirty="0"/>
              <a:t>000 ventes en </a:t>
            </a:r>
            <a:r>
              <a:rPr lang="fr-FR" dirty="0" smtClean="0"/>
              <a:t>2019, </a:t>
            </a:r>
            <a:r>
              <a:rPr lang="fr-FR" dirty="0" smtClean="0"/>
              <a:t>+39% </a:t>
            </a:r>
            <a:r>
              <a:rPr lang="fr-FR" dirty="0"/>
              <a:t>par rapport à 2017)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722" y="1131590"/>
            <a:ext cx="1632278" cy="9062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28918" y="2062333"/>
            <a:ext cx="1632278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3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Chronovélo</a:t>
            </a:r>
            <a:r>
              <a:rPr lang="fr-FR" sz="953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à Grenoble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64" y="3186918"/>
            <a:ext cx="1636183" cy="13803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718" y="4602106"/>
            <a:ext cx="2844526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1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Aménagements cyclables (geovelo.fr)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85"/>
          <a:stretch/>
        </p:blipFill>
        <p:spPr>
          <a:xfrm>
            <a:off x="7452320" y="3003798"/>
            <a:ext cx="1399964" cy="6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Indicateurs Centre Val de Loire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61521"/>
              </p:ext>
            </p:extLst>
          </p:nvPr>
        </p:nvGraphicFramePr>
        <p:xfrm>
          <a:off x="1763688" y="956580"/>
          <a:ext cx="7020312" cy="348493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1114700359"/>
                    </a:ext>
                  </a:extLst>
                </a:gridCol>
                <a:gridCol w="1241904">
                  <a:extLst>
                    <a:ext uri="{9D8B030D-6E8A-4147-A177-3AD203B41FA5}">
                      <a16:colId xmlns:a16="http://schemas.microsoft.com/office/drawing/2014/main" val="3193547900"/>
                    </a:ext>
                  </a:extLst>
                </a:gridCol>
                <a:gridCol w="1241904">
                  <a:extLst>
                    <a:ext uri="{9D8B030D-6E8A-4147-A177-3AD203B41FA5}">
                      <a16:colId xmlns:a16="http://schemas.microsoft.com/office/drawing/2014/main" val="2293704817"/>
                    </a:ext>
                  </a:extLst>
                </a:gridCol>
              </a:tblGrid>
              <a:tr h="504197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fr-F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Indicateurs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Centre-Val de Loire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3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3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58729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déplacements D-T à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vélo (Insee 2017)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407244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aménagements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sécurisés/1 000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(geovelo.fr)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32554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réalisation du Schéma National des Véloroutes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33553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réalisation du Savoir Rouler à vélo (/classe d'âge)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01662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DSIL (€</a:t>
                      </a:r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F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723188"/>
                  </a:ext>
                </a:extLst>
              </a:tr>
              <a:tr h="484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mobilité active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€/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9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6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vélo et mobilités </a:t>
            </a:r>
            <a:r>
              <a:rPr lang="fr-FR" dirty="0" smtClean="0"/>
              <a:t>actives - </a:t>
            </a:r>
            <a:r>
              <a:rPr lang="fr-FR" sz="1800" dirty="0" smtClean="0"/>
              <a:t>14/09/2018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fr-FR" dirty="0"/>
              <a:t>Objectif: tripler la part modale du vélo</a:t>
            </a:r>
          </a:p>
          <a:p>
            <a:pPr lvl="2"/>
            <a:r>
              <a:rPr lang="fr-FR" dirty="0"/>
              <a:t>2,7 % (2008 – stable en 2019) </a:t>
            </a:r>
            <a:r>
              <a:rPr lang="fr-FR" dirty="0" smtClean="0"/>
              <a:t>-&gt; </a:t>
            </a:r>
            <a:r>
              <a:rPr lang="fr-FR" dirty="0"/>
              <a:t>9 % en 2024</a:t>
            </a:r>
          </a:p>
          <a:p>
            <a:pPr lvl="1"/>
            <a:r>
              <a:rPr lang="fr-FR" dirty="0"/>
              <a:t>Un mode de déplacement qui répond aux </a:t>
            </a:r>
            <a:r>
              <a:rPr lang="fr-FR" dirty="0" smtClean="0"/>
              <a:t>enjeux </a:t>
            </a:r>
            <a:r>
              <a:rPr lang="fr-FR" dirty="0"/>
              <a:t>de:</a:t>
            </a:r>
          </a:p>
          <a:p>
            <a:pPr lvl="2"/>
            <a:r>
              <a:rPr lang="fr-FR" u="sng" dirty="0"/>
              <a:t>Santé</a:t>
            </a:r>
            <a:r>
              <a:rPr lang="fr-FR" dirty="0"/>
              <a:t> : lutte contre la sédentarité et les maladies </a:t>
            </a:r>
            <a:br>
              <a:rPr lang="fr-FR" dirty="0"/>
            </a:br>
            <a:r>
              <a:rPr lang="fr-FR" dirty="0"/>
              <a:t>associées</a:t>
            </a:r>
          </a:p>
          <a:p>
            <a:pPr lvl="2"/>
            <a:r>
              <a:rPr lang="fr-FR" u="sng" dirty="0"/>
              <a:t>Transition écologique et énergétique </a:t>
            </a:r>
            <a:r>
              <a:rPr lang="fr-FR" dirty="0"/>
              <a:t>: transport bas </a:t>
            </a:r>
            <a:br>
              <a:rPr lang="fr-FR" dirty="0"/>
            </a:br>
            <a:r>
              <a:rPr lang="fr-FR" dirty="0"/>
              <a:t>carbone, sans pollution atmosphérique ou sonore</a:t>
            </a:r>
          </a:p>
          <a:p>
            <a:pPr lvl="2"/>
            <a:r>
              <a:rPr lang="fr-FR" u="sng" dirty="0"/>
              <a:t>Des villes plus apaisées </a:t>
            </a:r>
            <a:r>
              <a:rPr lang="fr-FR" dirty="0"/>
              <a:t>et attractives pour les </a:t>
            </a:r>
            <a:r>
              <a:rPr lang="fr-FR" dirty="0" smtClean="0"/>
              <a:t>habitants,</a:t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/>
              <a:t>commerces.</a:t>
            </a:r>
          </a:p>
          <a:p>
            <a:pPr lvl="2"/>
            <a:r>
              <a:rPr lang="fr-FR" u="sng" dirty="0"/>
              <a:t>Accès à la mobilité </a:t>
            </a:r>
            <a:r>
              <a:rPr lang="fr-FR" dirty="0"/>
              <a:t>pour tous à moindre coût </a:t>
            </a:r>
          </a:p>
          <a:p>
            <a:pPr lvl="2"/>
            <a:r>
              <a:rPr lang="fr-FR" u="sng" dirty="0"/>
              <a:t>Filière d’emploi </a:t>
            </a:r>
            <a:r>
              <a:rPr lang="fr-FR" dirty="0"/>
              <a:t>: 78 000 emplois  (y compris le tourisme à vélo)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7" t="5886" r="10534" b="10033"/>
          <a:stretch/>
        </p:blipFill>
        <p:spPr>
          <a:xfrm>
            <a:off x="7060637" y="1132567"/>
            <a:ext cx="1697149" cy="25298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43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Quatre axes: principales mesures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475656" y="984082"/>
            <a:ext cx="7317550" cy="3583206"/>
          </a:xfrm>
        </p:spPr>
        <p:txBody>
          <a:bodyPr/>
          <a:lstStyle/>
          <a:p>
            <a:pPr marL="1436688" lvl="1"/>
            <a:r>
              <a:rPr lang="fr-FR" b="1" dirty="0"/>
              <a:t>Axe 1: sécurité</a:t>
            </a:r>
          </a:p>
          <a:p>
            <a:pPr marL="1616075" lvl="2"/>
            <a:r>
              <a:rPr lang="fr-FR" dirty="0"/>
              <a:t>Création d’un « fonds mobilités actives »:</a:t>
            </a:r>
            <a:br>
              <a:rPr lang="fr-FR" dirty="0"/>
            </a:br>
            <a:r>
              <a:rPr lang="fr-FR" dirty="0"/>
              <a:t>350M€ sur 7 ans + 100M€ France Relance</a:t>
            </a:r>
          </a:p>
          <a:p>
            <a:pPr marL="1616075" lvl="2"/>
            <a:r>
              <a:rPr lang="fr-FR" dirty="0"/>
              <a:t>Dotation de soutien à l’investissement local (DSIL) 500M€ sur 5 ans pour les mobilités</a:t>
            </a:r>
          </a:p>
          <a:p>
            <a:pPr lvl="1"/>
            <a:r>
              <a:rPr lang="fr-FR" b="1" dirty="0"/>
              <a:t>Axe 2 : sûreté</a:t>
            </a:r>
          </a:p>
          <a:p>
            <a:pPr lvl="2"/>
            <a:r>
              <a:rPr lang="fr-FR" dirty="0"/>
              <a:t>Généralisation du marquage à vélo</a:t>
            </a:r>
          </a:p>
          <a:p>
            <a:pPr lvl="2"/>
            <a:r>
              <a:rPr lang="fr-FR" dirty="0"/>
              <a:t>Équipement des gares et pôles d’échanges </a:t>
            </a:r>
            <a:br>
              <a:rPr lang="fr-FR" dirty="0"/>
            </a:br>
            <a:r>
              <a:rPr lang="fr-FR" dirty="0"/>
              <a:t>en stationnement sécurisés</a:t>
            </a:r>
          </a:p>
          <a:p>
            <a:pPr lvl="1"/>
            <a:r>
              <a:rPr lang="fr-FR" b="1" dirty="0"/>
              <a:t>Axe 3 : cadre incitatif</a:t>
            </a:r>
          </a:p>
          <a:p>
            <a:pPr lvl="2"/>
            <a:r>
              <a:rPr lang="fr-FR" dirty="0"/>
              <a:t>Création d’un forfait mobilité durable jusque 400€/</a:t>
            </a:r>
            <a:r>
              <a:rPr lang="fr-FR" dirty="0" smtClean="0"/>
              <a:t>an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(200€/an pour les fonctionnaires)</a:t>
            </a:r>
          </a:p>
          <a:p>
            <a:pPr lvl="1"/>
            <a:r>
              <a:rPr lang="fr-FR" b="1" dirty="0"/>
              <a:t>Axe 4 : culture vélo</a:t>
            </a:r>
          </a:p>
          <a:p>
            <a:pPr lvl="2"/>
            <a:r>
              <a:rPr lang="fr-FR" dirty="0"/>
              <a:t>Déploiement du Savoir Rouler à Vélo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4698" t="38202" r="24980" b="1009"/>
          <a:stretch/>
        </p:blipFill>
        <p:spPr>
          <a:xfrm>
            <a:off x="1115616" y="984081"/>
            <a:ext cx="1403770" cy="1190397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" t="-703"/>
          <a:stretch/>
        </p:blipFill>
        <p:spPr>
          <a:xfrm>
            <a:off x="7053658" y="3597787"/>
            <a:ext cx="1730342" cy="1011179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2427734"/>
            <a:ext cx="1462850" cy="8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08/10/2020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Coordination interministérielle vélo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vélo de déconfinement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fr-FR" dirty="0"/>
              <a:t>Soutien aux pistes cyclables temporaires réalisées par les collectivités</a:t>
            </a:r>
          </a:p>
          <a:p>
            <a:pPr lvl="2"/>
            <a:r>
              <a:rPr lang="fr-FR" dirty="0"/>
              <a:t>Guides du </a:t>
            </a:r>
            <a:r>
              <a:rPr lang="fr-FR" dirty="0" err="1"/>
              <a:t>Cerema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Accélération des procédures</a:t>
            </a:r>
          </a:p>
          <a:p>
            <a:pPr lvl="1"/>
            <a:r>
              <a:rPr lang="fr-FR" dirty="0"/>
              <a:t>Plan « Coup de pouce vélo »</a:t>
            </a:r>
          </a:p>
          <a:p>
            <a:pPr lvl="2"/>
            <a:r>
              <a:rPr lang="fr-FR" dirty="0"/>
              <a:t>50€ HT réparation vélo</a:t>
            </a:r>
          </a:p>
          <a:p>
            <a:pPr lvl="2"/>
            <a:r>
              <a:rPr lang="fr-FR" dirty="0"/>
              <a:t>Prise en charge stage remise en selle</a:t>
            </a:r>
          </a:p>
          <a:p>
            <a:pPr lvl="2"/>
            <a:r>
              <a:rPr lang="fr-FR" dirty="0"/>
              <a:t>Subvention 60% stationnement vélo provisoire</a:t>
            </a:r>
          </a:p>
          <a:p>
            <a:pPr lvl="2"/>
            <a:r>
              <a:rPr lang="fr-FR" dirty="0"/>
              <a:t>Académie des métiers du vélo</a:t>
            </a:r>
          </a:p>
          <a:p>
            <a:pPr lvl="1"/>
            <a:r>
              <a:rPr lang="fr-FR" dirty="0"/>
              <a:t>« Mai à vélo » - fête annuelle du vélo</a:t>
            </a:r>
          </a:p>
          <a:p>
            <a:pPr lvl="1"/>
            <a:r>
              <a:rPr lang="fr-FR" dirty="0"/>
              <a:t>Simplification de l’aide à l’achat de </a:t>
            </a:r>
            <a:r>
              <a:rPr lang="fr-FR" dirty="0" smtClean="0"/>
              <a:t>l’État pour </a:t>
            </a:r>
            <a:r>
              <a:rPr lang="fr-FR" dirty="0"/>
              <a:t>les vélos à assistance </a:t>
            </a:r>
            <a:r>
              <a:rPr lang="fr-FR" dirty="0" smtClean="0"/>
              <a:t>électrique </a:t>
            </a:r>
          </a:p>
          <a:p>
            <a:pPr lvl="2"/>
            <a:r>
              <a:rPr lang="fr-FR" dirty="0" smtClean="0"/>
              <a:t>doublement </a:t>
            </a:r>
            <a:r>
              <a:rPr lang="fr-FR" dirty="0"/>
              <a:t>des aides collectivités jusque 200€, sous condition de ressource</a:t>
            </a:r>
          </a:p>
        </p:txBody>
      </p:sp>
    </p:spTree>
    <p:extLst>
      <p:ext uri="{BB962C8B-B14F-4D97-AF65-F5344CB8AC3E}">
        <p14:creationId xmlns:p14="http://schemas.microsoft.com/office/powerpoint/2010/main" val="4571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ppt_ministeriel_marianne</Template>
  <TotalTime>77</TotalTime>
  <Words>690</Words>
  <Application>Microsoft Office PowerPoint</Application>
  <PresentationFormat>Affichage à l'écran (16:9)</PresentationFormat>
  <Paragraphs>116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Marianne</vt:lpstr>
      <vt:lpstr>Wingdings</vt:lpstr>
      <vt:lpstr>MINISTÈRIEL</vt:lpstr>
      <vt:lpstr>Présentation PowerPoint</vt:lpstr>
      <vt:lpstr>La place du vélo en France</vt:lpstr>
      <vt:lpstr>Le potentiel du vélo en France </vt:lpstr>
      <vt:lpstr>Indicateurs Centre Val de Loire</vt:lpstr>
      <vt:lpstr>Le plan vélo et mobilités actives - 14/09/2018 </vt:lpstr>
      <vt:lpstr>Quatre axes: principales mesures </vt:lpstr>
      <vt:lpstr>Plan vélo de déconfinement 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DU CREST Thierry</cp:lastModifiedBy>
  <cp:revision>26</cp:revision>
  <dcterms:created xsi:type="dcterms:W3CDTF">2020-02-27T14:35:46Z</dcterms:created>
  <dcterms:modified xsi:type="dcterms:W3CDTF">2020-10-05T08:28:57Z</dcterms:modified>
</cp:coreProperties>
</file>